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305" r:id="rId2"/>
    <p:sldId id="301" r:id="rId3"/>
    <p:sldId id="302" r:id="rId4"/>
    <p:sldId id="299" r:id="rId5"/>
    <p:sldId id="261" r:id="rId6"/>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26">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YIS, Frederique (DGEFP)" initials="MF" lastIdx="1" clrIdx="0"/>
  <p:cmAuthor id="1" name="FERREIRA-MAIA, Michel (DGEFP)" initials="FM(" lastIdx="5" clrIdx="1"/>
  <p:cmAuthor id="2" name="PUYDEBOIS, Cedric (DGEFP)" initials="PC("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2A5E2"/>
    <a:srgbClr val="2897D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3073" autoAdjust="0"/>
  </p:normalViewPr>
  <p:slideViewPr>
    <p:cSldViewPr>
      <p:cViewPr>
        <p:scale>
          <a:sx n="91" d="100"/>
          <a:sy n="91" d="100"/>
        </p:scale>
        <p:origin x="-2214" y="-486"/>
      </p:cViewPr>
      <p:guideLst>
        <p:guide orient="horz" pos="2160"/>
        <p:guide pos="2880"/>
      </p:guideLst>
    </p:cSldViewPr>
  </p:slideViewPr>
  <p:outlineViewPr>
    <p:cViewPr>
      <p:scale>
        <a:sx n="33" d="100"/>
        <a:sy n="33" d="100"/>
      </p:scale>
      <p:origin x="0" y="4704"/>
    </p:cViewPr>
  </p:outlineViewPr>
  <p:notesTextViewPr>
    <p:cViewPr>
      <p:scale>
        <a:sx n="1" d="1"/>
        <a:sy n="1" d="1"/>
      </p:scale>
      <p:origin x="0" y="0"/>
    </p:cViewPr>
  </p:notesTextViewPr>
  <p:notesViewPr>
    <p:cSldViewPr>
      <p:cViewPr varScale="1">
        <p:scale>
          <a:sx n="51" d="100"/>
          <a:sy n="51" d="100"/>
        </p:scale>
        <p:origin x="-3006" y="-108"/>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3A108388-AF27-4B2D-B9F0-32F9B5EC71E7}" type="datetimeFigureOut">
              <a:rPr lang="fr-FR" smtClean="0"/>
              <a:t>07/11/2018</a:t>
            </a:fld>
            <a:endParaRPr lang="fr-FR"/>
          </a:p>
        </p:txBody>
      </p:sp>
      <p:sp>
        <p:nvSpPr>
          <p:cNvPr id="4" name="Espace réservé du pied de page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63B50AC8-0BD5-49FC-B559-C5D7A5250326}" type="slidenum">
              <a:rPr lang="fr-FR" smtClean="0"/>
              <a:t>‹N°›</a:t>
            </a:fld>
            <a:endParaRPr lang="fr-FR"/>
          </a:p>
        </p:txBody>
      </p:sp>
    </p:spTree>
    <p:extLst>
      <p:ext uri="{BB962C8B-B14F-4D97-AF65-F5344CB8AC3E}">
        <p14:creationId xmlns:p14="http://schemas.microsoft.com/office/powerpoint/2010/main" val="31652531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CC9B7EC8-4956-4BA0-B9D0-619E62C081D2}" type="datetimeFigureOut">
              <a:rPr lang="fr-FR" smtClean="0"/>
              <a:t>07/11/2018</a:t>
            </a:fld>
            <a:endParaRPr lang="fr-FR" dirty="0"/>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93B62883-57A1-4405-9393-658B3EEE30F3}" type="slidenum">
              <a:rPr lang="fr-FR" smtClean="0"/>
              <a:t>‹N°›</a:t>
            </a:fld>
            <a:endParaRPr lang="fr-FR" dirty="0"/>
          </a:p>
        </p:txBody>
      </p:sp>
    </p:spTree>
    <p:extLst>
      <p:ext uri="{BB962C8B-B14F-4D97-AF65-F5344CB8AC3E}">
        <p14:creationId xmlns:p14="http://schemas.microsoft.com/office/powerpoint/2010/main" val="40130287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93B62883-57A1-4405-9393-658B3EEE30F3}" type="slidenum">
              <a:rPr lang="fr-FR" smtClean="0"/>
              <a:t>2</a:t>
            </a:fld>
            <a:endParaRPr lang="fr-FR" dirty="0"/>
          </a:p>
        </p:txBody>
      </p:sp>
    </p:spTree>
    <p:extLst>
      <p:ext uri="{BB962C8B-B14F-4D97-AF65-F5344CB8AC3E}">
        <p14:creationId xmlns:p14="http://schemas.microsoft.com/office/powerpoint/2010/main" val="14388784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93B62883-57A1-4405-9393-658B3EEE30F3}" type="slidenum">
              <a:rPr lang="fr-FR" smtClean="0"/>
              <a:t>3</a:t>
            </a:fld>
            <a:endParaRPr lang="fr-FR" dirty="0"/>
          </a:p>
        </p:txBody>
      </p:sp>
    </p:spTree>
    <p:extLst>
      <p:ext uri="{BB962C8B-B14F-4D97-AF65-F5344CB8AC3E}">
        <p14:creationId xmlns:p14="http://schemas.microsoft.com/office/powerpoint/2010/main" val="14388784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B6E4BEEB-7E26-435B-9BC9-32151566BC8E}" type="datetimeFigureOut">
              <a:rPr lang="fr-FR" smtClean="0"/>
              <a:t>07/11/2018</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6FD153CC-010A-43E9-988D-398E7281C595}" type="slidenum">
              <a:rPr lang="fr-FR" smtClean="0"/>
              <a:t>‹N°›</a:t>
            </a:fld>
            <a:endParaRPr lang="fr-FR" dirty="0"/>
          </a:p>
        </p:txBody>
      </p:sp>
    </p:spTree>
    <p:extLst>
      <p:ext uri="{BB962C8B-B14F-4D97-AF65-F5344CB8AC3E}">
        <p14:creationId xmlns:p14="http://schemas.microsoft.com/office/powerpoint/2010/main" val="5794789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_Vide">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6FD153CC-010A-43E9-988D-398E7281C595}" type="slidenum">
              <a:rPr lang="fr-FR" smtClean="0"/>
              <a:t>‹N°›</a:t>
            </a:fld>
            <a:endParaRPr lang="fr-FR" dirty="0"/>
          </a:p>
        </p:txBody>
      </p:sp>
      <p:sp>
        <p:nvSpPr>
          <p:cNvPr id="5" name="Rectangle 4"/>
          <p:cNvSpPr/>
          <p:nvPr userDrawn="1"/>
        </p:nvSpPr>
        <p:spPr>
          <a:xfrm rot="5400000">
            <a:off x="4082802" y="-4080470"/>
            <a:ext cx="980728" cy="9141668"/>
          </a:xfrm>
          <a:prstGeom prst="rect">
            <a:avLst/>
          </a:prstGeom>
          <a:solidFill>
            <a:srgbClr val="2897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6" name="Espace réservé du texte 5"/>
          <p:cNvSpPr>
            <a:spLocks noGrp="1"/>
          </p:cNvSpPr>
          <p:nvPr>
            <p:ph type="body" sz="quarter" idx="13" hasCustomPrompt="1"/>
          </p:nvPr>
        </p:nvSpPr>
        <p:spPr>
          <a:xfrm>
            <a:off x="250825" y="188640"/>
            <a:ext cx="8569325" cy="792435"/>
          </a:xfrm>
        </p:spPr>
        <p:txBody>
          <a:bodyPr>
            <a:normAutofit/>
          </a:bodyPr>
          <a:lstStyle>
            <a:lvl1pPr marL="0" indent="0">
              <a:buNone/>
              <a:defRPr sz="2000" b="1">
                <a:solidFill>
                  <a:schemeClr val="bg1"/>
                </a:solidFill>
              </a:defRPr>
            </a:lvl1pPr>
          </a:lstStyle>
          <a:p>
            <a:pPr lvl="0"/>
            <a:r>
              <a:rPr lang="fr-FR" dirty="0" smtClean="0"/>
              <a:t>Titre</a:t>
            </a:r>
            <a:endParaRPr lang="fr-FR" dirty="0"/>
          </a:p>
        </p:txBody>
      </p:sp>
    </p:spTree>
    <p:extLst>
      <p:ext uri="{BB962C8B-B14F-4D97-AF65-F5344CB8AC3E}">
        <p14:creationId xmlns:p14="http://schemas.microsoft.com/office/powerpoint/2010/main" val="364368095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1_Vide">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6FD153CC-010A-43E9-988D-398E7281C595}" type="slidenum">
              <a:rPr lang="fr-FR" smtClean="0"/>
              <a:t>‹N°›</a:t>
            </a:fld>
            <a:endParaRPr lang="fr-FR" dirty="0"/>
          </a:p>
        </p:txBody>
      </p:sp>
      <p:sp>
        <p:nvSpPr>
          <p:cNvPr id="5" name="Rectangle 4"/>
          <p:cNvSpPr/>
          <p:nvPr userDrawn="1"/>
        </p:nvSpPr>
        <p:spPr>
          <a:xfrm>
            <a:off x="0" y="0"/>
            <a:ext cx="683568" cy="6858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750435219"/>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B6E4BEEB-7E26-435B-9BC9-32151566BC8E}" type="datetimeFigureOut">
              <a:rPr lang="fr-FR" smtClean="0"/>
              <a:t>07/11/2018</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6FD153CC-010A-43E9-988D-398E7281C595}" type="slidenum">
              <a:rPr lang="fr-FR" smtClean="0"/>
              <a:t>‹N°›</a:t>
            </a:fld>
            <a:endParaRPr lang="fr-FR" dirty="0"/>
          </a:p>
        </p:txBody>
      </p:sp>
    </p:spTree>
    <p:extLst>
      <p:ext uri="{BB962C8B-B14F-4D97-AF65-F5344CB8AC3E}">
        <p14:creationId xmlns:p14="http://schemas.microsoft.com/office/powerpoint/2010/main" val="2376224619"/>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B6E4BEEB-7E26-435B-9BC9-32151566BC8E}" type="datetimeFigureOut">
              <a:rPr lang="fr-FR" smtClean="0"/>
              <a:t>07/11/2018</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6FD153CC-010A-43E9-988D-398E7281C595}" type="slidenum">
              <a:rPr lang="fr-FR" smtClean="0"/>
              <a:t>‹N°›</a:t>
            </a:fld>
            <a:endParaRPr lang="fr-FR" dirty="0"/>
          </a:p>
        </p:txBody>
      </p:sp>
    </p:spTree>
    <p:extLst>
      <p:ext uri="{BB962C8B-B14F-4D97-AF65-F5344CB8AC3E}">
        <p14:creationId xmlns:p14="http://schemas.microsoft.com/office/powerpoint/2010/main" val="42167198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6E4BEEB-7E26-435B-9BC9-32151566BC8E}" type="datetimeFigureOut">
              <a:rPr lang="fr-FR" smtClean="0"/>
              <a:t>07/11/2018</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6FD153CC-010A-43E9-988D-398E7281C595}" type="slidenum">
              <a:rPr lang="fr-FR" smtClean="0"/>
              <a:t>‹N°›</a:t>
            </a:fld>
            <a:endParaRPr lang="fr-FR" dirty="0"/>
          </a:p>
        </p:txBody>
      </p:sp>
    </p:spTree>
    <p:extLst>
      <p:ext uri="{BB962C8B-B14F-4D97-AF65-F5344CB8AC3E}">
        <p14:creationId xmlns:p14="http://schemas.microsoft.com/office/powerpoint/2010/main" val="28250357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6E4BEEB-7E26-435B-9BC9-32151566BC8E}" type="datetimeFigureOut">
              <a:rPr lang="fr-FR" smtClean="0"/>
              <a:t>07/11/2018</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6FD153CC-010A-43E9-988D-398E7281C595}" type="slidenum">
              <a:rPr lang="fr-FR" smtClean="0"/>
              <a:t>‹N°›</a:t>
            </a:fld>
            <a:endParaRPr lang="fr-FR" dirty="0"/>
          </a:p>
        </p:txBody>
      </p:sp>
    </p:spTree>
    <p:extLst>
      <p:ext uri="{BB962C8B-B14F-4D97-AF65-F5344CB8AC3E}">
        <p14:creationId xmlns:p14="http://schemas.microsoft.com/office/powerpoint/2010/main" val="13566519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userDrawn="1">
  <p:cSld name="Contenu-1">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115616" y="548680"/>
            <a:ext cx="7488832" cy="5688632"/>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Tree>
    <p:extLst>
      <p:ext uri="{BB962C8B-B14F-4D97-AF65-F5344CB8AC3E}">
        <p14:creationId xmlns:p14="http://schemas.microsoft.com/office/powerpoint/2010/main" val="235661755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6E4BEEB-7E26-435B-9BC9-32151566BC8E}" type="datetimeFigureOut">
              <a:rPr lang="fr-FR" smtClean="0"/>
              <a:t>07/11/2018</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6FD153CC-010A-43E9-988D-398E7281C595}" type="slidenum">
              <a:rPr lang="fr-FR" smtClean="0"/>
              <a:t>‹N°›</a:t>
            </a:fld>
            <a:endParaRPr lang="fr-FR" dirty="0"/>
          </a:p>
        </p:txBody>
      </p:sp>
    </p:spTree>
    <p:extLst>
      <p:ext uri="{BB962C8B-B14F-4D97-AF65-F5344CB8AC3E}">
        <p14:creationId xmlns:p14="http://schemas.microsoft.com/office/powerpoint/2010/main" val="2818255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B6E4BEEB-7E26-435B-9BC9-32151566BC8E}" type="datetimeFigureOut">
              <a:rPr lang="fr-FR" smtClean="0"/>
              <a:t>07/11/2018</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6FD153CC-010A-43E9-988D-398E7281C595}" type="slidenum">
              <a:rPr lang="fr-FR" smtClean="0"/>
              <a:t>‹N°›</a:t>
            </a:fld>
            <a:endParaRPr lang="fr-FR" dirty="0"/>
          </a:p>
        </p:txBody>
      </p:sp>
    </p:spTree>
    <p:extLst>
      <p:ext uri="{BB962C8B-B14F-4D97-AF65-F5344CB8AC3E}">
        <p14:creationId xmlns:p14="http://schemas.microsoft.com/office/powerpoint/2010/main" val="34281982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B6E4BEEB-7E26-435B-9BC9-32151566BC8E}" type="datetimeFigureOut">
              <a:rPr lang="fr-FR" smtClean="0"/>
              <a:t>07/11/2018</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6FD153CC-010A-43E9-988D-398E7281C595}" type="slidenum">
              <a:rPr lang="fr-FR" smtClean="0"/>
              <a:t>‹N°›</a:t>
            </a:fld>
            <a:endParaRPr lang="fr-FR" dirty="0"/>
          </a:p>
        </p:txBody>
      </p:sp>
    </p:spTree>
    <p:extLst>
      <p:ext uri="{BB962C8B-B14F-4D97-AF65-F5344CB8AC3E}">
        <p14:creationId xmlns:p14="http://schemas.microsoft.com/office/powerpoint/2010/main" val="2408069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B6E4BEEB-7E26-435B-9BC9-32151566BC8E}" type="datetimeFigureOut">
              <a:rPr lang="fr-FR" smtClean="0"/>
              <a:t>07/11/2018</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6FD153CC-010A-43E9-988D-398E7281C595}" type="slidenum">
              <a:rPr lang="fr-FR" smtClean="0"/>
              <a:t>‹N°›</a:t>
            </a:fld>
            <a:endParaRPr lang="fr-FR" dirty="0"/>
          </a:p>
        </p:txBody>
      </p:sp>
    </p:spTree>
    <p:extLst>
      <p:ext uri="{BB962C8B-B14F-4D97-AF65-F5344CB8AC3E}">
        <p14:creationId xmlns:p14="http://schemas.microsoft.com/office/powerpoint/2010/main" val="32464444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B6E4BEEB-7E26-435B-9BC9-32151566BC8E}" type="datetimeFigureOut">
              <a:rPr lang="fr-FR" smtClean="0"/>
              <a:t>07/11/2018</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6FD153CC-010A-43E9-988D-398E7281C595}" type="slidenum">
              <a:rPr lang="fr-FR" smtClean="0"/>
              <a:t>‹N°›</a:t>
            </a:fld>
            <a:endParaRPr lang="fr-FR" dirty="0"/>
          </a:p>
        </p:txBody>
      </p:sp>
    </p:spTree>
    <p:extLst>
      <p:ext uri="{BB962C8B-B14F-4D97-AF65-F5344CB8AC3E}">
        <p14:creationId xmlns:p14="http://schemas.microsoft.com/office/powerpoint/2010/main" val="190247532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1_Titre seul">
    <p:spTree>
      <p:nvGrpSpPr>
        <p:cNvPr id="1" name=""/>
        <p:cNvGrpSpPr/>
        <p:nvPr/>
      </p:nvGrpSpPr>
      <p:grpSpPr>
        <a:xfrm>
          <a:off x="0" y="0"/>
          <a:ext cx="0" cy="0"/>
          <a:chOff x="0" y="0"/>
          <a:chExt cx="0" cy="0"/>
        </a:xfrm>
      </p:grpSpPr>
      <p:sp>
        <p:nvSpPr>
          <p:cNvPr id="7" name="Rectangle 6"/>
          <p:cNvSpPr/>
          <p:nvPr userDrawn="1"/>
        </p:nvSpPr>
        <p:spPr>
          <a:xfrm>
            <a:off x="0" y="3140968"/>
            <a:ext cx="9144000" cy="3717032"/>
          </a:xfrm>
          <a:prstGeom prst="rect">
            <a:avLst/>
          </a:prstGeom>
          <a:solidFill>
            <a:srgbClr val="42A5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8" name="Imag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72257" y="2979616"/>
            <a:ext cx="999486" cy="322704"/>
          </a:xfrm>
          <a:prstGeom prst="rect">
            <a:avLst/>
          </a:prstGeom>
        </p:spPr>
      </p:pic>
      <p:sp>
        <p:nvSpPr>
          <p:cNvPr id="2" name="Titre 1"/>
          <p:cNvSpPr>
            <a:spLocks noGrp="1"/>
          </p:cNvSpPr>
          <p:nvPr>
            <p:ph type="title"/>
          </p:nvPr>
        </p:nvSpPr>
        <p:spPr>
          <a:xfrm>
            <a:off x="611560" y="3645024"/>
            <a:ext cx="8229600" cy="1143000"/>
          </a:xfrm>
        </p:spPr>
        <p:txBody>
          <a:bodyPr>
            <a:normAutofit/>
          </a:bodyPr>
          <a:lstStyle>
            <a:lvl1pPr>
              <a:defRPr sz="3000" baseline="0">
                <a:solidFill>
                  <a:schemeClr val="bg1"/>
                </a:solidFill>
              </a:defRPr>
            </a:lvl1pPr>
          </a:lstStyle>
          <a:p>
            <a:r>
              <a:rPr lang="fr-FR" dirty="0" smtClean="0"/>
              <a:t>Modifiez le style du titre</a:t>
            </a:r>
            <a:endParaRPr lang="fr-FR" dirty="0"/>
          </a:p>
        </p:txBody>
      </p:sp>
      <p:pic>
        <p:nvPicPr>
          <p:cNvPr id="6" name="Imag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524328" y="5157192"/>
            <a:ext cx="1253488" cy="1225939"/>
          </a:xfrm>
          <a:prstGeom prst="rect">
            <a:avLst/>
          </a:prstGeom>
        </p:spPr>
      </p:pic>
    </p:spTree>
    <p:extLst>
      <p:ext uri="{BB962C8B-B14F-4D97-AF65-F5344CB8AC3E}">
        <p14:creationId xmlns:p14="http://schemas.microsoft.com/office/powerpoint/2010/main" val="205014001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6FD153CC-010A-43E9-988D-398E7281C595}" type="slidenum">
              <a:rPr lang="fr-FR" smtClean="0"/>
              <a:t>‹N°›</a:t>
            </a:fld>
            <a:endParaRPr lang="fr-FR" dirty="0"/>
          </a:p>
        </p:txBody>
      </p:sp>
      <p:sp>
        <p:nvSpPr>
          <p:cNvPr id="5" name="Rectangle 4"/>
          <p:cNvSpPr/>
          <p:nvPr userDrawn="1"/>
        </p:nvSpPr>
        <p:spPr>
          <a:xfrm>
            <a:off x="0" y="0"/>
            <a:ext cx="683568" cy="6858000"/>
          </a:xfrm>
          <a:prstGeom prst="rect">
            <a:avLst/>
          </a:prstGeom>
          <a:solidFill>
            <a:srgbClr val="42A5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7" name="Imag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72400" y="6136149"/>
            <a:ext cx="648072" cy="633829"/>
          </a:xfrm>
          <a:prstGeom prst="rect">
            <a:avLst/>
          </a:prstGeom>
        </p:spPr>
      </p:pic>
    </p:spTree>
    <p:extLst>
      <p:ext uri="{BB962C8B-B14F-4D97-AF65-F5344CB8AC3E}">
        <p14:creationId xmlns:p14="http://schemas.microsoft.com/office/powerpoint/2010/main" val="261260764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Vide">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6FD153CC-010A-43E9-988D-398E7281C595}" type="slidenum">
              <a:rPr lang="fr-FR" smtClean="0"/>
              <a:t>‹N°›</a:t>
            </a:fld>
            <a:endParaRPr lang="fr-FR" dirty="0"/>
          </a:p>
        </p:txBody>
      </p:sp>
      <p:sp>
        <p:nvSpPr>
          <p:cNvPr id="5" name="Rectangle 4"/>
          <p:cNvSpPr/>
          <p:nvPr userDrawn="1"/>
        </p:nvSpPr>
        <p:spPr>
          <a:xfrm rot="5400000">
            <a:off x="4082802" y="-4080470"/>
            <a:ext cx="980728" cy="9141668"/>
          </a:xfrm>
          <a:prstGeom prst="rect">
            <a:avLst/>
          </a:prstGeom>
          <a:solidFill>
            <a:srgbClr val="2897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7" name="Imag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72400" y="6136149"/>
            <a:ext cx="648072" cy="633829"/>
          </a:xfrm>
          <a:prstGeom prst="rect">
            <a:avLst/>
          </a:prstGeom>
        </p:spPr>
      </p:pic>
      <p:sp>
        <p:nvSpPr>
          <p:cNvPr id="6" name="Espace réservé du texte 5"/>
          <p:cNvSpPr>
            <a:spLocks noGrp="1"/>
          </p:cNvSpPr>
          <p:nvPr>
            <p:ph type="body" sz="quarter" idx="13" hasCustomPrompt="1"/>
          </p:nvPr>
        </p:nvSpPr>
        <p:spPr>
          <a:xfrm>
            <a:off x="250825" y="188640"/>
            <a:ext cx="8569325" cy="792435"/>
          </a:xfrm>
        </p:spPr>
        <p:txBody>
          <a:bodyPr>
            <a:normAutofit/>
          </a:bodyPr>
          <a:lstStyle>
            <a:lvl1pPr marL="0" indent="0">
              <a:buNone/>
              <a:defRPr sz="2000" b="1">
                <a:solidFill>
                  <a:schemeClr val="bg1"/>
                </a:solidFill>
              </a:defRPr>
            </a:lvl1pPr>
          </a:lstStyle>
          <a:p>
            <a:pPr lvl="0"/>
            <a:r>
              <a:rPr lang="fr-FR" dirty="0" smtClean="0"/>
              <a:t>Titre</a:t>
            </a:r>
            <a:endParaRPr lang="fr-FR" dirty="0"/>
          </a:p>
        </p:txBody>
      </p:sp>
    </p:spTree>
    <p:extLst>
      <p:ext uri="{BB962C8B-B14F-4D97-AF65-F5344CB8AC3E}">
        <p14:creationId xmlns:p14="http://schemas.microsoft.com/office/powerpoint/2010/main" val="97235585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E4BEEB-7E26-435B-9BC9-32151566BC8E}" type="datetimeFigureOut">
              <a:rPr lang="fr-FR" smtClean="0"/>
              <a:t>07/11/2018</a:t>
            </a:fld>
            <a:endParaRPr lang="fr-FR"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D153CC-010A-43E9-988D-398E7281C595}" type="slidenum">
              <a:rPr lang="fr-FR" smtClean="0"/>
              <a:t>‹N°›</a:t>
            </a:fld>
            <a:endParaRPr lang="fr-FR" dirty="0"/>
          </a:p>
        </p:txBody>
      </p:sp>
    </p:spTree>
    <p:extLst>
      <p:ext uri="{BB962C8B-B14F-4D97-AF65-F5344CB8AC3E}">
        <p14:creationId xmlns:p14="http://schemas.microsoft.com/office/powerpoint/2010/main" val="13038032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67" r:id="rId7"/>
    <p:sldLayoutId id="2147483655" r:id="rId8"/>
    <p:sldLayoutId id="2147483665" r:id="rId9"/>
    <p:sldLayoutId id="2147483666" r:id="rId10"/>
    <p:sldLayoutId id="2147483664" r:id="rId11"/>
    <p:sldLayoutId id="2147483656" r:id="rId12"/>
    <p:sldLayoutId id="2147483657" r:id="rId13"/>
    <p:sldLayoutId id="2147483658" r:id="rId14"/>
    <p:sldLayoutId id="2147483659" r:id="rId15"/>
    <p:sldLayoutId id="2147483660" r:id="rId16"/>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txBox="1">
            <a:spLocks/>
          </p:cNvSpPr>
          <p:nvPr/>
        </p:nvSpPr>
        <p:spPr>
          <a:xfrm>
            <a:off x="0" y="3284984"/>
            <a:ext cx="9144000" cy="357301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3000" kern="1200" baseline="0">
                <a:solidFill>
                  <a:schemeClr val="bg1"/>
                </a:solidFill>
                <a:latin typeface="+mj-lt"/>
                <a:ea typeface="+mj-ea"/>
                <a:cs typeface="+mj-cs"/>
              </a:defRPr>
            </a:lvl1pPr>
          </a:lstStyle>
          <a:p>
            <a:r>
              <a:rPr lang="fr-FR" sz="2400" dirty="0" smtClean="0">
                <a:latin typeface="Arial" panose="020B0604020202020204" pitchFamily="34" charset="0"/>
                <a:cs typeface="Arial" panose="020B0604020202020204" pitchFamily="34" charset="0"/>
              </a:rPr>
              <a:t>LOI « LIBERTE DE CHOISIR </a:t>
            </a:r>
            <a:br>
              <a:rPr lang="fr-FR" sz="2400" dirty="0" smtClean="0">
                <a:latin typeface="Arial" panose="020B0604020202020204" pitchFamily="34" charset="0"/>
                <a:cs typeface="Arial" panose="020B0604020202020204" pitchFamily="34" charset="0"/>
              </a:rPr>
            </a:br>
            <a:r>
              <a:rPr lang="fr-FR" sz="2400" dirty="0" smtClean="0">
                <a:latin typeface="Arial" panose="020B0604020202020204" pitchFamily="34" charset="0"/>
                <a:cs typeface="Arial" panose="020B0604020202020204" pitchFamily="34" charset="0"/>
              </a:rPr>
              <a:t>SON AVENIR PROFESSIONNEL »</a:t>
            </a:r>
            <a:br>
              <a:rPr lang="fr-FR" sz="2400" dirty="0" smtClean="0">
                <a:latin typeface="Arial" panose="020B0604020202020204" pitchFamily="34" charset="0"/>
                <a:cs typeface="Arial" panose="020B0604020202020204" pitchFamily="34" charset="0"/>
              </a:rPr>
            </a:br>
            <a:r>
              <a:rPr lang="fr-FR" sz="2400" dirty="0" smtClean="0">
                <a:latin typeface="Arial" panose="020B0604020202020204" pitchFamily="34" charset="0"/>
                <a:cs typeface="Arial" panose="020B0604020202020204" pitchFamily="34" charset="0"/>
              </a:rPr>
              <a:t/>
            </a:r>
            <a:br>
              <a:rPr lang="fr-FR" sz="2400" dirty="0" smtClean="0">
                <a:latin typeface="Arial" panose="020B0604020202020204" pitchFamily="34" charset="0"/>
                <a:cs typeface="Arial" panose="020B0604020202020204" pitchFamily="34" charset="0"/>
              </a:rPr>
            </a:br>
            <a:r>
              <a:rPr lang="fr-FR" sz="2800" dirty="0" smtClean="0">
                <a:latin typeface="Arial" panose="020B0604020202020204" pitchFamily="34" charset="0"/>
                <a:cs typeface="Arial" panose="020B0604020202020204" pitchFamily="34" charset="0"/>
              </a:rPr>
              <a:t>Transition pour la mise </a:t>
            </a:r>
            <a:r>
              <a:rPr lang="fr-FR" sz="2800" smtClean="0">
                <a:latin typeface="Arial" panose="020B0604020202020204" pitchFamily="34" charset="0"/>
                <a:cs typeface="Arial" panose="020B0604020202020204" pitchFamily="34" charset="0"/>
              </a:rPr>
              <a:t>en œuvre </a:t>
            </a:r>
            <a:r>
              <a:rPr lang="fr-FR" sz="2800" dirty="0" smtClean="0">
                <a:latin typeface="Arial" panose="020B0604020202020204" pitchFamily="34" charset="0"/>
                <a:cs typeface="Arial" panose="020B0604020202020204" pitchFamily="34" charset="0"/>
              </a:rPr>
              <a:t/>
            </a:r>
            <a:br>
              <a:rPr lang="fr-FR" sz="2800" dirty="0" smtClean="0">
                <a:latin typeface="Arial" panose="020B0604020202020204" pitchFamily="34" charset="0"/>
                <a:cs typeface="Arial" panose="020B0604020202020204" pitchFamily="34" charset="0"/>
              </a:rPr>
            </a:br>
            <a:r>
              <a:rPr lang="fr-FR" sz="2800" dirty="0" smtClean="0">
                <a:latin typeface="Arial" panose="020B0604020202020204" pitchFamily="34" charset="0"/>
                <a:cs typeface="Arial" panose="020B0604020202020204" pitchFamily="34" charset="0"/>
              </a:rPr>
              <a:t>de la réforme de l’apprentissage</a:t>
            </a:r>
            <a:br>
              <a:rPr lang="fr-FR" sz="2800" dirty="0" smtClean="0">
                <a:latin typeface="Arial" panose="020B0604020202020204" pitchFamily="34" charset="0"/>
                <a:cs typeface="Arial" panose="020B0604020202020204" pitchFamily="34" charset="0"/>
              </a:rPr>
            </a:br>
            <a:r>
              <a:rPr lang="fr-FR" sz="2800" dirty="0" smtClean="0">
                <a:latin typeface="Arial" panose="020B0604020202020204" pitchFamily="34" charset="0"/>
                <a:cs typeface="Arial" panose="020B0604020202020204" pitchFamily="34" charset="0"/>
              </a:rPr>
              <a:t/>
            </a:r>
            <a:br>
              <a:rPr lang="fr-FR" sz="2800" dirty="0" smtClean="0">
                <a:latin typeface="Arial" panose="020B0604020202020204" pitchFamily="34" charset="0"/>
                <a:cs typeface="Arial" panose="020B0604020202020204" pitchFamily="34" charset="0"/>
              </a:rPr>
            </a:br>
            <a:r>
              <a:rPr lang="fr-FR" sz="2800" dirty="0" smtClean="0">
                <a:latin typeface="Arial" panose="020B0604020202020204" pitchFamily="34" charset="0"/>
                <a:cs typeface="Arial" panose="020B0604020202020204" pitchFamily="34" charset="0"/>
              </a:rPr>
              <a:t>octobre 2018</a:t>
            </a:r>
            <a:r>
              <a:rPr lang="fr-FR" dirty="0" smtClean="0"/>
              <a:t/>
            </a:r>
            <a:br>
              <a:rPr lang="fr-FR" dirty="0" smtClean="0"/>
            </a:br>
            <a:endParaRPr lang="fr-FR" dirty="0"/>
          </a:p>
        </p:txBody>
      </p:sp>
    </p:spTree>
    <p:extLst>
      <p:ext uri="{BB962C8B-B14F-4D97-AF65-F5344CB8AC3E}">
        <p14:creationId xmlns:p14="http://schemas.microsoft.com/office/powerpoint/2010/main" val="30962992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2"/>
          <p:cNvSpPr txBox="1">
            <a:spLocks/>
          </p:cNvSpPr>
          <p:nvPr/>
        </p:nvSpPr>
        <p:spPr>
          <a:xfrm>
            <a:off x="770818" y="908720"/>
            <a:ext cx="7890398" cy="5832648"/>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Font typeface="Arial" panose="020B0604020202020204" pitchFamily="34" charset="0"/>
              <a:buNone/>
            </a:pPr>
            <a:endParaRPr lang="fr-FR" sz="1350" dirty="0" smtClean="0"/>
          </a:p>
          <a:p>
            <a:pPr marL="0" indent="0" algn="just">
              <a:buFont typeface="Arial" panose="020B0604020202020204" pitchFamily="34" charset="0"/>
              <a:buNone/>
            </a:pPr>
            <a:r>
              <a:rPr lang="fr-FR" sz="1350" b="1" dirty="0" smtClean="0"/>
              <a:t>Au plus tard au 1</a:t>
            </a:r>
            <a:r>
              <a:rPr lang="fr-FR" sz="1350" b="1" baseline="30000" dirty="0" smtClean="0"/>
              <a:t>er</a:t>
            </a:r>
            <a:r>
              <a:rPr lang="fr-FR" sz="1350" b="1" dirty="0" smtClean="0"/>
              <a:t> décembre 2018 </a:t>
            </a:r>
            <a:r>
              <a:rPr lang="fr-FR" sz="1350" dirty="0" smtClean="0"/>
              <a:t>: le cadre réglementaire relatif au financement de l’alternance est connu :</a:t>
            </a:r>
          </a:p>
          <a:p>
            <a:pPr algn="just">
              <a:buFont typeface="Symbol" panose="05050102010706020507" pitchFamily="18" charset="2"/>
              <a:buChar char="Þ"/>
            </a:pPr>
            <a:r>
              <a:rPr lang="fr-FR" sz="1350" dirty="0" smtClean="0"/>
              <a:t>publication du décret relatif aux modalités de détermination des règles de prise en charges des contrats d’apprentissage (méthode « coûts contrats », prise en compte des frais annexes, des investissements, etc.) et publication du décret relatif au financement des contrats d’apprentissage lors de la période transitoire 2019/2020 ;</a:t>
            </a:r>
          </a:p>
          <a:p>
            <a:pPr algn="just">
              <a:buFont typeface="Symbol" panose="05050102010706020507" pitchFamily="18" charset="2"/>
              <a:buChar char="Þ"/>
            </a:pPr>
            <a:r>
              <a:rPr lang="fr-FR" sz="1350" dirty="0" smtClean="0"/>
              <a:t>communication du cadre réglementaire portant sur les modalités de la péréquation en matière d’alternance. </a:t>
            </a:r>
            <a:r>
              <a:rPr lang="fr-FR" sz="1350" b="1" dirty="0" smtClean="0"/>
              <a:t>Pour les contrats d’apprentissage est posé le principe d’une péréquation assurant le besoin de couverture, à hauteur du « coût contrat ». </a:t>
            </a:r>
            <a:r>
              <a:rPr lang="fr-FR" sz="1350" dirty="0" smtClean="0"/>
              <a:t>Pour le contrat de professionnalisation, le besoin de couverture se fera à hauteur de 6 000 euros (8 000 euros pour les publics spécifiques), comme aujourd’hui.</a:t>
            </a:r>
          </a:p>
          <a:p>
            <a:pPr marL="0" indent="0" algn="just">
              <a:buNone/>
            </a:pPr>
            <a:endParaRPr lang="fr-FR" sz="700" dirty="0" smtClean="0"/>
          </a:p>
          <a:p>
            <a:pPr marL="0" indent="0" algn="just">
              <a:buFont typeface="Arial" panose="020B0604020202020204" pitchFamily="34" charset="0"/>
              <a:buNone/>
            </a:pPr>
            <a:r>
              <a:rPr lang="fr-FR" sz="1350" b="1" dirty="0" smtClean="0"/>
              <a:t>Au plus tard le  1</a:t>
            </a:r>
            <a:r>
              <a:rPr lang="fr-FR" sz="1350" b="1" baseline="30000" dirty="0" smtClean="0"/>
              <a:t>er</a:t>
            </a:r>
            <a:r>
              <a:rPr lang="fr-FR" sz="1350" b="1" dirty="0" smtClean="0"/>
              <a:t> février 2019 </a:t>
            </a:r>
            <a:r>
              <a:rPr lang="fr-FR" sz="1350" dirty="0" smtClean="0"/>
              <a:t>: date limite de détermination par les branches des niveaux de prise en charge des contrats (fixation des « coûts contrats » par diplôme et titre). </a:t>
            </a:r>
          </a:p>
          <a:p>
            <a:pPr marL="0" indent="0" algn="just">
              <a:buFont typeface="Arial" panose="020B0604020202020204" pitchFamily="34" charset="0"/>
              <a:buNone/>
            </a:pPr>
            <a:r>
              <a:rPr lang="fr-FR" sz="1350" b="1" dirty="0" smtClean="0"/>
              <a:t>Fin février 2019 </a:t>
            </a:r>
            <a:r>
              <a:rPr lang="fr-FR" sz="1350" dirty="0" smtClean="0"/>
              <a:t>: retour des recommandations de France Compétences vers les branches sur les niveaux de prise en charge.</a:t>
            </a:r>
          </a:p>
          <a:p>
            <a:pPr marL="0" indent="0" algn="just">
              <a:buFont typeface="Arial" panose="020B0604020202020204" pitchFamily="34" charset="0"/>
              <a:buNone/>
            </a:pPr>
            <a:endParaRPr lang="fr-FR" sz="700" dirty="0" smtClean="0"/>
          </a:p>
          <a:p>
            <a:pPr marL="0" indent="0" algn="just">
              <a:buNone/>
            </a:pPr>
            <a:r>
              <a:rPr lang="fr-FR" sz="1350" b="1" dirty="0" smtClean="0"/>
              <a:t>Au plus tard le 1</a:t>
            </a:r>
            <a:r>
              <a:rPr lang="fr-FR" sz="1350" b="1" baseline="30000" dirty="0" smtClean="0"/>
              <a:t>er</a:t>
            </a:r>
            <a:r>
              <a:rPr lang="fr-FR" sz="1350" b="1" dirty="0" smtClean="0"/>
              <a:t> Avril 2019</a:t>
            </a:r>
            <a:r>
              <a:rPr lang="fr-FR" sz="1350" dirty="0" smtClean="0"/>
              <a:t> : </a:t>
            </a:r>
          </a:p>
          <a:p>
            <a:pPr algn="just">
              <a:buFont typeface="Symbol" panose="05050102010706020507" pitchFamily="18" charset="2"/>
              <a:buChar char="Þ"/>
            </a:pPr>
            <a:r>
              <a:rPr lang="fr-FR" sz="1350" dirty="0" smtClean="0"/>
              <a:t>publication par l’État des niveaux de prise en charge en cas de carence pour les branches n’ayant pas déterminé leur niveau de prise en charge (ou partiellement) ;</a:t>
            </a:r>
          </a:p>
          <a:p>
            <a:pPr algn="just">
              <a:buFont typeface="Symbol" panose="05050102010706020507" pitchFamily="18" charset="2"/>
              <a:buChar char="Þ"/>
            </a:pPr>
            <a:r>
              <a:rPr lang="fr-FR" sz="1350" dirty="0" smtClean="0"/>
              <a:t>publication par l’État des niveaux de prise en charge correctifs, en cas de non prise en compte des recommandations de France compétences,</a:t>
            </a:r>
            <a:endParaRPr lang="fr-FR" sz="700" dirty="0" smtClean="0"/>
          </a:p>
          <a:p>
            <a:pPr marL="0" indent="0" algn="just">
              <a:buFont typeface="Arial" panose="020B0604020202020204" pitchFamily="34" charset="0"/>
              <a:buNone/>
            </a:pPr>
            <a:r>
              <a:rPr lang="fr-FR" sz="1350" b="1" dirty="0" smtClean="0"/>
              <a:t>Mars - août 2019 </a:t>
            </a:r>
            <a:r>
              <a:rPr lang="fr-FR" sz="1350" dirty="0" smtClean="0"/>
              <a:t>: identification par les opérateurs de compétences des contrats à financer CFA par CFA (communication des fichiers contrats d’apprentissage via ARI@NE aux opérateurs depuis mars 2019).</a:t>
            </a:r>
          </a:p>
          <a:p>
            <a:pPr marL="0" indent="0" algn="just">
              <a:buFont typeface="Arial" panose="020B0604020202020204" pitchFamily="34" charset="0"/>
              <a:buNone/>
            </a:pPr>
            <a:endParaRPr lang="fr-FR" sz="700" dirty="0" smtClean="0"/>
          </a:p>
          <a:p>
            <a:pPr marL="0" indent="0" algn="just">
              <a:spcBef>
                <a:spcPts val="0"/>
              </a:spcBef>
              <a:buFont typeface="Arial" panose="020B0604020202020204" pitchFamily="34" charset="0"/>
              <a:buNone/>
            </a:pPr>
            <a:r>
              <a:rPr lang="fr-FR" sz="1350" b="1" dirty="0" smtClean="0"/>
              <a:t>Septembre 2019 </a:t>
            </a:r>
            <a:r>
              <a:rPr lang="fr-FR" sz="1350" dirty="0" smtClean="0"/>
              <a:t>: contrôles par la DGEFP du respect des délais de paiement par les opérateurs </a:t>
            </a:r>
          </a:p>
          <a:p>
            <a:pPr marL="0" indent="0" algn="just">
              <a:spcBef>
                <a:spcPts val="0"/>
              </a:spcBef>
              <a:buFont typeface="Arial" panose="020B0604020202020204" pitchFamily="34" charset="0"/>
              <a:buNone/>
            </a:pPr>
            <a:r>
              <a:rPr lang="fr-FR" sz="1350" dirty="0" smtClean="0"/>
              <a:t>de compétences (contrats en alternance) et </a:t>
            </a:r>
            <a:r>
              <a:rPr lang="fr-FR" sz="1350" dirty="0" err="1" smtClean="0"/>
              <a:t>process</a:t>
            </a:r>
            <a:r>
              <a:rPr lang="fr-FR" sz="1350" dirty="0" smtClean="0"/>
              <a:t> mis en place pour les contrats d’apprentissage.</a:t>
            </a:r>
          </a:p>
        </p:txBody>
      </p:sp>
      <p:sp>
        <p:nvSpPr>
          <p:cNvPr id="3" name="Flèche vers le haut 2"/>
          <p:cNvSpPr/>
          <p:nvPr/>
        </p:nvSpPr>
        <p:spPr>
          <a:xfrm rot="10800000">
            <a:off x="482785" y="1093515"/>
            <a:ext cx="288032" cy="5256584"/>
          </a:xfrm>
          <a:prstGeom prst="upArrow">
            <a:avLst/>
          </a:prstGeom>
          <a:solidFill>
            <a:schemeClr val="tx2"/>
          </a:solidFill>
          <a:ln>
            <a:no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fr-FR">
              <a:solidFill>
                <a:schemeClr val="accent6">
                  <a:lumMod val="75000"/>
                </a:schemeClr>
              </a:solidFill>
            </a:endParaRPr>
          </a:p>
        </p:txBody>
      </p:sp>
      <p:sp>
        <p:nvSpPr>
          <p:cNvPr id="4" name="Espace réservé du texte 3"/>
          <p:cNvSpPr>
            <a:spLocks noGrp="1"/>
          </p:cNvSpPr>
          <p:nvPr>
            <p:ph type="body" sz="quarter" idx="13"/>
          </p:nvPr>
        </p:nvSpPr>
        <p:spPr/>
        <p:txBody>
          <a:bodyPr>
            <a:normAutofit lnSpcReduction="10000"/>
          </a:bodyPr>
          <a:lstStyle/>
          <a:p>
            <a:pPr algn="ctr"/>
            <a:r>
              <a:rPr lang="fr-FR" sz="2200" dirty="0">
                <a:latin typeface="Arial" panose="020B0604020202020204" pitchFamily="34" charset="0"/>
                <a:cs typeface="Arial" panose="020B0604020202020204" pitchFamily="34" charset="0"/>
              </a:rPr>
              <a:t>Les </a:t>
            </a:r>
            <a:r>
              <a:rPr lang="fr-FR" sz="2200" dirty="0" smtClean="0">
                <a:latin typeface="Arial" panose="020B0604020202020204" pitchFamily="34" charset="0"/>
                <a:cs typeface="Arial" panose="020B0604020202020204" pitchFamily="34" charset="0"/>
              </a:rPr>
              <a:t>principales </a:t>
            </a:r>
            <a:r>
              <a:rPr lang="fr-FR" sz="2200" dirty="0">
                <a:latin typeface="Arial" panose="020B0604020202020204" pitchFamily="34" charset="0"/>
                <a:cs typeface="Arial" panose="020B0604020202020204" pitchFamily="34" charset="0"/>
              </a:rPr>
              <a:t>étapes pour le nouveau financement </a:t>
            </a:r>
            <a:endParaRPr lang="fr-FR" sz="2200" dirty="0" smtClean="0">
              <a:latin typeface="Arial" panose="020B0604020202020204" pitchFamily="34" charset="0"/>
              <a:cs typeface="Arial" panose="020B0604020202020204" pitchFamily="34" charset="0"/>
            </a:endParaRPr>
          </a:p>
          <a:p>
            <a:pPr algn="ctr"/>
            <a:r>
              <a:rPr lang="fr-FR" sz="2200" dirty="0" smtClean="0">
                <a:latin typeface="Arial" panose="020B0604020202020204" pitchFamily="34" charset="0"/>
                <a:cs typeface="Arial" panose="020B0604020202020204" pitchFamily="34" charset="0"/>
              </a:rPr>
              <a:t>des </a:t>
            </a:r>
            <a:r>
              <a:rPr lang="fr-FR" sz="2200" dirty="0">
                <a:latin typeface="Arial" panose="020B0604020202020204" pitchFamily="34" charset="0"/>
                <a:cs typeface="Arial" panose="020B0604020202020204" pitchFamily="34" charset="0"/>
              </a:rPr>
              <a:t>CFA </a:t>
            </a:r>
            <a:r>
              <a:rPr lang="fr-FR" sz="2200" dirty="0" smtClean="0">
                <a:latin typeface="Arial" panose="020B0604020202020204" pitchFamily="34" charset="0"/>
                <a:cs typeface="Arial" panose="020B0604020202020204" pitchFamily="34" charset="0"/>
              </a:rPr>
              <a:t>et </a:t>
            </a:r>
            <a:r>
              <a:rPr lang="fr-FR" sz="2200" dirty="0">
                <a:latin typeface="Arial" panose="020B0604020202020204" pitchFamily="34" charset="0"/>
                <a:cs typeface="Arial" panose="020B0604020202020204" pitchFamily="34" charset="0"/>
              </a:rPr>
              <a:t>des contrats d’apprentissage</a:t>
            </a:r>
          </a:p>
          <a:p>
            <a:pPr algn="ctr"/>
            <a:endParaRPr lang="fr-FR" dirty="0"/>
          </a:p>
        </p:txBody>
      </p:sp>
    </p:spTree>
    <p:extLst>
      <p:ext uri="{BB962C8B-B14F-4D97-AF65-F5344CB8AC3E}">
        <p14:creationId xmlns:p14="http://schemas.microsoft.com/office/powerpoint/2010/main" val="30990602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2"/>
          <p:cNvSpPr txBox="1">
            <a:spLocks/>
          </p:cNvSpPr>
          <p:nvPr/>
        </p:nvSpPr>
        <p:spPr>
          <a:xfrm>
            <a:off x="770818" y="1052737"/>
            <a:ext cx="8121662" cy="5616624"/>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60000" indent="0" algn="just">
              <a:buNone/>
            </a:pPr>
            <a:r>
              <a:rPr lang="fr-FR" sz="2000" dirty="0" smtClean="0"/>
              <a:t>1/ </a:t>
            </a:r>
            <a:r>
              <a:rPr lang="fr-FR" sz="2000" b="1" dirty="0" smtClean="0"/>
              <a:t>Pour les contrats signés dans le cadre des conventions régionales jusqu’au 31 décembre 2019 </a:t>
            </a:r>
            <a:r>
              <a:rPr lang="fr-FR" sz="2000" dirty="0" smtClean="0"/>
              <a:t>: financement par les Régions jusqu’au 31 décembre 2019 et prise en charge </a:t>
            </a:r>
            <a:r>
              <a:rPr lang="fr-FR" sz="2000" i="1" dirty="0" smtClean="0"/>
              <a:t>prorata </a:t>
            </a:r>
            <a:r>
              <a:rPr lang="fr-FR" sz="2000" i="1" dirty="0" err="1" smtClean="0"/>
              <a:t>temporis</a:t>
            </a:r>
            <a:r>
              <a:rPr lang="fr-FR" sz="2000" i="1" dirty="0" smtClean="0"/>
              <a:t> </a:t>
            </a:r>
            <a:r>
              <a:rPr lang="fr-FR" sz="2000" dirty="0" smtClean="0"/>
              <a:t>du stock des contrats par les opérateurs de compétences au 1</a:t>
            </a:r>
            <a:r>
              <a:rPr lang="fr-FR" sz="2000" baseline="30000" dirty="0" smtClean="0"/>
              <a:t>er</a:t>
            </a:r>
            <a:r>
              <a:rPr lang="fr-FR" sz="2000" dirty="0" smtClean="0"/>
              <a:t> janvier 2020</a:t>
            </a:r>
          </a:p>
          <a:p>
            <a:pPr marL="360000" indent="0" algn="just">
              <a:buNone/>
            </a:pPr>
            <a:endParaRPr lang="fr-FR" sz="2000" dirty="0" smtClean="0"/>
          </a:p>
          <a:p>
            <a:pPr marL="360000" indent="0" algn="just">
              <a:buNone/>
            </a:pPr>
            <a:r>
              <a:rPr lang="fr-FR" sz="2000" dirty="0" smtClean="0"/>
              <a:t>2/ </a:t>
            </a:r>
            <a:r>
              <a:rPr lang="fr-FR" sz="2000" b="1" dirty="0" smtClean="0"/>
              <a:t>Pour les contrats d’apprentissage signés hors convention régionale </a:t>
            </a:r>
            <a:r>
              <a:rPr lang="fr-FR" sz="2000" dirty="0" smtClean="0"/>
              <a:t>: prise en charge par les opérateurs de compétences, via un financement de France compétences, sur la base des niveaux de prise en charge définis par les branches ou par l’État au 1</a:t>
            </a:r>
            <a:r>
              <a:rPr lang="fr-FR" sz="2000" baseline="30000" dirty="0" smtClean="0"/>
              <a:t>er</a:t>
            </a:r>
            <a:r>
              <a:rPr lang="fr-FR" sz="2000" dirty="0" smtClean="0"/>
              <a:t> avril 2019 (« coût contrat »).</a:t>
            </a:r>
          </a:p>
          <a:p>
            <a:pPr marL="360000" indent="0" algn="just">
              <a:buNone/>
            </a:pPr>
            <a:endParaRPr lang="fr-FR" sz="2000" dirty="0" smtClean="0"/>
          </a:p>
          <a:p>
            <a:pPr marL="0" indent="0" algn="just">
              <a:buNone/>
            </a:pPr>
            <a:r>
              <a:rPr lang="fr-FR" sz="2000" dirty="0" smtClean="0"/>
              <a:t>La prise en charge des contrats par les opérateurs de compétences devra inclure un premier paiement versé dans un délai maximum de 30 jours après le dépôt du contrat auprès de l’opérateur, dans des conditions précisés par décret.  </a:t>
            </a:r>
          </a:p>
          <a:p>
            <a:pPr marL="0" indent="0" algn="just">
              <a:buFont typeface="Arial" panose="020B0604020202020204" pitchFamily="34" charset="0"/>
              <a:buNone/>
            </a:pPr>
            <a:endParaRPr lang="fr-FR" sz="2000" dirty="0" smtClean="0"/>
          </a:p>
        </p:txBody>
      </p:sp>
      <p:sp>
        <p:nvSpPr>
          <p:cNvPr id="3" name="Flèche vers le haut 2"/>
          <p:cNvSpPr/>
          <p:nvPr/>
        </p:nvSpPr>
        <p:spPr>
          <a:xfrm rot="10800000">
            <a:off x="482785" y="1093515"/>
            <a:ext cx="288032" cy="5256584"/>
          </a:xfrm>
          <a:prstGeom prst="upArrow">
            <a:avLst/>
          </a:prstGeom>
          <a:solidFill>
            <a:schemeClr val="tx2"/>
          </a:solidFill>
          <a:ln>
            <a:no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fr-FR">
              <a:solidFill>
                <a:schemeClr val="accent6">
                  <a:lumMod val="75000"/>
                </a:schemeClr>
              </a:solidFill>
            </a:endParaRPr>
          </a:p>
        </p:txBody>
      </p:sp>
      <p:sp>
        <p:nvSpPr>
          <p:cNvPr id="4" name="Espace réservé du texte 3"/>
          <p:cNvSpPr>
            <a:spLocks noGrp="1"/>
          </p:cNvSpPr>
          <p:nvPr>
            <p:ph type="body" sz="quarter" idx="13"/>
          </p:nvPr>
        </p:nvSpPr>
        <p:spPr/>
        <p:txBody>
          <a:bodyPr>
            <a:normAutofit fontScale="92500"/>
          </a:bodyPr>
          <a:lstStyle/>
          <a:p>
            <a:pPr algn="ctr"/>
            <a:r>
              <a:rPr lang="fr-FR" sz="2400" dirty="0">
                <a:latin typeface="Arial" panose="020B0604020202020204" pitchFamily="34" charset="0"/>
                <a:cs typeface="Arial" panose="020B0604020202020204" pitchFamily="34" charset="0"/>
              </a:rPr>
              <a:t>Les </a:t>
            </a:r>
            <a:r>
              <a:rPr lang="fr-FR" sz="2400" dirty="0" smtClean="0">
                <a:latin typeface="Arial" panose="020B0604020202020204" pitchFamily="34" charset="0"/>
                <a:cs typeface="Arial" panose="020B0604020202020204" pitchFamily="34" charset="0"/>
              </a:rPr>
              <a:t>principales </a:t>
            </a:r>
            <a:r>
              <a:rPr lang="fr-FR" sz="2400" dirty="0">
                <a:latin typeface="Arial" panose="020B0604020202020204" pitchFamily="34" charset="0"/>
                <a:cs typeface="Arial" panose="020B0604020202020204" pitchFamily="34" charset="0"/>
              </a:rPr>
              <a:t>étapes </a:t>
            </a:r>
            <a:r>
              <a:rPr lang="fr-FR" sz="2400" dirty="0" smtClean="0">
                <a:latin typeface="Arial" panose="020B0604020202020204" pitchFamily="34" charset="0"/>
                <a:cs typeface="Arial" panose="020B0604020202020204" pitchFamily="34" charset="0"/>
              </a:rPr>
              <a:t>vers le </a:t>
            </a:r>
            <a:r>
              <a:rPr lang="fr-FR" sz="2400" dirty="0">
                <a:latin typeface="Arial" panose="020B0604020202020204" pitchFamily="34" charset="0"/>
                <a:cs typeface="Arial" panose="020B0604020202020204" pitchFamily="34" charset="0"/>
              </a:rPr>
              <a:t>nouveau </a:t>
            </a:r>
            <a:r>
              <a:rPr lang="fr-FR" sz="2400" dirty="0" smtClean="0">
                <a:latin typeface="Arial" panose="020B0604020202020204" pitchFamily="34" charset="0"/>
                <a:cs typeface="Arial" panose="020B0604020202020204" pitchFamily="34" charset="0"/>
              </a:rPr>
              <a:t>financement des </a:t>
            </a:r>
            <a:r>
              <a:rPr lang="fr-FR" sz="2400" dirty="0">
                <a:latin typeface="Arial" panose="020B0604020202020204" pitchFamily="34" charset="0"/>
                <a:cs typeface="Arial" panose="020B0604020202020204" pitchFamily="34" charset="0"/>
              </a:rPr>
              <a:t>CFA </a:t>
            </a:r>
            <a:r>
              <a:rPr lang="fr-FR" sz="2400" dirty="0" smtClean="0">
                <a:latin typeface="Arial" panose="020B0604020202020204" pitchFamily="34" charset="0"/>
                <a:cs typeface="Arial" panose="020B0604020202020204" pitchFamily="34" charset="0"/>
              </a:rPr>
              <a:t/>
            </a:r>
            <a:br>
              <a:rPr lang="fr-FR" sz="2400" dirty="0" smtClean="0">
                <a:latin typeface="Arial" panose="020B0604020202020204" pitchFamily="34" charset="0"/>
                <a:cs typeface="Arial" panose="020B0604020202020204" pitchFamily="34" charset="0"/>
              </a:rPr>
            </a:br>
            <a:r>
              <a:rPr lang="fr-FR" sz="2400" dirty="0" smtClean="0">
                <a:latin typeface="Arial" panose="020B0604020202020204" pitchFamily="34" charset="0"/>
                <a:cs typeface="Arial" panose="020B0604020202020204" pitchFamily="34" charset="0"/>
              </a:rPr>
              <a:t>et </a:t>
            </a:r>
            <a:r>
              <a:rPr lang="fr-FR" sz="2400" dirty="0">
                <a:latin typeface="Arial" panose="020B0604020202020204" pitchFamily="34" charset="0"/>
                <a:cs typeface="Arial" panose="020B0604020202020204" pitchFamily="34" charset="0"/>
              </a:rPr>
              <a:t>des contrats d’apprentissage</a:t>
            </a:r>
          </a:p>
          <a:p>
            <a:pPr algn="ctr"/>
            <a:endParaRPr lang="fr-FR" dirty="0"/>
          </a:p>
        </p:txBody>
      </p:sp>
    </p:spTree>
    <p:extLst>
      <p:ext uri="{BB962C8B-B14F-4D97-AF65-F5344CB8AC3E}">
        <p14:creationId xmlns:p14="http://schemas.microsoft.com/office/powerpoint/2010/main" val="6660336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2"/>
          <p:cNvSpPr txBox="1">
            <a:spLocks/>
          </p:cNvSpPr>
          <p:nvPr/>
        </p:nvSpPr>
        <p:spPr>
          <a:xfrm>
            <a:off x="762617" y="1484784"/>
            <a:ext cx="8041518" cy="5040560"/>
          </a:xfrm>
          <a:prstGeom prst="rect">
            <a:avLst/>
          </a:prstGeom>
        </p:spPr>
        <p:txBody>
          <a:bodyPr vert="horz" lIns="91440" tIns="45720" rIns="91440" bIns="45720" rtlCol="0">
            <a:normAutofit fontScale="25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34000"/>
              </a:lnSpc>
              <a:spcBef>
                <a:spcPts val="600"/>
              </a:spcBef>
              <a:buNone/>
            </a:pPr>
            <a:r>
              <a:rPr lang="fr-FR" sz="6000" b="1" dirty="0">
                <a:latin typeface="+mj-lt"/>
              </a:rPr>
              <a:t>5 septembre </a:t>
            </a:r>
            <a:r>
              <a:rPr lang="fr-FR" sz="6000" b="1" dirty="0" smtClean="0">
                <a:latin typeface="+mj-lt"/>
              </a:rPr>
              <a:t>2018 :  </a:t>
            </a:r>
            <a:r>
              <a:rPr lang="fr-FR" sz="6000" dirty="0">
                <a:latin typeface="+mj-lt"/>
              </a:rPr>
              <a:t>Promulgation de la loi</a:t>
            </a:r>
            <a:r>
              <a:rPr lang="fr-FR" sz="6000" dirty="0" smtClean="0">
                <a:latin typeface="+mj-lt"/>
              </a:rPr>
              <a:t>.</a:t>
            </a:r>
          </a:p>
          <a:p>
            <a:pPr marL="0" indent="0" algn="just">
              <a:lnSpc>
                <a:spcPct val="134000"/>
              </a:lnSpc>
              <a:spcBef>
                <a:spcPts val="600"/>
              </a:spcBef>
              <a:buNone/>
            </a:pPr>
            <a:endParaRPr lang="fr-FR" sz="6000" dirty="0">
              <a:latin typeface="+mj-lt"/>
            </a:endParaRPr>
          </a:p>
          <a:p>
            <a:pPr marL="0" indent="0" algn="just">
              <a:lnSpc>
                <a:spcPct val="134000"/>
              </a:lnSpc>
              <a:spcBef>
                <a:spcPts val="600"/>
              </a:spcBef>
              <a:buNone/>
            </a:pPr>
            <a:r>
              <a:rPr lang="fr-FR" sz="6000" b="1" dirty="0" smtClean="0">
                <a:latin typeface="+mj-lt"/>
              </a:rPr>
              <a:t>Dernier </a:t>
            </a:r>
            <a:r>
              <a:rPr lang="fr-FR" sz="6000" b="1" dirty="0">
                <a:latin typeface="+mj-lt"/>
              </a:rPr>
              <a:t>trimestre 2018 : </a:t>
            </a:r>
            <a:r>
              <a:rPr lang="fr-FR" sz="6000" dirty="0">
                <a:latin typeface="+mj-lt"/>
              </a:rPr>
              <a:t>Discussion/adoption de la loi de finances 2019 incluant la fraction de la TICPE mobilisée pour la compensation des aides (montant</a:t>
            </a:r>
            <a:r>
              <a:rPr lang="fr-FR" sz="6000" dirty="0" smtClean="0">
                <a:latin typeface="+mj-lt"/>
              </a:rPr>
              <a:t>).</a:t>
            </a:r>
          </a:p>
          <a:p>
            <a:pPr marL="0" indent="0" algn="just">
              <a:lnSpc>
                <a:spcPct val="134000"/>
              </a:lnSpc>
              <a:spcBef>
                <a:spcPts val="600"/>
              </a:spcBef>
              <a:buNone/>
            </a:pPr>
            <a:endParaRPr lang="fr-FR" sz="6000" dirty="0">
              <a:latin typeface="+mj-lt"/>
            </a:endParaRPr>
          </a:p>
          <a:p>
            <a:pPr marL="0" indent="0" algn="just">
              <a:lnSpc>
                <a:spcPct val="134000"/>
              </a:lnSpc>
              <a:spcBef>
                <a:spcPts val="600"/>
              </a:spcBef>
              <a:buNone/>
            </a:pPr>
            <a:r>
              <a:rPr lang="fr-FR" sz="6000" b="1" dirty="0">
                <a:latin typeface="+mj-lt"/>
              </a:rPr>
              <a:t>1</a:t>
            </a:r>
            <a:r>
              <a:rPr lang="fr-FR" sz="6000" b="1" baseline="30000" dirty="0">
                <a:latin typeface="+mj-lt"/>
              </a:rPr>
              <a:t>er</a:t>
            </a:r>
            <a:r>
              <a:rPr lang="fr-FR" sz="6000" b="1" dirty="0">
                <a:latin typeface="+mj-lt"/>
              </a:rPr>
              <a:t> janvier 2019</a:t>
            </a:r>
          </a:p>
          <a:p>
            <a:pPr lvl="0" algn="just">
              <a:lnSpc>
                <a:spcPct val="134000"/>
              </a:lnSpc>
              <a:spcBef>
                <a:spcPts val="600"/>
              </a:spcBef>
              <a:buFont typeface="Symbol" panose="05050102010706020507" pitchFamily="18" charset="2"/>
              <a:buChar char="Þ"/>
            </a:pPr>
            <a:r>
              <a:rPr lang="fr-FR" sz="6000" dirty="0" smtClean="0">
                <a:latin typeface="+mj-lt"/>
              </a:rPr>
              <a:t>Mise </a:t>
            </a:r>
            <a:r>
              <a:rPr lang="fr-FR" sz="6000" dirty="0">
                <a:latin typeface="+mj-lt"/>
              </a:rPr>
              <a:t>en œuvre de l’aide unique </a:t>
            </a:r>
            <a:r>
              <a:rPr lang="fr-FR" sz="6000" dirty="0" smtClean="0">
                <a:latin typeface="+mj-lt"/>
              </a:rPr>
              <a:t>aux employeurs d’apprentis pour </a:t>
            </a:r>
            <a:r>
              <a:rPr lang="fr-FR" sz="6000" dirty="0">
                <a:latin typeface="+mj-lt"/>
              </a:rPr>
              <a:t>les </a:t>
            </a:r>
            <a:r>
              <a:rPr lang="fr-FR" sz="6000" dirty="0" smtClean="0">
                <a:latin typeface="+mj-lt"/>
              </a:rPr>
              <a:t>nouveaux contrats </a:t>
            </a:r>
            <a:r>
              <a:rPr lang="fr-FR" sz="6000" dirty="0">
                <a:latin typeface="+mj-lt"/>
              </a:rPr>
              <a:t>conclus à compter </a:t>
            </a:r>
            <a:r>
              <a:rPr lang="fr-FR" sz="6000" dirty="0" smtClean="0">
                <a:latin typeface="+mj-lt"/>
              </a:rPr>
              <a:t>du 1</a:t>
            </a:r>
            <a:r>
              <a:rPr lang="fr-FR" sz="6000" baseline="30000" dirty="0" smtClean="0">
                <a:latin typeface="+mj-lt"/>
              </a:rPr>
              <a:t>er</a:t>
            </a:r>
            <a:r>
              <a:rPr lang="fr-FR" sz="6000" dirty="0" smtClean="0">
                <a:latin typeface="+mj-lt"/>
              </a:rPr>
              <a:t> janvier 2019, versée par l’agence des services de paiements. Elle remplace la prime à l’apprentissage et l’aide au recrutement de l’apprenti supplémentaire (versées par les Régions), l’aide TPE jeune apprentis et le crédit d’impôt.</a:t>
            </a:r>
            <a:endParaRPr lang="fr-FR" sz="6000" dirty="0">
              <a:latin typeface="+mj-lt"/>
            </a:endParaRPr>
          </a:p>
          <a:p>
            <a:pPr lvl="0" algn="just">
              <a:lnSpc>
                <a:spcPct val="134000"/>
              </a:lnSpc>
              <a:spcBef>
                <a:spcPts val="600"/>
              </a:spcBef>
              <a:buFont typeface="Symbol" panose="05050102010706020507" pitchFamily="18" charset="2"/>
              <a:buChar char="Þ"/>
            </a:pPr>
            <a:r>
              <a:rPr lang="fr-FR" sz="6000" dirty="0" smtClean="0">
                <a:latin typeface="+mj-lt"/>
              </a:rPr>
              <a:t>Mise en œuvre de l’aide </a:t>
            </a:r>
            <a:r>
              <a:rPr lang="fr-FR" sz="6000" dirty="0">
                <a:latin typeface="+mj-lt"/>
              </a:rPr>
              <a:t>de </a:t>
            </a:r>
            <a:r>
              <a:rPr lang="fr-FR" sz="6000" dirty="0" smtClean="0">
                <a:latin typeface="+mj-lt"/>
              </a:rPr>
              <a:t>l’État </a:t>
            </a:r>
            <a:r>
              <a:rPr lang="fr-FR" sz="6000" dirty="0">
                <a:latin typeface="+mj-lt"/>
              </a:rPr>
              <a:t>pour l’obtention du permis de conduire </a:t>
            </a:r>
            <a:r>
              <a:rPr lang="fr-FR" sz="6000" dirty="0" smtClean="0">
                <a:latin typeface="+mj-lt"/>
              </a:rPr>
              <a:t>des apprentis (500 euros), financée par France compétences.</a:t>
            </a:r>
          </a:p>
          <a:p>
            <a:pPr marL="0" lvl="0" indent="0" algn="just">
              <a:lnSpc>
                <a:spcPct val="134000"/>
              </a:lnSpc>
              <a:spcBef>
                <a:spcPts val="600"/>
              </a:spcBef>
              <a:buNone/>
            </a:pPr>
            <a:endParaRPr lang="fr-FR" sz="6000" dirty="0">
              <a:latin typeface="+mj-lt"/>
            </a:endParaRPr>
          </a:p>
          <a:p>
            <a:pPr marL="0" lvl="0" indent="0" algn="just">
              <a:lnSpc>
                <a:spcPct val="134000"/>
              </a:lnSpc>
              <a:spcBef>
                <a:spcPts val="600"/>
              </a:spcBef>
              <a:buNone/>
            </a:pPr>
            <a:r>
              <a:rPr lang="fr-FR" sz="6000" dirty="0" smtClean="0">
                <a:latin typeface="+mj-lt"/>
              </a:rPr>
              <a:t>Par ailleurs, </a:t>
            </a:r>
            <a:r>
              <a:rPr lang="fr-FR" sz="6000" u="sng" dirty="0">
                <a:latin typeface="+mj-lt"/>
              </a:rPr>
              <a:t>pour les contrats conclus avant le 1</a:t>
            </a:r>
            <a:r>
              <a:rPr lang="fr-FR" sz="6000" u="sng" baseline="30000" dirty="0">
                <a:latin typeface="+mj-lt"/>
              </a:rPr>
              <a:t>er</a:t>
            </a:r>
            <a:r>
              <a:rPr lang="fr-FR" sz="6000" u="sng" dirty="0">
                <a:latin typeface="+mj-lt"/>
              </a:rPr>
              <a:t> janvier </a:t>
            </a:r>
            <a:r>
              <a:rPr lang="fr-FR" sz="6000" u="sng" dirty="0" smtClean="0">
                <a:latin typeface="+mj-lt"/>
              </a:rPr>
              <a:t>2019</a:t>
            </a:r>
            <a:r>
              <a:rPr lang="fr-FR" sz="6000" dirty="0" smtClean="0">
                <a:latin typeface="+mj-lt"/>
              </a:rPr>
              <a:t>, l’État compensera les Régions des montants correspondants à la prime à l’apprentissage (dotations existantes sur le socle légal), à l’aide au recrutement d’apprentis supplémentaires, et jusqu’à l’extinction des contrats concernés (projets de loi de finances 2020, 2021...).</a:t>
            </a:r>
            <a:endParaRPr lang="fr-FR" sz="6000" dirty="0">
              <a:latin typeface="+mj-lt"/>
            </a:endParaRPr>
          </a:p>
          <a:p>
            <a:pPr marL="0" indent="0" algn="just">
              <a:lnSpc>
                <a:spcPct val="134000"/>
              </a:lnSpc>
              <a:buFont typeface="Arial" panose="020B0604020202020204" pitchFamily="34" charset="0"/>
              <a:buNone/>
            </a:pPr>
            <a:endParaRPr lang="fr-FR" sz="2000" b="1" dirty="0" smtClean="0">
              <a:latin typeface="+mn-lt"/>
            </a:endParaRPr>
          </a:p>
          <a:p>
            <a:pPr marL="0" indent="0" algn="just">
              <a:lnSpc>
                <a:spcPct val="134000"/>
              </a:lnSpc>
              <a:buNone/>
            </a:pPr>
            <a:endParaRPr lang="fr-FR" sz="2000" b="1" dirty="0" smtClean="0"/>
          </a:p>
          <a:p>
            <a:pPr algn="just">
              <a:lnSpc>
                <a:spcPct val="134000"/>
              </a:lnSpc>
            </a:pPr>
            <a:endParaRPr lang="fr-FR" sz="2000" b="1" dirty="0" smtClean="0"/>
          </a:p>
          <a:p>
            <a:pPr algn="just">
              <a:lnSpc>
                <a:spcPct val="134000"/>
              </a:lnSpc>
            </a:pPr>
            <a:endParaRPr lang="fr-FR" sz="2000" dirty="0" smtClean="0"/>
          </a:p>
          <a:p>
            <a:pPr marL="0" indent="0" algn="just">
              <a:lnSpc>
                <a:spcPct val="134000"/>
              </a:lnSpc>
              <a:buFont typeface="Arial" panose="020B0604020202020204" pitchFamily="34" charset="0"/>
              <a:buNone/>
            </a:pPr>
            <a:endParaRPr lang="fr-FR" sz="2000" dirty="0" smtClean="0"/>
          </a:p>
        </p:txBody>
      </p:sp>
      <p:sp>
        <p:nvSpPr>
          <p:cNvPr id="7" name="Espace réservé du texte 6"/>
          <p:cNvSpPr>
            <a:spLocks noGrp="1"/>
          </p:cNvSpPr>
          <p:nvPr>
            <p:ph type="body" sz="quarter" idx="13"/>
          </p:nvPr>
        </p:nvSpPr>
        <p:spPr>
          <a:xfrm>
            <a:off x="323528" y="116632"/>
            <a:ext cx="8569325" cy="792435"/>
          </a:xfrm>
        </p:spPr>
        <p:txBody>
          <a:bodyPr anchor="ctr">
            <a:normAutofit/>
          </a:bodyPr>
          <a:lstStyle/>
          <a:p>
            <a:pPr algn="ctr"/>
            <a:r>
              <a:rPr lang="fr-FR" sz="2200" dirty="0" smtClean="0">
                <a:latin typeface="Arial" panose="020B0604020202020204" pitchFamily="34" charset="0"/>
                <a:cs typeface="Arial" panose="020B0604020202020204" pitchFamily="34" charset="0"/>
              </a:rPr>
              <a:t>Financement des aides à l’apprentissage</a:t>
            </a:r>
            <a:endParaRPr lang="fr-FR" sz="2200" dirty="0">
              <a:latin typeface="Arial" panose="020B0604020202020204" pitchFamily="34" charset="0"/>
              <a:cs typeface="Arial" panose="020B0604020202020204" pitchFamily="34" charset="0"/>
            </a:endParaRPr>
          </a:p>
        </p:txBody>
      </p:sp>
      <p:sp>
        <p:nvSpPr>
          <p:cNvPr id="8" name="Flèche vers le haut 7"/>
          <p:cNvSpPr/>
          <p:nvPr/>
        </p:nvSpPr>
        <p:spPr>
          <a:xfrm rot="10800000">
            <a:off x="474583" y="1340768"/>
            <a:ext cx="288033" cy="4721299"/>
          </a:xfrm>
          <a:prstGeom prst="upArrow">
            <a:avLst/>
          </a:prstGeom>
          <a:solidFill>
            <a:schemeClr val="tx2"/>
          </a:solidFill>
          <a:ln>
            <a:no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fr-FR">
              <a:solidFill>
                <a:schemeClr val="accent6">
                  <a:lumMod val="75000"/>
                </a:schemeClr>
              </a:solidFill>
            </a:endParaRPr>
          </a:p>
        </p:txBody>
      </p:sp>
    </p:spTree>
    <p:extLst>
      <p:ext uri="{BB962C8B-B14F-4D97-AF65-F5344CB8AC3E}">
        <p14:creationId xmlns:p14="http://schemas.microsoft.com/office/powerpoint/2010/main" val="39885085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7" name="Connecteur droit 16"/>
          <p:cNvCxnSpPr/>
          <p:nvPr/>
        </p:nvCxnSpPr>
        <p:spPr>
          <a:xfrm>
            <a:off x="107504" y="3193349"/>
            <a:ext cx="9038058"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8" name="Ellipse 17"/>
          <p:cNvSpPr/>
          <p:nvPr/>
        </p:nvSpPr>
        <p:spPr>
          <a:xfrm>
            <a:off x="1194230" y="3134634"/>
            <a:ext cx="144016" cy="144016"/>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9" name="Ellipse 18"/>
          <p:cNvSpPr/>
          <p:nvPr/>
        </p:nvSpPr>
        <p:spPr>
          <a:xfrm>
            <a:off x="2738483" y="3117909"/>
            <a:ext cx="144016" cy="144016"/>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0" name="Ellipse 19"/>
          <p:cNvSpPr/>
          <p:nvPr/>
        </p:nvSpPr>
        <p:spPr>
          <a:xfrm>
            <a:off x="8820472" y="3126293"/>
            <a:ext cx="144016" cy="144016"/>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5" name="ZoneTexte 24"/>
          <p:cNvSpPr txBox="1"/>
          <p:nvPr/>
        </p:nvSpPr>
        <p:spPr>
          <a:xfrm>
            <a:off x="2601835" y="3229475"/>
            <a:ext cx="560363" cy="246221"/>
          </a:xfrm>
          <a:prstGeom prst="rect">
            <a:avLst/>
          </a:prstGeom>
          <a:noFill/>
        </p:spPr>
        <p:txBody>
          <a:bodyPr wrap="square" rtlCol="0">
            <a:spAutoFit/>
          </a:bodyPr>
          <a:lstStyle/>
          <a:p>
            <a:r>
              <a:rPr lang="fr-FR" sz="1000" b="1" dirty="0" smtClean="0">
                <a:solidFill>
                  <a:schemeClr val="accent6">
                    <a:lumMod val="75000"/>
                  </a:schemeClr>
                </a:solidFill>
              </a:rPr>
              <a:t>2019</a:t>
            </a:r>
            <a:endParaRPr lang="fr-FR" sz="1000" b="1" dirty="0">
              <a:solidFill>
                <a:schemeClr val="accent6">
                  <a:lumMod val="75000"/>
                </a:schemeClr>
              </a:solidFill>
            </a:endParaRPr>
          </a:p>
        </p:txBody>
      </p:sp>
      <p:sp>
        <p:nvSpPr>
          <p:cNvPr id="26" name="ZoneTexte 25"/>
          <p:cNvSpPr txBox="1"/>
          <p:nvPr/>
        </p:nvSpPr>
        <p:spPr>
          <a:xfrm>
            <a:off x="8692157" y="3235442"/>
            <a:ext cx="560363" cy="246221"/>
          </a:xfrm>
          <a:prstGeom prst="rect">
            <a:avLst/>
          </a:prstGeom>
          <a:noFill/>
        </p:spPr>
        <p:txBody>
          <a:bodyPr wrap="square" rtlCol="0">
            <a:spAutoFit/>
          </a:bodyPr>
          <a:lstStyle/>
          <a:p>
            <a:r>
              <a:rPr lang="fr-FR" sz="1000" b="1" dirty="0" smtClean="0">
                <a:solidFill>
                  <a:schemeClr val="accent6">
                    <a:lumMod val="75000"/>
                  </a:schemeClr>
                </a:solidFill>
              </a:rPr>
              <a:t>2020</a:t>
            </a:r>
            <a:endParaRPr lang="fr-FR" sz="1000" b="1" dirty="0">
              <a:solidFill>
                <a:schemeClr val="accent6">
                  <a:lumMod val="75000"/>
                </a:schemeClr>
              </a:solidFill>
            </a:endParaRPr>
          </a:p>
        </p:txBody>
      </p:sp>
      <p:sp>
        <p:nvSpPr>
          <p:cNvPr id="30" name="ZoneTexte 29"/>
          <p:cNvSpPr txBox="1"/>
          <p:nvPr/>
        </p:nvSpPr>
        <p:spPr>
          <a:xfrm>
            <a:off x="1042080" y="3281613"/>
            <a:ext cx="472653" cy="230832"/>
          </a:xfrm>
          <a:prstGeom prst="rect">
            <a:avLst/>
          </a:prstGeom>
          <a:noFill/>
        </p:spPr>
        <p:txBody>
          <a:bodyPr wrap="square" rtlCol="0">
            <a:spAutoFit/>
          </a:bodyPr>
          <a:lstStyle/>
          <a:p>
            <a:r>
              <a:rPr lang="fr-FR" sz="900" b="1" dirty="0" smtClean="0">
                <a:solidFill>
                  <a:schemeClr val="tx2"/>
                </a:solidFill>
              </a:rPr>
              <a:t>Sept.</a:t>
            </a:r>
            <a:endParaRPr lang="fr-FR" sz="900" b="1" dirty="0">
              <a:solidFill>
                <a:schemeClr val="tx2"/>
              </a:solidFill>
            </a:endParaRPr>
          </a:p>
        </p:txBody>
      </p:sp>
      <p:sp>
        <p:nvSpPr>
          <p:cNvPr id="35" name="ZoneTexte 34"/>
          <p:cNvSpPr txBox="1"/>
          <p:nvPr/>
        </p:nvSpPr>
        <p:spPr>
          <a:xfrm>
            <a:off x="323528" y="3586569"/>
            <a:ext cx="2043648" cy="577081"/>
          </a:xfrm>
          <a:prstGeom prst="rect">
            <a:avLst/>
          </a:prstGeom>
          <a:noFill/>
        </p:spPr>
        <p:txBody>
          <a:bodyPr wrap="square" rtlCol="0">
            <a:spAutoFit/>
          </a:bodyPr>
          <a:lstStyle/>
          <a:p>
            <a:pPr algn="r"/>
            <a:r>
              <a:rPr lang="fr-FR" sz="1050" b="1" dirty="0"/>
              <a:t>Vote de la loi de finances </a:t>
            </a:r>
            <a:r>
              <a:rPr lang="fr-FR" sz="1050" dirty="0"/>
              <a:t>pour 2019 incluant dotation CAS FNDMA et </a:t>
            </a:r>
            <a:r>
              <a:rPr lang="fr-FR" sz="1050" dirty="0" smtClean="0"/>
              <a:t>TICPE</a:t>
            </a:r>
            <a:endParaRPr lang="fr-FR" sz="1050" dirty="0"/>
          </a:p>
        </p:txBody>
      </p:sp>
      <p:cxnSp>
        <p:nvCxnSpPr>
          <p:cNvPr id="45" name="Connecteur droit 44"/>
          <p:cNvCxnSpPr/>
          <p:nvPr/>
        </p:nvCxnSpPr>
        <p:spPr>
          <a:xfrm>
            <a:off x="1989220" y="3179243"/>
            <a:ext cx="0" cy="745582"/>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
        <p:nvSpPr>
          <p:cNvPr id="55" name="Ellipse 54"/>
          <p:cNvSpPr/>
          <p:nvPr/>
        </p:nvSpPr>
        <p:spPr>
          <a:xfrm>
            <a:off x="5724127" y="3131557"/>
            <a:ext cx="144016" cy="144016"/>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6" name="ZoneTexte 55"/>
          <p:cNvSpPr txBox="1"/>
          <p:nvPr/>
        </p:nvSpPr>
        <p:spPr>
          <a:xfrm>
            <a:off x="3307258" y="3235090"/>
            <a:ext cx="616671" cy="230832"/>
          </a:xfrm>
          <a:prstGeom prst="rect">
            <a:avLst/>
          </a:prstGeom>
          <a:noFill/>
        </p:spPr>
        <p:txBody>
          <a:bodyPr wrap="square" rtlCol="0">
            <a:spAutoFit/>
          </a:bodyPr>
          <a:lstStyle/>
          <a:p>
            <a:r>
              <a:rPr lang="fr-FR" sz="900" b="1" dirty="0" smtClean="0">
                <a:solidFill>
                  <a:schemeClr val="tx2"/>
                </a:solidFill>
              </a:rPr>
              <a:t>Février</a:t>
            </a:r>
            <a:endParaRPr lang="fr-FR" sz="900" b="1" dirty="0">
              <a:solidFill>
                <a:schemeClr val="tx2"/>
              </a:solidFill>
            </a:endParaRPr>
          </a:p>
        </p:txBody>
      </p:sp>
      <p:cxnSp>
        <p:nvCxnSpPr>
          <p:cNvPr id="94" name="Connecteur droit 93"/>
          <p:cNvCxnSpPr>
            <a:stCxn id="82" idx="2"/>
          </p:cNvCxnSpPr>
          <p:nvPr/>
        </p:nvCxnSpPr>
        <p:spPr>
          <a:xfrm flipH="1">
            <a:off x="7594621" y="2047965"/>
            <a:ext cx="31443" cy="1217392"/>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
        <p:nvSpPr>
          <p:cNvPr id="95" name="Rectangle 94"/>
          <p:cNvSpPr/>
          <p:nvPr/>
        </p:nvSpPr>
        <p:spPr>
          <a:xfrm>
            <a:off x="7572265" y="2657762"/>
            <a:ext cx="72008" cy="80545"/>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96" name="ZoneTexte 95"/>
          <p:cNvSpPr txBox="1"/>
          <p:nvPr/>
        </p:nvSpPr>
        <p:spPr>
          <a:xfrm>
            <a:off x="467544" y="5498280"/>
            <a:ext cx="3024336" cy="738664"/>
          </a:xfrm>
          <a:prstGeom prst="rect">
            <a:avLst/>
          </a:prstGeom>
          <a:noFill/>
        </p:spPr>
        <p:txBody>
          <a:bodyPr wrap="square" rtlCol="0">
            <a:spAutoFit/>
          </a:bodyPr>
          <a:lstStyle/>
          <a:p>
            <a:pPr algn="r"/>
            <a:r>
              <a:rPr lang="fr-FR" sz="1050" dirty="0"/>
              <a:t>Collecte au </a:t>
            </a:r>
            <a:r>
              <a:rPr lang="fr-FR" sz="1050" b="1" dirty="0" smtClean="0"/>
              <a:t>28/02 </a:t>
            </a:r>
            <a:r>
              <a:rPr lang="fr-FR" sz="1050" dirty="0"/>
              <a:t>des contributions des entreprises au financement de la formation ainsi que la Taxe d’apprentissage par les actuels OPCA et OCTA. Régime d’affectation (incluant fonds libres</a:t>
            </a:r>
            <a:r>
              <a:rPr lang="fr-FR" sz="1050" dirty="0" smtClean="0"/>
              <a:t>)</a:t>
            </a:r>
            <a:endParaRPr lang="fr-FR" sz="1050" b="1" dirty="0"/>
          </a:p>
        </p:txBody>
      </p:sp>
      <p:sp>
        <p:nvSpPr>
          <p:cNvPr id="99" name="ZoneTexte 98"/>
          <p:cNvSpPr txBox="1"/>
          <p:nvPr/>
        </p:nvSpPr>
        <p:spPr>
          <a:xfrm>
            <a:off x="7626064" y="2549212"/>
            <a:ext cx="1519498" cy="415498"/>
          </a:xfrm>
          <a:prstGeom prst="rect">
            <a:avLst/>
          </a:prstGeom>
          <a:noFill/>
        </p:spPr>
        <p:txBody>
          <a:bodyPr wrap="square" rtlCol="0">
            <a:spAutoFit/>
          </a:bodyPr>
          <a:lstStyle/>
          <a:p>
            <a:r>
              <a:rPr lang="fr-FR" sz="1050" dirty="0"/>
              <a:t>Préparation de la rentrée 2019 </a:t>
            </a:r>
            <a:endParaRPr lang="fr-FR" sz="1050" b="1" dirty="0"/>
          </a:p>
        </p:txBody>
      </p:sp>
      <p:cxnSp>
        <p:nvCxnSpPr>
          <p:cNvPr id="120" name="Connecteur droit 119"/>
          <p:cNvCxnSpPr/>
          <p:nvPr/>
        </p:nvCxnSpPr>
        <p:spPr>
          <a:xfrm>
            <a:off x="798429" y="870529"/>
            <a:ext cx="7728594" cy="0"/>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27" name="Connecteur droit avec flèche 126"/>
          <p:cNvCxnSpPr/>
          <p:nvPr/>
        </p:nvCxnSpPr>
        <p:spPr>
          <a:xfrm>
            <a:off x="1923956" y="3563712"/>
            <a:ext cx="893728" cy="14527"/>
          </a:xfrm>
          <a:prstGeom prst="straightConnector1">
            <a:avLst/>
          </a:prstGeom>
          <a:ln>
            <a:solidFill>
              <a:schemeClr val="accent6"/>
            </a:solidFill>
            <a:tailEnd type="arrow"/>
          </a:ln>
        </p:spPr>
        <p:style>
          <a:lnRef idx="1">
            <a:schemeClr val="accent1"/>
          </a:lnRef>
          <a:fillRef idx="0">
            <a:schemeClr val="accent1"/>
          </a:fillRef>
          <a:effectRef idx="0">
            <a:schemeClr val="accent1"/>
          </a:effectRef>
          <a:fontRef idx="minor">
            <a:schemeClr val="tx1"/>
          </a:fontRef>
        </p:style>
      </p:cxnSp>
      <p:sp>
        <p:nvSpPr>
          <p:cNvPr id="41" name="Rectangle 40"/>
          <p:cNvSpPr/>
          <p:nvPr/>
        </p:nvSpPr>
        <p:spPr>
          <a:xfrm>
            <a:off x="1953216" y="3523440"/>
            <a:ext cx="72008" cy="80545"/>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61" name="Rectangle 60"/>
          <p:cNvSpPr/>
          <p:nvPr/>
        </p:nvSpPr>
        <p:spPr>
          <a:xfrm>
            <a:off x="3487364" y="4491165"/>
            <a:ext cx="72008" cy="80545"/>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29" name="ZoneTexte 128"/>
          <p:cNvSpPr txBox="1"/>
          <p:nvPr/>
        </p:nvSpPr>
        <p:spPr>
          <a:xfrm>
            <a:off x="7417878" y="3252736"/>
            <a:ext cx="658665" cy="230832"/>
          </a:xfrm>
          <a:prstGeom prst="rect">
            <a:avLst/>
          </a:prstGeom>
          <a:noFill/>
        </p:spPr>
        <p:txBody>
          <a:bodyPr wrap="square" rtlCol="0">
            <a:spAutoFit/>
          </a:bodyPr>
          <a:lstStyle/>
          <a:p>
            <a:r>
              <a:rPr lang="fr-FR" sz="900" b="1" dirty="0" smtClean="0">
                <a:solidFill>
                  <a:schemeClr val="tx2"/>
                </a:solidFill>
              </a:rPr>
              <a:t>Automne</a:t>
            </a:r>
            <a:endParaRPr lang="fr-FR" sz="900" b="1" dirty="0">
              <a:solidFill>
                <a:schemeClr val="tx2"/>
              </a:solidFill>
            </a:endParaRPr>
          </a:p>
        </p:txBody>
      </p:sp>
      <p:sp>
        <p:nvSpPr>
          <p:cNvPr id="130" name="Ellipse 129"/>
          <p:cNvSpPr/>
          <p:nvPr/>
        </p:nvSpPr>
        <p:spPr>
          <a:xfrm>
            <a:off x="3419871" y="3121341"/>
            <a:ext cx="144016" cy="144016"/>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cxnSp>
        <p:nvCxnSpPr>
          <p:cNvPr id="131" name="Connecteur droit 130"/>
          <p:cNvCxnSpPr/>
          <p:nvPr/>
        </p:nvCxnSpPr>
        <p:spPr>
          <a:xfrm flipH="1">
            <a:off x="4035746" y="1779253"/>
            <a:ext cx="8708" cy="1383141"/>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
        <p:nvSpPr>
          <p:cNvPr id="132" name="Rectangle 131"/>
          <p:cNvSpPr/>
          <p:nvPr/>
        </p:nvSpPr>
        <p:spPr>
          <a:xfrm>
            <a:off x="3999742" y="1779253"/>
            <a:ext cx="72008" cy="80545"/>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33" name="ZoneTexte 132"/>
          <p:cNvSpPr txBox="1"/>
          <p:nvPr/>
        </p:nvSpPr>
        <p:spPr>
          <a:xfrm>
            <a:off x="3496072" y="1040589"/>
            <a:ext cx="4892352" cy="738664"/>
          </a:xfrm>
          <a:prstGeom prst="rect">
            <a:avLst/>
          </a:prstGeom>
          <a:noFill/>
        </p:spPr>
        <p:txBody>
          <a:bodyPr wrap="square" rtlCol="0">
            <a:spAutoFit/>
          </a:bodyPr>
          <a:lstStyle/>
          <a:p>
            <a:r>
              <a:rPr lang="fr-FR" sz="1050" dirty="0" smtClean="0"/>
              <a:t>Communication </a:t>
            </a:r>
            <a:r>
              <a:rPr lang="fr-FR" sz="1050" dirty="0"/>
              <a:t>des informations relatives à la collecte de la taxe d’apprentissage et aux contrats d’apprentissage/ CFA financés  (incluant la CSA) par les organismes consulaires, aux OPCA et à France COMPETENCES, </a:t>
            </a:r>
            <a:r>
              <a:rPr lang="fr-FR" sz="1050" dirty="0" smtClean="0"/>
              <a:t>pour </a:t>
            </a:r>
            <a:r>
              <a:rPr lang="fr-FR" sz="1050" dirty="0"/>
              <a:t>préparer les transferts de financement des contrats/CFA</a:t>
            </a:r>
            <a:endParaRPr lang="fr-FR" sz="1050" b="1" dirty="0"/>
          </a:p>
        </p:txBody>
      </p:sp>
      <p:cxnSp>
        <p:nvCxnSpPr>
          <p:cNvPr id="137" name="Connecteur droit 136"/>
          <p:cNvCxnSpPr/>
          <p:nvPr/>
        </p:nvCxnSpPr>
        <p:spPr>
          <a:xfrm flipH="1">
            <a:off x="3487364" y="3179243"/>
            <a:ext cx="4516" cy="2573284"/>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
        <p:nvSpPr>
          <p:cNvPr id="138" name="Ellipse 137"/>
          <p:cNvSpPr/>
          <p:nvPr/>
        </p:nvSpPr>
        <p:spPr>
          <a:xfrm>
            <a:off x="3942857" y="3121341"/>
            <a:ext cx="144016" cy="144016"/>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39" name="ZoneTexte 138"/>
          <p:cNvSpPr txBox="1"/>
          <p:nvPr/>
        </p:nvSpPr>
        <p:spPr>
          <a:xfrm>
            <a:off x="3927879" y="3245194"/>
            <a:ext cx="472653" cy="369332"/>
          </a:xfrm>
          <a:prstGeom prst="rect">
            <a:avLst/>
          </a:prstGeom>
          <a:noFill/>
        </p:spPr>
        <p:txBody>
          <a:bodyPr wrap="square" rtlCol="0">
            <a:spAutoFit/>
          </a:bodyPr>
          <a:lstStyle/>
          <a:p>
            <a:r>
              <a:rPr lang="fr-FR" sz="900" b="1" dirty="0" smtClean="0">
                <a:solidFill>
                  <a:schemeClr val="tx2"/>
                </a:solidFill>
              </a:rPr>
              <a:t>Mars</a:t>
            </a:r>
          </a:p>
          <a:p>
            <a:endParaRPr lang="fr-FR" sz="900" b="1" dirty="0">
              <a:solidFill>
                <a:schemeClr val="tx2"/>
              </a:solidFill>
            </a:endParaRPr>
          </a:p>
        </p:txBody>
      </p:sp>
      <p:sp>
        <p:nvSpPr>
          <p:cNvPr id="141" name="Rectangle 140"/>
          <p:cNvSpPr/>
          <p:nvPr/>
        </p:nvSpPr>
        <p:spPr>
          <a:xfrm>
            <a:off x="3491880" y="5724719"/>
            <a:ext cx="72008" cy="80545"/>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42" name="ZoneTexte 141"/>
          <p:cNvSpPr txBox="1"/>
          <p:nvPr/>
        </p:nvSpPr>
        <p:spPr>
          <a:xfrm>
            <a:off x="958917" y="4359740"/>
            <a:ext cx="2537155" cy="900246"/>
          </a:xfrm>
          <a:prstGeom prst="rect">
            <a:avLst/>
          </a:prstGeom>
          <a:noFill/>
        </p:spPr>
        <p:txBody>
          <a:bodyPr wrap="square" rtlCol="0">
            <a:spAutoFit/>
          </a:bodyPr>
          <a:lstStyle/>
          <a:p>
            <a:pPr algn="r"/>
            <a:r>
              <a:rPr lang="fr-FR" sz="1050" dirty="0"/>
              <a:t> </a:t>
            </a:r>
            <a:r>
              <a:rPr lang="fr-FR" sz="1050" b="1" dirty="0" smtClean="0"/>
              <a:t>Pour </a:t>
            </a:r>
            <a:r>
              <a:rPr lang="fr-FR" sz="1050" b="1" dirty="0"/>
              <a:t>le </a:t>
            </a:r>
            <a:r>
              <a:rPr lang="fr-FR" sz="1050" b="1" dirty="0" smtClean="0"/>
              <a:t>1er février 2019 : </a:t>
            </a:r>
            <a:r>
              <a:rPr lang="fr-FR" sz="1050" dirty="0" smtClean="0"/>
              <a:t>Détermination  des </a:t>
            </a:r>
            <a:r>
              <a:rPr lang="fr-FR" sz="1050" dirty="0"/>
              <a:t>règles de prise en charge (ou </a:t>
            </a:r>
            <a:r>
              <a:rPr lang="fr-FR" sz="1050" dirty="0" smtClean="0"/>
              <a:t>fixation du</a:t>
            </a:r>
            <a:r>
              <a:rPr lang="fr-FR" sz="1050" dirty="0"/>
              <a:t> « cout contrat ») </a:t>
            </a:r>
            <a:r>
              <a:rPr lang="fr-FR" sz="1050" dirty="0" smtClean="0"/>
              <a:t>pour </a:t>
            </a:r>
            <a:r>
              <a:rPr lang="fr-FR" sz="1050" dirty="0"/>
              <a:t>donner de la lisibilité aux acteurs avant le début de la « campagne » 2019/2020</a:t>
            </a:r>
            <a:endParaRPr lang="fr-FR" sz="1050" b="1" dirty="0"/>
          </a:p>
        </p:txBody>
      </p:sp>
      <p:sp>
        <p:nvSpPr>
          <p:cNvPr id="143" name="Ellipse 142"/>
          <p:cNvSpPr/>
          <p:nvPr/>
        </p:nvSpPr>
        <p:spPr>
          <a:xfrm>
            <a:off x="5151831" y="3138000"/>
            <a:ext cx="144016" cy="144016"/>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44" name="ZoneTexte 143"/>
          <p:cNvSpPr txBox="1"/>
          <p:nvPr/>
        </p:nvSpPr>
        <p:spPr>
          <a:xfrm>
            <a:off x="5035451" y="3220645"/>
            <a:ext cx="472653" cy="230832"/>
          </a:xfrm>
          <a:prstGeom prst="rect">
            <a:avLst/>
          </a:prstGeom>
          <a:noFill/>
        </p:spPr>
        <p:txBody>
          <a:bodyPr wrap="square" rtlCol="0">
            <a:spAutoFit/>
          </a:bodyPr>
          <a:lstStyle/>
          <a:p>
            <a:r>
              <a:rPr lang="fr-FR" sz="900" b="1" dirty="0" smtClean="0">
                <a:solidFill>
                  <a:schemeClr val="tx2"/>
                </a:solidFill>
              </a:rPr>
              <a:t>Mai</a:t>
            </a:r>
            <a:endParaRPr lang="fr-FR" sz="900" b="1" dirty="0">
              <a:solidFill>
                <a:schemeClr val="tx2"/>
              </a:solidFill>
            </a:endParaRPr>
          </a:p>
        </p:txBody>
      </p:sp>
      <p:sp>
        <p:nvSpPr>
          <p:cNvPr id="150" name="ZoneTexte 149"/>
          <p:cNvSpPr txBox="1"/>
          <p:nvPr/>
        </p:nvSpPr>
        <p:spPr>
          <a:xfrm>
            <a:off x="5635235" y="3212876"/>
            <a:ext cx="472653" cy="230832"/>
          </a:xfrm>
          <a:prstGeom prst="rect">
            <a:avLst/>
          </a:prstGeom>
          <a:noFill/>
        </p:spPr>
        <p:txBody>
          <a:bodyPr wrap="square" rtlCol="0">
            <a:spAutoFit/>
          </a:bodyPr>
          <a:lstStyle/>
          <a:p>
            <a:r>
              <a:rPr lang="fr-FR" sz="900" b="1" dirty="0" smtClean="0">
                <a:solidFill>
                  <a:schemeClr val="tx2"/>
                </a:solidFill>
              </a:rPr>
              <a:t>Juin</a:t>
            </a:r>
            <a:endParaRPr lang="fr-FR" sz="900" b="1" dirty="0">
              <a:solidFill>
                <a:schemeClr val="tx2"/>
              </a:solidFill>
            </a:endParaRPr>
          </a:p>
        </p:txBody>
      </p:sp>
      <p:sp>
        <p:nvSpPr>
          <p:cNvPr id="152" name="Ellipse 151"/>
          <p:cNvSpPr/>
          <p:nvPr/>
        </p:nvSpPr>
        <p:spPr>
          <a:xfrm>
            <a:off x="7537975" y="3134989"/>
            <a:ext cx="144016" cy="144016"/>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cxnSp>
        <p:nvCxnSpPr>
          <p:cNvPr id="161" name="Connecteur droit 160"/>
          <p:cNvCxnSpPr>
            <a:endCxn id="157" idx="1"/>
          </p:cNvCxnSpPr>
          <p:nvPr/>
        </p:nvCxnSpPr>
        <p:spPr>
          <a:xfrm>
            <a:off x="5799554" y="3186431"/>
            <a:ext cx="0" cy="355088"/>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62" name="Connecteur droit 161"/>
          <p:cNvCxnSpPr/>
          <p:nvPr/>
        </p:nvCxnSpPr>
        <p:spPr>
          <a:xfrm>
            <a:off x="7918730" y="3186431"/>
            <a:ext cx="0" cy="355088"/>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
        <p:nvSpPr>
          <p:cNvPr id="157" name="Rectangle 156"/>
          <p:cNvSpPr/>
          <p:nvPr/>
        </p:nvSpPr>
        <p:spPr>
          <a:xfrm>
            <a:off x="5799554" y="3501246"/>
            <a:ext cx="72008" cy="80545"/>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59" name="Rectangle 158"/>
          <p:cNvSpPr/>
          <p:nvPr/>
        </p:nvSpPr>
        <p:spPr>
          <a:xfrm>
            <a:off x="7871775" y="3497694"/>
            <a:ext cx="72008" cy="80545"/>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63" name="ZoneTexte 162"/>
          <p:cNvSpPr txBox="1"/>
          <p:nvPr/>
        </p:nvSpPr>
        <p:spPr>
          <a:xfrm>
            <a:off x="5611515" y="3605757"/>
            <a:ext cx="3145892" cy="1061829"/>
          </a:xfrm>
          <a:prstGeom prst="rect">
            <a:avLst/>
          </a:prstGeom>
          <a:noFill/>
        </p:spPr>
        <p:txBody>
          <a:bodyPr wrap="square" rtlCol="0">
            <a:spAutoFit/>
          </a:bodyPr>
          <a:lstStyle/>
          <a:p>
            <a:r>
              <a:rPr lang="fr-FR" sz="1050" dirty="0"/>
              <a:t>C</a:t>
            </a:r>
            <a:r>
              <a:rPr lang="fr-FR" sz="1050" dirty="0" smtClean="0"/>
              <a:t>ommunication </a:t>
            </a:r>
            <a:r>
              <a:rPr lang="fr-FR" sz="1050" dirty="0"/>
              <a:t>des opérateurs de compétences aux CFA concernés des montants relatifs aux contrats potentiellement en cours au 31/12/2019 pour échanges et « calage » </a:t>
            </a:r>
            <a:r>
              <a:rPr lang="fr-FR" sz="1050" b="1" dirty="0"/>
              <a:t>à partir du 30 juin et au plus tard le 30 septembre 2019</a:t>
            </a:r>
            <a:r>
              <a:rPr lang="fr-FR" sz="1050" dirty="0"/>
              <a:t>, pour permettre le transfert au 1</a:t>
            </a:r>
            <a:r>
              <a:rPr lang="fr-FR" sz="1050" baseline="30000" dirty="0"/>
              <a:t>er</a:t>
            </a:r>
            <a:r>
              <a:rPr lang="fr-FR" sz="1050" dirty="0"/>
              <a:t> janvier dans les meilleures conditions</a:t>
            </a:r>
            <a:endParaRPr lang="fr-FR" sz="1050" b="1" dirty="0"/>
          </a:p>
        </p:txBody>
      </p:sp>
      <p:cxnSp>
        <p:nvCxnSpPr>
          <p:cNvPr id="165" name="Connecteur droit 164"/>
          <p:cNvCxnSpPr>
            <a:endCxn id="76" idx="2"/>
          </p:cNvCxnSpPr>
          <p:nvPr/>
        </p:nvCxnSpPr>
        <p:spPr>
          <a:xfrm flipH="1">
            <a:off x="8855146" y="3184564"/>
            <a:ext cx="32394" cy="2966733"/>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
        <p:nvSpPr>
          <p:cNvPr id="166" name="Rectangle 165"/>
          <p:cNvSpPr/>
          <p:nvPr/>
        </p:nvSpPr>
        <p:spPr>
          <a:xfrm>
            <a:off x="8851536" y="4804821"/>
            <a:ext cx="72008" cy="80545"/>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68" name="ZoneTexte 167"/>
          <p:cNvSpPr txBox="1"/>
          <p:nvPr/>
        </p:nvSpPr>
        <p:spPr>
          <a:xfrm>
            <a:off x="6068839" y="4750229"/>
            <a:ext cx="2778929" cy="415498"/>
          </a:xfrm>
          <a:prstGeom prst="rect">
            <a:avLst/>
          </a:prstGeom>
          <a:noFill/>
        </p:spPr>
        <p:txBody>
          <a:bodyPr wrap="square" rtlCol="0">
            <a:spAutoFit/>
          </a:bodyPr>
          <a:lstStyle/>
          <a:p>
            <a:pPr algn="r"/>
            <a:r>
              <a:rPr lang="fr-FR" sz="1050" dirty="0"/>
              <a:t>Transfert du financement des contrats en cours au 31/12/2019 </a:t>
            </a:r>
            <a:r>
              <a:rPr lang="fr-FR" sz="1050" b="1" dirty="0"/>
              <a:t>à compter du </a:t>
            </a:r>
            <a:r>
              <a:rPr lang="fr-FR" sz="1050" b="1"/>
              <a:t>1</a:t>
            </a:r>
            <a:r>
              <a:rPr lang="fr-FR" sz="1050" b="1" baseline="30000"/>
              <a:t>er</a:t>
            </a:r>
            <a:r>
              <a:rPr lang="fr-FR" sz="1050" b="1"/>
              <a:t> </a:t>
            </a:r>
            <a:r>
              <a:rPr lang="fr-FR" sz="1050" b="1" smtClean="0"/>
              <a:t>janvier</a:t>
            </a:r>
            <a:endParaRPr lang="fr-FR" sz="1050" b="1" dirty="0"/>
          </a:p>
        </p:txBody>
      </p:sp>
      <p:sp>
        <p:nvSpPr>
          <p:cNvPr id="169" name="Rectangle 168"/>
          <p:cNvSpPr/>
          <p:nvPr/>
        </p:nvSpPr>
        <p:spPr>
          <a:xfrm>
            <a:off x="8847768" y="5407605"/>
            <a:ext cx="72008" cy="80545"/>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70" name="ZoneTexte 169"/>
          <p:cNvSpPr txBox="1"/>
          <p:nvPr/>
        </p:nvSpPr>
        <p:spPr>
          <a:xfrm>
            <a:off x="6107888" y="5259986"/>
            <a:ext cx="2775884" cy="1061829"/>
          </a:xfrm>
          <a:prstGeom prst="rect">
            <a:avLst/>
          </a:prstGeom>
          <a:noFill/>
        </p:spPr>
        <p:txBody>
          <a:bodyPr wrap="square" rtlCol="0">
            <a:spAutoFit/>
          </a:bodyPr>
          <a:lstStyle/>
          <a:p>
            <a:pPr algn="just"/>
            <a:r>
              <a:rPr lang="fr-FR" sz="1050" dirty="0" smtClean="0"/>
              <a:t>Prise </a:t>
            </a:r>
            <a:r>
              <a:rPr lang="fr-FR" sz="1050" dirty="0"/>
              <a:t>en charge des contrats conclus </a:t>
            </a:r>
            <a:r>
              <a:rPr lang="fr-FR" sz="1050" b="1" dirty="0"/>
              <a:t>à compter du 1</a:t>
            </a:r>
            <a:r>
              <a:rPr lang="fr-FR" sz="1050" b="1" baseline="30000" dirty="0"/>
              <a:t>er</a:t>
            </a:r>
            <a:r>
              <a:rPr lang="fr-FR" sz="1050" b="1" dirty="0"/>
              <a:t> janvier 2020</a:t>
            </a:r>
            <a:r>
              <a:rPr lang="fr-FR" sz="1050" dirty="0"/>
              <a:t> par les opérateurs de </a:t>
            </a:r>
            <a:r>
              <a:rPr lang="fr-FR" sz="1050" dirty="0" smtClean="0"/>
              <a:t>compétences (les contrats conclus hors convention régionale avant le 1</a:t>
            </a:r>
            <a:r>
              <a:rPr lang="fr-FR" sz="1050" baseline="30000" dirty="0" smtClean="0"/>
              <a:t>er</a:t>
            </a:r>
            <a:r>
              <a:rPr lang="fr-FR" sz="1050" dirty="0" smtClean="0"/>
              <a:t> janvier 2020 seront pris en charge un mois après le dépôt du contrat)  </a:t>
            </a:r>
            <a:endParaRPr lang="fr-FR" sz="1050" b="1" dirty="0"/>
          </a:p>
        </p:txBody>
      </p:sp>
      <p:cxnSp>
        <p:nvCxnSpPr>
          <p:cNvPr id="60" name="Connecteur droit 59"/>
          <p:cNvCxnSpPr>
            <a:stCxn id="62" idx="0"/>
          </p:cNvCxnSpPr>
          <p:nvPr/>
        </p:nvCxnSpPr>
        <p:spPr>
          <a:xfrm flipH="1">
            <a:off x="2800220" y="2617377"/>
            <a:ext cx="17464" cy="750270"/>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
        <p:nvSpPr>
          <p:cNvPr id="62" name="Rectangle 61"/>
          <p:cNvSpPr/>
          <p:nvPr/>
        </p:nvSpPr>
        <p:spPr>
          <a:xfrm>
            <a:off x="2781680" y="2617377"/>
            <a:ext cx="72008" cy="80545"/>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cxnSp>
        <p:nvCxnSpPr>
          <p:cNvPr id="15" name="Connecteur droit 14"/>
          <p:cNvCxnSpPr/>
          <p:nvPr/>
        </p:nvCxnSpPr>
        <p:spPr>
          <a:xfrm>
            <a:off x="2817684" y="870529"/>
            <a:ext cx="0" cy="170060"/>
          </a:xfrm>
          <a:prstGeom prst="line">
            <a:avLst/>
          </a:prstGeom>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684959" y="877558"/>
            <a:ext cx="2132725" cy="163031"/>
          </a:xfrm>
          <a:prstGeom prst="rect">
            <a:avLst/>
          </a:prstGeom>
          <a:ln w="15875">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fr-FR" sz="1600" b="1" dirty="0" smtClean="0">
                <a:solidFill>
                  <a:schemeClr val="tx2"/>
                </a:solidFill>
              </a:rPr>
              <a:t>2018</a:t>
            </a:r>
            <a:endParaRPr lang="fr-FR" sz="1600" b="1" dirty="0">
              <a:solidFill>
                <a:schemeClr val="tx2"/>
              </a:solidFill>
            </a:endParaRPr>
          </a:p>
        </p:txBody>
      </p:sp>
      <p:sp>
        <p:nvSpPr>
          <p:cNvPr id="118" name="Triangle isocèle 117"/>
          <p:cNvSpPr/>
          <p:nvPr/>
        </p:nvSpPr>
        <p:spPr>
          <a:xfrm rot="5400000">
            <a:off x="526037" y="879220"/>
            <a:ext cx="326061" cy="152677"/>
          </a:xfrm>
          <a:prstGeom prst="triangle">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1" dirty="0">
              <a:solidFill>
                <a:schemeClr val="tx2"/>
              </a:solidFill>
            </a:endParaRPr>
          </a:p>
        </p:txBody>
      </p:sp>
      <p:sp>
        <p:nvSpPr>
          <p:cNvPr id="81" name="Rectangle 80"/>
          <p:cNvSpPr/>
          <p:nvPr/>
        </p:nvSpPr>
        <p:spPr>
          <a:xfrm>
            <a:off x="2793462" y="877558"/>
            <a:ext cx="6099017" cy="163031"/>
          </a:xfrm>
          <a:prstGeom prst="rect">
            <a:avLst/>
          </a:prstGeom>
          <a:ln w="15875">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fr-FR" sz="1600" b="1" dirty="0" smtClean="0">
                <a:solidFill>
                  <a:schemeClr val="tx2"/>
                </a:solidFill>
              </a:rPr>
              <a:t>2019</a:t>
            </a:r>
            <a:endParaRPr lang="fr-FR" sz="1600" b="1" dirty="0">
              <a:solidFill>
                <a:schemeClr val="tx2"/>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93779" y="3690085"/>
            <a:ext cx="122237" cy="133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73" name="Connecteur droit 72"/>
          <p:cNvCxnSpPr/>
          <p:nvPr/>
        </p:nvCxnSpPr>
        <p:spPr>
          <a:xfrm>
            <a:off x="4626533" y="3238622"/>
            <a:ext cx="206" cy="569635"/>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
        <p:nvSpPr>
          <p:cNvPr id="2" name="ZoneTexte 1"/>
          <p:cNvSpPr txBox="1"/>
          <p:nvPr/>
        </p:nvSpPr>
        <p:spPr>
          <a:xfrm>
            <a:off x="3704138" y="3717032"/>
            <a:ext cx="1371918" cy="1661993"/>
          </a:xfrm>
          <a:prstGeom prst="rect">
            <a:avLst/>
          </a:prstGeom>
          <a:noFill/>
        </p:spPr>
        <p:txBody>
          <a:bodyPr wrap="square" rtlCol="0">
            <a:spAutoFit/>
          </a:bodyPr>
          <a:lstStyle/>
          <a:p>
            <a:r>
              <a:rPr lang="fr-FR" sz="1050" dirty="0" smtClean="0"/>
              <a:t>Texte règlementaire</a:t>
            </a:r>
            <a:r>
              <a:rPr lang="fr-FR" dirty="0" smtClean="0"/>
              <a:t> </a:t>
            </a:r>
            <a:r>
              <a:rPr lang="fr-FR" sz="1050" dirty="0" smtClean="0"/>
              <a:t>de carence pour les branches qui n’ont pas déterminé leur niveau de prise en charge des contrats d’apprentissage</a:t>
            </a:r>
          </a:p>
          <a:p>
            <a:endParaRPr lang="fr-FR" sz="1050" dirty="0" smtClean="0"/>
          </a:p>
          <a:p>
            <a:endParaRPr lang="fr-FR" sz="1050" dirty="0"/>
          </a:p>
        </p:txBody>
      </p:sp>
      <p:sp>
        <p:nvSpPr>
          <p:cNvPr id="75" name="Rectangle 74"/>
          <p:cNvSpPr/>
          <p:nvPr/>
        </p:nvSpPr>
        <p:spPr>
          <a:xfrm>
            <a:off x="5652120" y="2772391"/>
            <a:ext cx="72008" cy="80545"/>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ZoneTexte 3"/>
          <p:cNvSpPr txBox="1"/>
          <p:nvPr/>
        </p:nvSpPr>
        <p:spPr>
          <a:xfrm>
            <a:off x="5230364" y="2131839"/>
            <a:ext cx="2149948" cy="577081"/>
          </a:xfrm>
          <a:prstGeom prst="rect">
            <a:avLst/>
          </a:prstGeom>
          <a:noFill/>
        </p:spPr>
        <p:txBody>
          <a:bodyPr wrap="none" rtlCol="0">
            <a:spAutoFit/>
          </a:bodyPr>
          <a:lstStyle/>
          <a:p>
            <a:pPr algn="ctr"/>
            <a:r>
              <a:rPr lang="fr-FR" sz="1050" dirty="0" smtClean="0"/>
              <a:t>Texte règlementaire correctif des </a:t>
            </a:r>
          </a:p>
          <a:p>
            <a:pPr algn="ctr"/>
            <a:r>
              <a:rPr lang="fr-FR" sz="1050" dirty="0" smtClean="0"/>
              <a:t>niveaux de  prise en charge</a:t>
            </a:r>
          </a:p>
          <a:p>
            <a:pPr algn="ctr"/>
            <a:r>
              <a:rPr lang="fr-FR" sz="1050" dirty="0" smtClean="0"/>
              <a:t>sur la base des préconisations de FC</a:t>
            </a:r>
            <a:endParaRPr lang="fr-FR" sz="1050" dirty="0"/>
          </a:p>
        </p:txBody>
      </p:sp>
      <p:sp>
        <p:nvSpPr>
          <p:cNvPr id="76" name="Rectangle 75"/>
          <p:cNvSpPr/>
          <p:nvPr/>
        </p:nvSpPr>
        <p:spPr>
          <a:xfrm>
            <a:off x="8819142" y="6070752"/>
            <a:ext cx="72008" cy="80545"/>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6" name="ZoneTexte 5"/>
          <p:cNvSpPr txBox="1"/>
          <p:nvPr/>
        </p:nvSpPr>
        <p:spPr>
          <a:xfrm>
            <a:off x="6948264" y="6223305"/>
            <a:ext cx="1942885" cy="577081"/>
          </a:xfrm>
          <a:prstGeom prst="rect">
            <a:avLst/>
          </a:prstGeom>
          <a:noFill/>
        </p:spPr>
        <p:txBody>
          <a:bodyPr wrap="square" rtlCol="0">
            <a:spAutoFit/>
          </a:bodyPr>
          <a:lstStyle/>
          <a:p>
            <a:r>
              <a:rPr lang="fr-FR" sz="1050" dirty="0" smtClean="0"/>
              <a:t>Au plus tard </a:t>
            </a:r>
            <a:r>
              <a:rPr lang="fr-FR" sz="1050" b="1" dirty="0" smtClean="0"/>
              <a:t>le 31 janvier</a:t>
            </a:r>
            <a:r>
              <a:rPr lang="fr-FR" sz="1050" dirty="0" smtClean="0"/>
              <a:t>, avance de 6 mois faite aux CFA pour  financement du stock</a:t>
            </a:r>
            <a:endParaRPr lang="fr-FR" sz="1050" dirty="0"/>
          </a:p>
        </p:txBody>
      </p:sp>
      <p:sp>
        <p:nvSpPr>
          <p:cNvPr id="82" name="Rectangle 81"/>
          <p:cNvSpPr/>
          <p:nvPr/>
        </p:nvSpPr>
        <p:spPr>
          <a:xfrm flipV="1">
            <a:off x="7583450" y="2047965"/>
            <a:ext cx="85227" cy="89226"/>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9" name="ZoneTexte 8"/>
          <p:cNvSpPr txBox="1"/>
          <p:nvPr/>
        </p:nvSpPr>
        <p:spPr>
          <a:xfrm>
            <a:off x="7626064" y="1943484"/>
            <a:ext cx="900959" cy="415498"/>
          </a:xfrm>
          <a:prstGeom prst="rect">
            <a:avLst/>
          </a:prstGeom>
          <a:noFill/>
        </p:spPr>
        <p:txBody>
          <a:bodyPr wrap="square" rtlCol="0">
            <a:spAutoFit/>
          </a:bodyPr>
          <a:lstStyle/>
          <a:p>
            <a:r>
              <a:rPr lang="fr-FR" sz="1050" dirty="0" smtClean="0"/>
              <a:t>Collecte FPC sur MS 2019 </a:t>
            </a:r>
            <a:endParaRPr lang="fr-FR" sz="1050" dirty="0"/>
          </a:p>
        </p:txBody>
      </p:sp>
      <p:cxnSp>
        <p:nvCxnSpPr>
          <p:cNvPr id="79" name="Connecteur droit 78"/>
          <p:cNvCxnSpPr/>
          <p:nvPr/>
        </p:nvCxnSpPr>
        <p:spPr>
          <a:xfrm flipH="1">
            <a:off x="1287848" y="2358982"/>
            <a:ext cx="17464" cy="750270"/>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
        <p:nvSpPr>
          <p:cNvPr id="5" name="ZoneTexte 4"/>
          <p:cNvSpPr txBox="1"/>
          <p:nvPr/>
        </p:nvSpPr>
        <p:spPr>
          <a:xfrm>
            <a:off x="689068" y="2275855"/>
            <a:ext cx="616244" cy="415498"/>
          </a:xfrm>
          <a:prstGeom prst="rect">
            <a:avLst/>
          </a:prstGeom>
          <a:noFill/>
        </p:spPr>
        <p:txBody>
          <a:bodyPr wrap="square" rtlCol="0">
            <a:spAutoFit/>
          </a:bodyPr>
          <a:lstStyle/>
          <a:p>
            <a:r>
              <a:rPr lang="fr-FR" sz="1050" dirty="0" smtClean="0"/>
              <a:t>Vote de loi</a:t>
            </a:r>
            <a:endParaRPr lang="fr-FR" sz="1050" dirty="0"/>
          </a:p>
        </p:txBody>
      </p:sp>
      <p:sp>
        <p:nvSpPr>
          <p:cNvPr id="83" name="Rectangle 82"/>
          <p:cNvSpPr/>
          <p:nvPr/>
        </p:nvSpPr>
        <p:spPr>
          <a:xfrm flipH="1" flipV="1">
            <a:off x="1278406" y="2408132"/>
            <a:ext cx="99132" cy="73811"/>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86" name="Ellipse 85"/>
          <p:cNvSpPr/>
          <p:nvPr/>
        </p:nvSpPr>
        <p:spPr>
          <a:xfrm flipV="1">
            <a:off x="1923956" y="3147420"/>
            <a:ext cx="130531" cy="134596"/>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7" name="ZoneTexte 6"/>
          <p:cNvSpPr txBox="1"/>
          <p:nvPr/>
        </p:nvSpPr>
        <p:spPr>
          <a:xfrm>
            <a:off x="1756396" y="3235442"/>
            <a:ext cx="465649" cy="253916"/>
          </a:xfrm>
          <a:prstGeom prst="rect">
            <a:avLst/>
          </a:prstGeom>
          <a:noFill/>
        </p:spPr>
        <p:txBody>
          <a:bodyPr wrap="square" rtlCol="0">
            <a:spAutoFit/>
          </a:bodyPr>
          <a:lstStyle/>
          <a:p>
            <a:r>
              <a:rPr lang="fr-FR" sz="1050" dirty="0" err="1" smtClean="0">
                <a:solidFill>
                  <a:srgbClr val="002060"/>
                </a:solidFill>
              </a:rPr>
              <a:t>oct</a:t>
            </a:r>
            <a:endParaRPr lang="fr-FR" sz="1050" dirty="0">
              <a:solidFill>
                <a:srgbClr val="002060"/>
              </a:solidFill>
            </a:endParaRPr>
          </a:p>
        </p:txBody>
      </p:sp>
      <p:cxnSp>
        <p:nvCxnSpPr>
          <p:cNvPr id="87" name="Connecteur droit avec flèche 86"/>
          <p:cNvCxnSpPr/>
          <p:nvPr/>
        </p:nvCxnSpPr>
        <p:spPr>
          <a:xfrm flipV="1">
            <a:off x="5879163" y="3537966"/>
            <a:ext cx="2028616" cy="6197"/>
          </a:xfrm>
          <a:prstGeom prst="straightConnector1">
            <a:avLst/>
          </a:prstGeom>
          <a:ln>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80" name="Connecteur droit 79"/>
          <p:cNvCxnSpPr/>
          <p:nvPr/>
        </p:nvCxnSpPr>
        <p:spPr>
          <a:xfrm>
            <a:off x="4611886" y="2651010"/>
            <a:ext cx="206" cy="569635"/>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
        <p:nvSpPr>
          <p:cNvPr id="85" name="Ellipse 84"/>
          <p:cNvSpPr/>
          <p:nvPr/>
        </p:nvSpPr>
        <p:spPr>
          <a:xfrm>
            <a:off x="4554525" y="3117313"/>
            <a:ext cx="144016" cy="144016"/>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88" name="ZoneTexte 87"/>
          <p:cNvSpPr txBox="1"/>
          <p:nvPr/>
        </p:nvSpPr>
        <p:spPr>
          <a:xfrm>
            <a:off x="4426400" y="3322009"/>
            <a:ext cx="469636" cy="369332"/>
          </a:xfrm>
          <a:prstGeom prst="rect">
            <a:avLst/>
          </a:prstGeom>
          <a:noFill/>
        </p:spPr>
        <p:txBody>
          <a:bodyPr wrap="square" rtlCol="0">
            <a:spAutoFit/>
          </a:bodyPr>
          <a:lstStyle/>
          <a:p>
            <a:r>
              <a:rPr lang="fr-FR" sz="900" b="1" dirty="0" smtClean="0">
                <a:solidFill>
                  <a:schemeClr val="tx2"/>
                </a:solidFill>
              </a:rPr>
              <a:t>Avril</a:t>
            </a:r>
          </a:p>
          <a:p>
            <a:endParaRPr lang="fr-FR" sz="900" b="1" dirty="0">
              <a:solidFill>
                <a:schemeClr val="tx2"/>
              </a:solidFill>
            </a:endParaRPr>
          </a:p>
        </p:txBody>
      </p:sp>
      <p:cxnSp>
        <p:nvCxnSpPr>
          <p:cNvPr id="89" name="Connecteur droit avec flèche 88"/>
          <p:cNvCxnSpPr>
            <a:stCxn id="62" idx="3"/>
          </p:cNvCxnSpPr>
          <p:nvPr/>
        </p:nvCxnSpPr>
        <p:spPr>
          <a:xfrm flipV="1">
            <a:off x="2853688" y="2643490"/>
            <a:ext cx="1768640" cy="14160"/>
          </a:xfrm>
          <a:prstGeom prst="straightConnector1">
            <a:avLst/>
          </a:prstGeom>
          <a:ln>
            <a:solidFill>
              <a:schemeClr val="accent6"/>
            </a:solidFill>
            <a:tailEnd type="arrow"/>
          </a:ln>
        </p:spPr>
        <p:style>
          <a:lnRef idx="1">
            <a:schemeClr val="accent1"/>
          </a:lnRef>
          <a:fillRef idx="0">
            <a:schemeClr val="accent1"/>
          </a:fillRef>
          <a:effectRef idx="0">
            <a:schemeClr val="accent1"/>
          </a:effectRef>
          <a:fontRef idx="minor">
            <a:schemeClr val="tx1"/>
          </a:fontRef>
        </p:style>
      </p:cxnSp>
      <p:sp>
        <p:nvSpPr>
          <p:cNvPr id="64" name="ZoneTexte 63"/>
          <p:cNvSpPr txBox="1"/>
          <p:nvPr/>
        </p:nvSpPr>
        <p:spPr>
          <a:xfrm>
            <a:off x="3794512" y="2047965"/>
            <a:ext cx="993512" cy="738664"/>
          </a:xfrm>
          <a:prstGeom prst="rect">
            <a:avLst/>
          </a:prstGeom>
          <a:solidFill>
            <a:schemeClr val="bg1"/>
          </a:solidFill>
        </p:spPr>
        <p:txBody>
          <a:bodyPr wrap="square" rtlCol="0">
            <a:spAutoFit/>
          </a:bodyPr>
          <a:lstStyle/>
          <a:p>
            <a:r>
              <a:rPr lang="fr-FR" sz="1050" dirty="0" smtClean="0"/>
              <a:t>Agréments des</a:t>
            </a:r>
          </a:p>
          <a:p>
            <a:r>
              <a:rPr lang="fr-FR" sz="1050" dirty="0" smtClean="0"/>
              <a:t> opérateurs de </a:t>
            </a:r>
          </a:p>
          <a:p>
            <a:r>
              <a:rPr lang="fr-FR" sz="1050" dirty="0" smtClean="0"/>
              <a:t>compétences</a:t>
            </a:r>
            <a:endParaRPr lang="fr-FR" sz="1050" b="1" dirty="0"/>
          </a:p>
        </p:txBody>
      </p:sp>
      <p:sp>
        <p:nvSpPr>
          <p:cNvPr id="8" name="Espace réservé du texte 7"/>
          <p:cNvSpPr>
            <a:spLocks noGrp="1"/>
          </p:cNvSpPr>
          <p:nvPr>
            <p:ph type="body" sz="quarter" idx="13"/>
          </p:nvPr>
        </p:nvSpPr>
        <p:spPr>
          <a:xfrm>
            <a:off x="395163" y="40363"/>
            <a:ext cx="8569325" cy="792435"/>
          </a:xfrm>
        </p:spPr>
        <p:txBody>
          <a:bodyPr anchor="b"/>
          <a:lstStyle/>
          <a:p>
            <a:pPr algn="ctr">
              <a:spcBef>
                <a:spcPts val="0"/>
              </a:spcBef>
              <a:spcAft>
                <a:spcPts val="1200"/>
              </a:spcAft>
            </a:pPr>
            <a:r>
              <a:rPr lang="fr-FR" dirty="0" smtClean="0">
                <a:latin typeface="Arial" panose="020B0604020202020204" pitchFamily="34" charset="0"/>
                <a:cs typeface="Arial" panose="020B0604020202020204" pitchFamily="34" charset="0"/>
              </a:rPr>
              <a:t>CALENDRIER </a:t>
            </a:r>
            <a:r>
              <a:rPr lang="fr-FR" dirty="0">
                <a:latin typeface="Arial" panose="020B0604020202020204" pitchFamily="34" charset="0"/>
                <a:cs typeface="Arial" panose="020B0604020202020204" pitchFamily="34" charset="0"/>
              </a:rPr>
              <a:t>PRÉVISIONNEL </a:t>
            </a:r>
            <a:r>
              <a:rPr lang="fr-FR" dirty="0" smtClean="0">
                <a:latin typeface="Arial" panose="020B0604020202020204" pitchFamily="34" charset="0"/>
                <a:cs typeface="Arial" panose="020B0604020202020204" pitchFamily="34" charset="0"/>
              </a:rPr>
              <a:t>RÉFORME APPRENTISSAGE</a:t>
            </a:r>
            <a:endParaRPr lang="fr-FR" dirty="0">
              <a:latin typeface="Arial" panose="020B0604020202020204" pitchFamily="34" charset="0"/>
              <a:cs typeface="Arial" panose="020B0604020202020204" pitchFamily="34" charset="0"/>
            </a:endParaRPr>
          </a:p>
        </p:txBody>
      </p:sp>
      <p:sp>
        <p:nvSpPr>
          <p:cNvPr id="84" name="ZoneTexte 83"/>
          <p:cNvSpPr txBox="1"/>
          <p:nvPr/>
        </p:nvSpPr>
        <p:spPr>
          <a:xfrm>
            <a:off x="5327027" y="116632"/>
            <a:ext cx="3720735" cy="276999"/>
          </a:xfrm>
          <a:prstGeom prst="rect">
            <a:avLst/>
          </a:prstGeom>
          <a:noFill/>
          <a:ln>
            <a:noFill/>
          </a:ln>
        </p:spPr>
        <p:txBody>
          <a:bodyPr wrap="square" rtlCol="0">
            <a:spAutoFit/>
          </a:bodyPr>
          <a:lstStyle/>
          <a:p>
            <a:pPr algn="r"/>
            <a:r>
              <a:rPr lang="fr-FR" sz="1200" b="1" u="sng" dirty="0">
                <a:solidFill>
                  <a:schemeClr val="bg1"/>
                </a:solidFill>
              </a:rPr>
              <a:t>Mesures transitoires – </a:t>
            </a:r>
            <a:r>
              <a:rPr lang="fr-FR" sz="1200" b="1" u="sng" dirty="0" smtClean="0">
                <a:solidFill>
                  <a:schemeClr val="bg1"/>
                </a:solidFill>
              </a:rPr>
              <a:t>Apprentissage</a:t>
            </a:r>
            <a:endParaRPr lang="fr-FR" sz="1200" b="1" u="sng" dirty="0">
              <a:solidFill>
                <a:schemeClr val="bg1"/>
              </a:solidFill>
            </a:endParaRPr>
          </a:p>
        </p:txBody>
      </p:sp>
      <p:cxnSp>
        <p:nvCxnSpPr>
          <p:cNvPr id="90" name="Connecteur droit avec flèche 89"/>
          <p:cNvCxnSpPr/>
          <p:nvPr/>
        </p:nvCxnSpPr>
        <p:spPr>
          <a:xfrm flipV="1">
            <a:off x="4622328" y="2787691"/>
            <a:ext cx="1018902" cy="12485"/>
          </a:xfrm>
          <a:prstGeom prst="straightConnector1">
            <a:avLst/>
          </a:prstGeom>
          <a:ln>
            <a:solidFill>
              <a:schemeClr val="accent6"/>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2933496"/>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1432</TotalTime>
  <Words>614</Words>
  <Application>Microsoft Office PowerPoint</Application>
  <PresentationFormat>Affichage à l'écran (4:3)</PresentationFormat>
  <Paragraphs>71</Paragraphs>
  <Slides>5</Slides>
  <Notes>2</Notes>
  <HiddenSlides>0</HiddenSlides>
  <MMClips>0</MMClips>
  <ScaleCrop>false</ScaleCrop>
  <HeadingPairs>
    <vt:vector size="4" baseType="variant">
      <vt:variant>
        <vt:lpstr>Thème</vt:lpstr>
      </vt:variant>
      <vt:variant>
        <vt:i4>1</vt:i4>
      </vt:variant>
      <vt:variant>
        <vt:lpstr>Titres des diapositives</vt:lpstr>
      </vt:variant>
      <vt:variant>
        <vt:i4>5</vt:i4>
      </vt:variant>
    </vt:vector>
  </HeadingPairs>
  <TitlesOfParts>
    <vt:vector size="6" baseType="lpstr">
      <vt:lpstr>Thème Office</vt:lpstr>
      <vt:lpstr>Présentation PowerPoint</vt:lpstr>
      <vt:lpstr>Présentation PowerPoint</vt:lpstr>
      <vt:lpstr>Présentation PowerPoint</vt:lpstr>
      <vt:lpstr>Présentation PowerPoint</vt:lpstr>
      <vt:lpstr>Présentation PowerPoint</vt:lpstr>
    </vt:vector>
  </TitlesOfParts>
  <Company>Ministères Chargés des Affaires Sociales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ANDRIEUX, Agathe (DGEFP)</dc:creator>
  <cp:lastModifiedBy>CHARPENTIER Violaine (DR-BRETAG)</cp:lastModifiedBy>
  <cp:revision>153</cp:revision>
  <cp:lastPrinted>2018-10-04T17:29:15Z</cp:lastPrinted>
  <dcterms:created xsi:type="dcterms:W3CDTF">2018-07-24T08:56:11Z</dcterms:created>
  <dcterms:modified xsi:type="dcterms:W3CDTF">2018-11-07T13:44:45Z</dcterms:modified>
</cp:coreProperties>
</file>