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5018BE60" ContentType="image/jpe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4"/>
  </p:notesMasterIdLst>
  <p:handoutMasterIdLst>
    <p:handoutMasterId r:id="rId25"/>
  </p:handoutMasterIdLst>
  <p:sldIdLst>
    <p:sldId id="378" r:id="rId6"/>
    <p:sldId id="397" r:id="rId7"/>
    <p:sldId id="418" r:id="rId8"/>
    <p:sldId id="419" r:id="rId9"/>
    <p:sldId id="420" r:id="rId10"/>
    <p:sldId id="421" r:id="rId11"/>
    <p:sldId id="422" r:id="rId12"/>
    <p:sldId id="423" r:id="rId13"/>
    <p:sldId id="424" r:id="rId14"/>
    <p:sldId id="425" r:id="rId15"/>
    <p:sldId id="426" r:id="rId16"/>
    <p:sldId id="427" r:id="rId17"/>
    <p:sldId id="428" r:id="rId18"/>
    <p:sldId id="429" r:id="rId19"/>
    <p:sldId id="412" r:id="rId20"/>
    <p:sldId id="430" r:id="rId21"/>
    <p:sldId id="415" r:id="rId22"/>
    <p:sldId id="411" r:id="rId2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D1666"/>
    <a:srgbClr val="001D37"/>
    <a:srgbClr val="141EA5"/>
    <a:srgbClr val="373DF5"/>
    <a:srgbClr val="3769FF"/>
    <a:srgbClr val="0061AF"/>
    <a:srgbClr val="373C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3979" autoAdjust="0"/>
  </p:normalViewPr>
  <p:slideViewPr>
    <p:cSldViewPr>
      <p:cViewPr varScale="1">
        <p:scale>
          <a:sx n="66" d="100"/>
          <a:sy n="66" d="100"/>
        </p:scale>
        <p:origin x="1156" y="32"/>
      </p:cViewPr>
      <p:guideLst>
        <p:guide orient="horz" pos="2160"/>
        <p:guide pos="2925"/>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C32F59A-6F7B-4D54-B81A-D4B05CD674B9}" type="datetimeFigureOut">
              <a:rPr lang="fr-FR" smtClean="0"/>
              <a:t>03/06/2021</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DC896D-2666-4487-87E2-48929EE146D5}" type="slidenum">
              <a:rPr lang="fr-FR" smtClean="0"/>
              <a:t>‹N°›</a:t>
            </a:fld>
            <a:endParaRPr lang="fr-FR"/>
          </a:p>
        </p:txBody>
      </p:sp>
    </p:spTree>
    <p:extLst>
      <p:ext uri="{BB962C8B-B14F-4D97-AF65-F5344CB8AC3E}">
        <p14:creationId xmlns:p14="http://schemas.microsoft.com/office/powerpoint/2010/main" val="1866962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B5615AD-8FAC-455B-ADA8-B5B4B95DB800}" type="datetimeFigureOut">
              <a:rPr lang="fr-FR" smtClean="0"/>
              <a:t>03/06/2021</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8B1435A-1768-4711-8F1D-BF72A715934E}" type="slidenum">
              <a:rPr lang="fr-FR" smtClean="0"/>
              <a:t>‹N°›</a:t>
            </a:fld>
            <a:endParaRPr lang="fr-FR"/>
          </a:p>
        </p:txBody>
      </p:sp>
    </p:spTree>
    <p:extLst>
      <p:ext uri="{BB962C8B-B14F-4D97-AF65-F5344CB8AC3E}">
        <p14:creationId xmlns:p14="http://schemas.microsoft.com/office/powerpoint/2010/main" val="2187429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2</a:t>
            </a:fld>
            <a:endParaRPr lang="fr-FR"/>
          </a:p>
        </p:txBody>
      </p:sp>
    </p:spTree>
    <p:extLst>
      <p:ext uri="{BB962C8B-B14F-4D97-AF65-F5344CB8AC3E}">
        <p14:creationId xmlns:p14="http://schemas.microsoft.com/office/powerpoint/2010/main" val="2705951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11</a:t>
            </a:fld>
            <a:endParaRPr lang="fr-FR"/>
          </a:p>
        </p:txBody>
      </p:sp>
    </p:spTree>
    <p:extLst>
      <p:ext uri="{BB962C8B-B14F-4D97-AF65-F5344CB8AC3E}">
        <p14:creationId xmlns:p14="http://schemas.microsoft.com/office/powerpoint/2010/main" val="2678701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12</a:t>
            </a:fld>
            <a:endParaRPr lang="fr-FR"/>
          </a:p>
        </p:txBody>
      </p:sp>
    </p:spTree>
    <p:extLst>
      <p:ext uri="{BB962C8B-B14F-4D97-AF65-F5344CB8AC3E}">
        <p14:creationId xmlns:p14="http://schemas.microsoft.com/office/powerpoint/2010/main" val="941463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13</a:t>
            </a:fld>
            <a:endParaRPr lang="fr-FR"/>
          </a:p>
        </p:txBody>
      </p:sp>
    </p:spTree>
    <p:extLst>
      <p:ext uri="{BB962C8B-B14F-4D97-AF65-F5344CB8AC3E}">
        <p14:creationId xmlns:p14="http://schemas.microsoft.com/office/powerpoint/2010/main" val="617390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14</a:t>
            </a:fld>
            <a:endParaRPr lang="fr-FR"/>
          </a:p>
        </p:txBody>
      </p:sp>
    </p:spTree>
    <p:extLst>
      <p:ext uri="{BB962C8B-B14F-4D97-AF65-F5344CB8AC3E}">
        <p14:creationId xmlns:p14="http://schemas.microsoft.com/office/powerpoint/2010/main" val="3103879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15</a:t>
            </a:fld>
            <a:endParaRPr lang="fr-FR"/>
          </a:p>
        </p:txBody>
      </p:sp>
    </p:spTree>
    <p:extLst>
      <p:ext uri="{BB962C8B-B14F-4D97-AF65-F5344CB8AC3E}">
        <p14:creationId xmlns:p14="http://schemas.microsoft.com/office/powerpoint/2010/main" val="3435444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9F19BF3-D57E-45C3-97B3-EEE814AFAFBA}" type="slidenum">
              <a:rPr lang="fr-FR" smtClean="0"/>
              <a:t>16</a:t>
            </a:fld>
            <a:endParaRPr lang="fr-FR"/>
          </a:p>
        </p:txBody>
      </p:sp>
    </p:spTree>
    <p:extLst>
      <p:ext uri="{BB962C8B-B14F-4D97-AF65-F5344CB8AC3E}">
        <p14:creationId xmlns:p14="http://schemas.microsoft.com/office/powerpoint/2010/main" val="1120830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17</a:t>
            </a:fld>
            <a:endParaRPr lang="fr-FR"/>
          </a:p>
        </p:txBody>
      </p:sp>
    </p:spTree>
    <p:extLst>
      <p:ext uri="{BB962C8B-B14F-4D97-AF65-F5344CB8AC3E}">
        <p14:creationId xmlns:p14="http://schemas.microsoft.com/office/powerpoint/2010/main" val="1356142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18</a:t>
            </a:fld>
            <a:endParaRPr lang="fr-FR"/>
          </a:p>
        </p:txBody>
      </p:sp>
    </p:spTree>
    <p:extLst>
      <p:ext uri="{BB962C8B-B14F-4D97-AF65-F5344CB8AC3E}">
        <p14:creationId xmlns:p14="http://schemas.microsoft.com/office/powerpoint/2010/main" val="2387838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3</a:t>
            </a:fld>
            <a:endParaRPr lang="fr-FR"/>
          </a:p>
        </p:txBody>
      </p:sp>
    </p:spTree>
    <p:extLst>
      <p:ext uri="{BB962C8B-B14F-4D97-AF65-F5344CB8AC3E}">
        <p14:creationId xmlns:p14="http://schemas.microsoft.com/office/powerpoint/2010/main" val="245327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4</a:t>
            </a:fld>
            <a:endParaRPr lang="fr-FR"/>
          </a:p>
        </p:txBody>
      </p:sp>
    </p:spTree>
    <p:extLst>
      <p:ext uri="{BB962C8B-B14F-4D97-AF65-F5344CB8AC3E}">
        <p14:creationId xmlns:p14="http://schemas.microsoft.com/office/powerpoint/2010/main" val="3346657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5</a:t>
            </a:fld>
            <a:endParaRPr lang="fr-FR"/>
          </a:p>
        </p:txBody>
      </p:sp>
    </p:spTree>
    <p:extLst>
      <p:ext uri="{BB962C8B-B14F-4D97-AF65-F5344CB8AC3E}">
        <p14:creationId xmlns:p14="http://schemas.microsoft.com/office/powerpoint/2010/main" val="4086792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6</a:t>
            </a:fld>
            <a:endParaRPr lang="fr-FR"/>
          </a:p>
        </p:txBody>
      </p:sp>
    </p:spTree>
    <p:extLst>
      <p:ext uri="{BB962C8B-B14F-4D97-AF65-F5344CB8AC3E}">
        <p14:creationId xmlns:p14="http://schemas.microsoft.com/office/powerpoint/2010/main" val="3047126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7</a:t>
            </a:fld>
            <a:endParaRPr lang="fr-FR"/>
          </a:p>
        </p:txBody>
      </p:sp>
    </p:spTree>
    <p:extLst>
      <p:ext uri="{BB962C8B-B14F-4D97-AF65-F5344CB8AC3E}">
        <p14:creationId xmlns:p14="http://schemas.microsoft.com/office/powerpoint/2010/main" val="2123260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8</a:t>
            </a:fld>
            <a:endParaRPr lang="fr-FR"/>
          </a:p>
        </p:txBody>
      </p:sp>
    </p:spTree>
    <p:extLst>
      <p:ext uri="{BB962C8B-B14F-4D97-AF65-F5344CB8AC3E}">
        <p14:creationId xmlns:p14="http://schemas.microsoft.com/office/powerpoint/2010/main" val="1633502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9</a:t>
            </a:fld>
            <a:endParaRPr lang="fr-FR"/>
          </a:p>
        </p:txBody>
      </p:sp>
    </p:spTree>
    <p:extLst>
      <p:ext uri="{BB962C8B-B14F-4D97-AF65-F5344CB8AC3E}">
        <p14:creationId xmlns:p14="http://schemas.microsoft.com/office/powerpoint/2010/main" val="4039572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8B1435A-1768-4711-8F1D-BF72A715934E}" type="slidenum">
              <a:rPr lang="fr-FR" smtClean="0"/>
              <a:t>10</a:t>
            </a:fld>
            <a:endParaRPr lang="fr-FR"/>
          </a:p>
        </p:txBody>
      </p:sp>
    </p:spTree>
    <p:extLst>
      <p:ext uri="{BB962C8B-B14F-4D97-AF65-F5344CB8AC3E}">
        <p14:creationId xmlns:p14="http://schemas.microsoft.com/office/powerpoint/2010/main" val="3773795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38"/>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167265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80368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870962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323404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307150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1660805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9E2BC8B-C370-4F1D-8E0E-94A9B40202EA}" type="datetimeFigureOut">
              <a:rPr lang="fr-FR" smtClean="0"/>
              <a:t>03/06/2021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4291955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9E2BC8B-C370-4F1D-8E0E-94A9B40202EA}" type="datetimeFigureOut">
              <a:rPr lang="fr-FR" smtClean="0"/>
              <a:t>03/06/2021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1475538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9E2BC8B-C370-4F1D-8E0E-94A9B40202EA}" type="datetimeFigureOut">
              <a:rPr lang="fr-FR" smtClean="0"/>
              <a:t>03/06/2021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11815985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E2BC8B-C370-4F1D-8E0E-94A9B40202EA}" type="datetimeFigureOut">
              <a:rPr lang="fr-FR" smtClean="0"/>
              <a:t>03/06/2021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901510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9E2BC8B-C370-4F1D-8E0E-94A9B40202EA}" type="datetimeFigureOut">
              <a:rPr lang="fr-FR" smtClean="0"/>
              <a:t>03/06/2021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334816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44416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9E2BC8B-C370-4F1D-8E0E-94A9B40202EA}" type="datetimeFigureOut">
              <a:rPr lang="fr-FR" smtClean="0"/>
              <a:t>03/06/2021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2147066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3302637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240581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1028496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9E2BC8B-C370-4F1D-8E0E-94A9B40202EA}" type="datetimeFigureOut">
              <a:rPr lang="fr-FR" smtClean="0"/>
              <a:t>03/06/2021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190130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9E2BC8B-C370-4F1D-8E0E-94A9B40202EA}" type="datetimeFigureOut">
              <a:rPr lang="fr-FR" smtClean="0"/>
              <a:t>03/06/2021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290132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9E2BC8B-C370-4F1D-8E0E-94A9B40202EA}" type="datetimeFigureOut">
              <a:rPr lang="fr-FR" smtClean="0"/>
              <a:t>03/06/2021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375559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E2BC8B-C370-4F1D-8E0E-94A9B40202EA}" type="datetimeFigureOut">
              <a:rPr lang="fr-FR" smtClean="0"/>
              <a:t>03/06/2021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112023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19" y="273049"/>
            <a:ext cx="3008313" cy="1162051"/>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19"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9E2BC8B-C370-4F1D-8E0E-94A9B40202EA}" type="datetimeFigureOut">
              <a:rPr lang="fr-FR" smtClean="0"/>
              <a:t>03/06/2021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425477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9"/>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5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9E2BC8B-C370-4F1D-8E0E-94A9B40202EA}" type="datetimeFigureOut">
              <a:rPr lang="fr-FR" smtClean="0"/>
              <a:t>03/06/2021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0AF48D-AC52-4B2F-81A1-30B5EB6EE588}" type="slidenum">
              <a:rPr lang="fr-FR" smtClean="0"/>
              <a:t>‹N°›</a:t>
            </a:fld>
            <a:endParaRPr lang="fr-FR"/>
          </a:p>
        </p:txBody>
      </p:sp>
    </p:spTree>
    <p:extLst>
      <p:ext uri="{BB962C8B-B14F-4D97-AF65-F5344CB8AC3E}">
        <p14:creationId xmlns:p14="http://schemas.microsoft.com/office/powerpoint/2010/main" val="392883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AF48D-AC52-4B2F-81A1-30B5EB6EE588}" type="slidenum">
              <a:rPr lang="fr-FR" smtClean="0"/>
              <a:t>‹N°›</a:t>
            </a:fld>
            <a:endParaRPr lang="fr-FR"/>
          </a:p>
        </p:txBody>
      </p:sp>
    </p:spTree>
    <p:extLst>
      <p:ext uri="{BB962C8B-B14F-4D97-AF65-F5344CB8AC3E}">
        <p14:creationId xmlns:p14="http://schemas.microsoft.com/office/powerpoint/2010/main" val="1781101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2BC8B-C370-4F1D-8E0E-94A9B40202EA}" type="datetimeFigureOut">
              <a:rPr lang="fr-FR" smtClean="0"/>
              <a:t>03/06/2021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AF48D-AC52-4B2F-81A1-30B5EB6EE588}" type="slidenum">
              <a:rPr lang="fr-FR" smtClean="0"/>
              <a:t>‹N°›</a:t>
            </a:fld>
            <a:endParaRPr lang="fr-FR"/>
          </a:p>
        </p:txBody>
      </p:sp>
    </p:spTree>
    <p:extLst>
      <p:ext uri="{BB962C8B-B14F-4D97-AF65-F5344CB8AC3E}">
        <p14:creationId xmlns:p14="http://schemas.microsoft.com/office/powerpoint/2010/main" val="508218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5018BE60"/><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hyperlink" Target="mailto:sebastien.tilly@dreets.gouv.fr" TargetMode="External"/><Relationship Id="rId3" Type="http://schemas.openxmlformats.org/officeDocument/2006/relationships/hyperlink" Target="mailto:mchesnel@ille-et-vilaine.cci.fr" TargetMode="External"/><Relationship Id="rId7"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hyperlink" Target="mailto:pdiot-texier@illle-et-vilaine.cci.fr" TargetMode="External"/><Relationship Id="rId10" Type="http://schemas.openxmlformats.org/officeDocument/2006/relationships/image" Target="../media/image17.png"/><Relationship Id="rId4" Type="http://schemas.openxmlformats.org/officeDocument/2006/relationships/image" Target="../media/image14.jpeg"/><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travail-emploi.gouv.fr/le-ministere-en-action/coronavirus-covid-19/poursuite-de-l-activite-en-periode-de-covid-19/article/mise-a-disposition-temporaire-de-salaries-volontaires-entre-deux-entreprises"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png"/><Relationship Id="rId7" Type="http://schemas.openxmlformats.org/officeDocument/2006/relationships/hyperlink" Target="https://www.legifrance.gouv.fr/jorf/id/JORFTEXT00004200705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legifrance.gouv.fr/jorf/id/JORFTEXT000035607348" TargetMode="External"/><Relationship Id="rId5" Type="http://schemas.openxmlformats.org/officeDocument/2006/relationships/hyperlink" Target="https://www.legifrance.gouv.fr/loda/id/JORFTEXT000035607388/" TargetMode="External"/><Relationship Id="rId4" Type="http://schemas.openxmlformats.org/officeDocument/2006/relationships/hyperlink" Target="https://www.legifrance.gouv.fr/codes/id/LEGIARTI00003044243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41EA5"/>
        </a:solidFill>
        <a:effectLst/>
      </p:bgPr>
    </p:bg>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5494" y="-191381"/>
            <a:ext cx="4067944" cy="1617450"/>
          </a:xfrm>
          <a:prstGeom prst="rect">
            <a:avLst/>
          </a:prstGeom>
        </p:spPr>
      </p:pic>
      <p:sp>
        <p:nvSpPr>
          <p:cNvPr id="3" name="Google Shape;68;p13"/>
          <p:cNvSpPr txBox="1">
            <a:spLocks/>
          </p:cNvSpPr>
          <p:nvPr/>
        </p:nvSpPr>
        <p:spPr>
          <a:xfrm>
            <a:off x="0" y="5288779"/>
            <a:ext cx="9144000" cy="1617450"/>
          </a:xfrm>
          <a:prstGeom prst="rect">
            <a:avLst/>
          </a:prstGeom>
          <a:solidFill>
            <a:schemeClr val="bg1"/>
          </a:solidFill>
        </p:spPr>
        <p:txBody>
          <a:bodyPr spcFirstLastPara="1" wrap="square" lIns="91425" tIns="91425" rIns="91425" bIns="91425"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100000"/>
              </a:lnSpc>
              <a:spcBef>
                <a:spcPts val="0"/>
              </a:spcBef>
              <a:spcAft>
                <a:spcPts val="0"/>
              </a:spcAft>
              <a:buClrTx/>
              <a:buSzTx/>
              <a:buFontTx/>
              <a:buNone/>
              <a:tabLst/>
              <a:defRPr/>
            </a:pPr>
            <a:r>
              <a:rPr lang="fr-FR" b="1" dirty="0">
                <a:solidFill>
                  <a:schemeClr val="tx2"/>
                </a:solidFill>
                <a:latin typeface="Calibri"/>
              </a:rPr>
              <a:t>#PRET DE MAIN D’ŒUVRE EN ENTREPRISE</a:t>
            </a:r>
          </a:p>
        </p:txBody>
      </p:sp>
      <p:sp>
        <p:nvSpPr>
          <p:cNvPr id="6" name="Google Shape;68;p13"/>
          <p:cNvSpPr txBox="1">
            <a:spLocks/>
          </p:cNvSpPr>
          <p:nvPr/>
        </p:nvSpPr>
        <p:spPr>
          <a:xfrm>
            <a:off x="5292080" y="2204864"/>
            <a:ext cx="3384376" cy="1671042"/>
          </a:xfrm>
          <a:prstGeom prst="rect">
            <a:avLst/>
          </a:prstGeom>
          <a:noFill/>
        </p:spPr>
        <p:txBody>
          <a:bodyPr spcFirstLastPara="1" wrap="square" lIns="91425" tIns="91425" rIns="91425" bIns="91425"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240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2400" dirty="0">
              <a:latin typeface="Calibri"/>
            </a:endParaRPr>
          </a:p>
          <a:p>
            <a:pPr algn="l">
              <a:spcBef>
                <a:spcPts val="0"/>
              </a:spcBef>
              <a:defRPr/>
            </a:pPr>
            <a:r>
              <a:rPr lang="fr-FR" sz="2400" noProof="0" dirty="0">
                <a:solidFill>
                  <a:schemeClr val="bg1"/>
                </a:solidFill>
                <a:latin typeface="Calibri"/>
              </a:rPr>
              <a:t>Webinaire du </a:t>
            </a:r>
            <a:r>
              <a:rPr lang="fr-FR" sz="2400" b="1" noProof="0" dirty="0">
                <a:solidFill>
                  <a:schemeClr val="bg1"/>
                </a:solidFill>
                <a:latin typeface="Calibri"/>
              </a:rPr>
              <a:t>3 juin 2021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bg1"/>
                </a:solidFill>
                <a:latin typeface="Calibri"/>
              </a:rPr>
              <a:t>9 h à 9 h 45</a:t>
            </a:r>
            <a:endParaRPr lang="fr-FR" sz="2400" noProof="0" dirty="0">
              <a:solidFill>
                <a:schemeClr val="bg1"/>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dirty="0">
                <a:ln>
                  <a:noFill/>
                </a:ln>
                <a:solidFill>
                  <a:schemeClr val="bg1"/>
                </a:solidFill>
                <a:effectLst/>
                <a:uLnTx/>
                <a:uFillTx/>
                <a:latin typeface="Calibri"/>
              </a:rPr>
              <a:t>CCI Ille-et-Vilaine</a:t>
            </a:r>
            <a:r>
              <a:rPr kumimoji="0" lang="fr-FR" sz="2400" b="0" i="0" u="none" strike="noStrike" kern="1200" cap="none" spc="0" normalizeH="0" dirty="0">
                <a:ln>
                  <a:noFill/>
                </a:ln>
                <a:solidFill>
                  <a:schemeClr val="bg1"/>
                </a:solidFill>
                <a:effectLst/>
                <a:uLnTx/>
                <a:uFillTx/>
                <a:latin typeface="Calibri"/>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dirty="0">
                <a:ln>
                  <a:noFill/>
                </a:ln>
                <a:solidFill>
                  <a:schemeClr val="bg1"/>
                </a:solidFill>
                <a:effectLst/>
                <a:uLnTx/>
                <a:uFillTx/>
                <a:latin typeface="Calibri"/>
              </a:rPr>
              <a:t>DREETS de Bretagne</a:t>
            </a:r>
            <a:endParaRPr kumimoji="0" lang="fr-FR" sz="2400" b="0" i="0" u="none" strike="noStrike" kern="1200" cap="none" spc="0" normalizeH="0" baseline="0" noProof="0" dirty="0">
              <a:ln>
                <a:noFill/>
              </a:ln>
              <a:solidFill>
                <a:schemeClr val="bg1"/>
              </a:solidFill>
              <a:effectLst/>
              <a:uLnTx/>
              <a:uFillTx/>
              <a:latin typeface="Calibri"/>
            </a:endParaRPr>
          </a:p>
        </p:txBody>
      </p:sp>
      <p:pic>
        <p:nvPicPr>
          <p:cNvPr id="1038" name="Picture 14" descr="Le prêt de main d'œuvre - CCI.fr">
            <a:extLst>
              <a:ext uri="{FF2B5EF4-FFF2-40B4-BE49-F238E27FC236}">
                <a16:creationId xmlns:a16="http://schemas.microsoft.com/office/drawing/2014/main" id="{B89AC9F9-F3A0-4B52-8260-CF51AE152A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426069"/>
            <a:ext cx="3672408" cy="3672408"/>
          </a:xfrm>
          <a:prstGeom prst="rect">
            <a:avLst/>
          </a:prstGeom>
          <a:noFill/>
          <a:extLst>
            <a:ext uri="{909E8E84-426E-40DD-AFC4-6F175D3DCCD1}">
              <a14:hiddenFill xmlns:a14="http://schemas.microsoft.com/office/drawing/2010/main">
                <a:solidFill>
                  <a:srgbClr val="FFFFFF"/>
                </a:solidFill>
              </a14:hiddenFill>
            </a:ext>
          </a:extLst>
        </p:spPr>
      </p:pic>
      <p:pic>
        <p:nvPicPr>
          <p:cNvPr id="1026" name="Imag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2120" y="244303"/>
            <a:ext cx="1428750" cy="109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226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18" y="18309"/>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Les conditions et formalités à respecter</a:t>
            </a:r>
            <a:endParaRPr lang="fr-FR" sz="2800" b="1" dirty="0">
              <a:solidFill>
                <a:schemeClr val="bg1"/>
              </a:solidFill>
              <a:latin typeface="Arial" panose="020B0604020202020204" pitchFamily="34" charset="0"/>
              <a:cs typeface="Arial" panose="020B0604020202020204" pitchFamily="34" charset="0"/>
            </a:endParaRPr>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55575" y="893317"/>
            <a:ext cx="3840361" cy="646331"/>
          </a:xfrm>
          <a:prstGeom prst="rect">
            <a:avLst/>
          </a:prstGeom>
          <a:solidFill>
            <a:schemeClr val="accent1">
              <a:lumMod val="40000"/>
              <a:lumOff val="60000"/>
            </a:schemeClr>
          </a:solidFill>
        </p:spPr>
        <p:txBody>
          <a:bodyPr wrap="square">
            <a:spAutoFit/>
          </a:bodyPr>
          <a:lstStyle/>
          <a:p>
            <a:pPr algn="just"/>
            <a:r>
              <a:rPr lang="fr-FR" sz="1200" dirty="0">
                <a:latin typeface="Times New Roman" panose="02020603050405020304" pitchFamily="18" charset="0"/>
                <a:ea typeface="Times New Roman" panose="02020603050405020304" pitchFamily="18" charset="0"/>
              </a:rPr>
              <a:t> </a:t>
            </a:r>
          </a:p>
          <a:p>
            <a:pPr marL="0" lvl="1" algn="just"/>
            <a:r>
              <a:rPr lang="fr-FR" sz="2400" b="1" dirty="0">
                <a:ea typeface="Times New Roman" panose="02020603050405020304" pitchFamily="18" charset="0"/>
              </a:rPr>
              <a:t>La situation du salarié prêté </a:t>
            </a:r>
          </a:p>
        </p:txBody>
      </p:sp>
      <p:sp>
        <p:nvSpPr>
          <p:cNvPr id="11" name="Rectangle 10"/>
          <p:cNvSpPr/>
          <p:nvPr/>
        </p:nvSpPr>
        <p:spPr>
          <a:xfrm>
            <a:off x="-174302" y="1700808"/>
            <a:ext cx="8991600" cy="5355312"/>
          </a:xfrm>
          <a:prstGeom prst="rect">
            <a:avLst/>
          </a:prstGeom>
        </p:spPr>
        <p:txBody>
          <a:bodyPr wrap="square">
            <a:spAutoFit/>
          </a:bodyPr>
          <a:lstStyle/>
          <a:p>
            <a:pPr marL="800100" lvl="1" indent="-342900" algn="just">
              <a:buFont typeface="Courier New" panose="02070309020205020404" pitchFamily="49" charset="0"/>
              <a:buChar char="o"/>
            </a:pPr>
            <a:r>
              <a:rPr lang="fr-FR" sz="2200" dirty="0">
                <a:ea typeface="Times New Roman" panose="02020603050405020304" pitchFamily="18" charset="0"/>
              </a:rPr>
              <a:t>L’avenant</a:t>
            </a:r>
            <a:r>
              <a:rPr lang="fr-FR" sz="2200" dirty="0" smtClean="0">
                <a:ea typeface="Times New Roman" panose="02020603050405020304" pitchFamily="18" charset="0"/>
              </a:rPr>
              <a:t> </a:t>
            </a:r>
            <a:r>
              <a:rPr lang="fr-FR" sz="2200" dirty="0">
                <a:ea typeface="Times New Roman" panose="02020603050405020304" pitchFamily="18" charset="0"/>
              </a:rPr>
              <a:t>au contrat de travail est signé par le salarié et le prêteur, précisant le travail confié dans l'entreprise utilisatrice, les horaires et le lieu d'exécution du travail, ainsi que les caractéristiques particulières du poste de travail,</a:t>
            </a:r>
          </a:p>
          <a:p>
            <a:pPr lvl="1" algn="just"/>
            <a:endParaRPr lang="fr-FR" sz="2200" dirty="0">
              <a:ea typeface="Times New Roman" panose="02020603050405020304" pitchFamily="18" charset="0"/>
            </a:endParaRPr>
          </a:p>
          <a:p>
            <a:pPr marL="800100" lvl="1" indent="-342900" algn="just">
              <a:buFont typeface="Courier New" panose="02070309020205020404" pitchFamily="49" charset="0"/>
              <a:buChar char="o"/>
            </a:pPr>
            <a:r>
              <a:rPr lang="fr-FR" sz="2200" dirty="0">
                <a:ea typeface="Times New Roman" panose="02020603050405020304" pitchFamily="18" charset="0"/>
              </a:rPr>
              <a:t>Un salarié ne peut être sanctionné, licencié ou faire l'objet d'une mesure discriminatoire pour avoir refusé une proposition de mise à disposition,</a:t>
            </a:r>
          </a:p>
          <a:p>
            <a:pPr lvl="1" algn="just"/>
            <a:endParaRPr lang="fr-FR" sz="2200" dirty="0">
              <a:ea typeface="Times New Roman" panose="02020603050405020304" pitchFamily="18" charset="0"/>
            </a:endParaRPr>
          </a:p>
          <a:p>
            <a:pPr marL="800100" lvl="1" indent="-342900" algn="just">
              <a:buFont typeface="Courier New" panose="02070309020205020404" pitchFamily="49" charset="0"/>
              <a:buChar char="o"/>
            </a:pPr>
            <a:r>
              <a:rPr lang="fr-FR" sz="2200" dirty="0">
                <a:ea typeface="Times New Roman" panose="02020603050405020304" pitchFamily="18" charset="0"/>
              </a:rPr>
              <a:t>L'entreprise prêteuse et le salarié peuvent convenir que le prêt de main-d'œuvre est soumis à une période probatoire au cours de laquelle il peut être mis fin au prêt à la demande de l'une des parties. Cette période probatoire est obligatoire lorsque le prêt de main-d'œuvre entraîne la modification d'un élément essentiel du contrat de travail,</a:t>
            </a:r>
          </a:p>
          <a:p>
            <a:pPr algn="just">
              <a:spcAft>
                <a:spcPts val="0"/>
              </a:spcAft>
            </a:pPr>
            <a:endParaRPr lang="fr-FR" sz="1200" dirty="0">
              <a:latin typeface="Times New Roman" panose="02020603050405020304" pitchFamily="18" charset="0"/>
              <a:ea typeface="Times New Roman" panose="02020603050405020304" pitchFamily="18" charset="0"/>
            </a:endParaRPr>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3" name="Imag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982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18" y="18309"/>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Les conditions et formalités à respecter</a:t>
            </a:r>
            <a:endParaRPr lang="fr-FR" sz="2800" b="1" dirty="0">
              <a:solidFill>
                <a:schemeClr val="bg1"/>
              </a:solidFill>
              <a:latin typeface="Arial" panose="020B0604020202020204" pitchFamily="34" charset="0"/>
              <a:cs typeface="Arial" panose="020B0604020202020204" pitchFamily="34" charset="0"/>
            </a:endParaRPr>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Rectangle 10"/>
          <p:cNvSpPr/>
          <p:nvPr/>
        </p:nvSpPr>
        <p:spPr>
          <a:xfrm>
            <a:off x="-57727" y="1954767"/>
            <a:ext cx="8991600" cy="4093428"/>
          </a:xfrm>
          <a:prstGeom prst="rect">
            <a:avLst/>
          </a:prstGeom>
        </p:spPr>
        <p:txBody>
          <a:bodyPr wrap="square">
            <a:spAutoFit/>
          </a:bodyPr>
          <a:lstStyle/>
          <a:p>
            <a:pPr marL="1077913" lvl="1" indent="-269875">
              <a:buFont typeface="Courier New" panose="02070309020205020404" pitchFamily="49" charset="0"/>
              <a:buChar char="o"/>
            </a:pPr>
            <a:r>
              <a:rPr lang="fr-FR" sz="1200" dirty="0">
                <a:latin typeface="Times New Roman" panose="02020603050405020304" pitchFamily="18" charset="0"/>
                <a:ea typeface="Times New Roman" panose="02020603050405020304" pitchFamily="18" charset="0"/>
              </a:rPr>
              <a:t> </a:t>
            </a:r>
            <a:r>
              <a:rPr lang="fr-FR" sz="1200" dirty="0" smtClean="0">
                <a:latin typeface="Times New Roman" panose="02020603050405020304" pitchFamily="18" charset="0"/>
                <a:ea typeface="Times New Roman" panose="02020603050405020304" pitchFamily="18" charset="0"/>
              </a:rPr>
              <a:t> </a:t>
            </a:r>
            <a:r>
              <a:rPr lang="fr-FR" sz="2000" dirty="0" smtClean="0"/>
              <a:t>A </a:t>
            </a:r>
            <a:r>
              <a:rPr lang="fr-FR" sz="2000" dirty="0"/>
              <a:t>l'issue de sa mise à disposition, </a:t>
            </a:r>
            <a:r>
              <a:rPr lang="fr-FR" sz="2000" u="sng" dirty="0"/>
              <a:t>le ou les salariés retrouvent leur poste de travail</a:t>
            </a:r>
            <a:r>
              <a:rPr lang="fr-FR" sz="2000" dirty="0"/>
              <a:t> ou un poste équivalent dans l'entreprise prêteuse sans que l'évolution de sa carrière ou de sa rémunération ne soit affectée par la période de prêt</a:t>
            </a:r>
            <a:r>
              <a:rPr lang="fr-FR" sz="2000" dirty="0" smtClean="0"/>
              <a:t>,</a:t>
            </a:r>
          </a:p>
          <a:p>
            <a:pPr marL="1077913" lvl="1" indent="-269875"/>
            <a:endParaRPr lang="fr-FR" sz="2000" dirty="0"/>
          </a:p>
          <a:p>
            <a:pPr marL="1077913" lvl="1" indent="-269875">
              <a:buFont typeface="Courier New" panose="02070309020205020404" pitchFamily="49" charset="0"/>
              <a:buChar char="o"/>
            </a:pPr>
            <a:r>
              <a:rPr lang="fr-FR" sz="2000" dirty="0"/>
              <a:t>Les salariés mis à disposition ont </a:t>
            </a:r>
            <a:r>
              <a:rPr lang="fr-FR" sz="2000" u="sng" dirty="0"/>
              <a:t>accès aux installations et moyens de transport collectifs</a:t>
            </a:r>
            <a:r>
              <a:rPr lang="fr-FR" sz="2000" dirty="0"/>
              <a:t> dont bénéficient les salariés de l’entreprise utilisatrice, notamment de </a:t>
            </a:r>
            <a:r>
              <a:rPr lang="fr-FR" sz="2000" dirty="0" smtClean="0"/>
              <a:t>restauration</a:t>
            </a:r>
            <a:r>
              <a:rPr lang="fr-FR" sz="2000" i="1" dirty="0"/>
              <a:t>,</a:t>
            </a:r>
            <a:endParaRPr lang="fr-FR" sz="2000" i="1" dirty="0" smtClean="0"/>
          </a:p>
          <a:p>
            <a:pPr marL="1077913" lvl="1" indent="-269875"/>
            <a:endParaRPr lang="fr-FR" sz="2000" dirty="0"/>
          </a:p>
          <a:p>
            <a:pPr marL="1077913" lvl="1" indent="-269875">
              <a:buFont typeface="Courier New" panose="02070309020205020404" pitchFamily="49" charset="0"/>
              <a:buChar char="o"/>
            </a:pPr>
            <a:r>
              <a:rPr lang="fr-FR" sz="2000" dirty="0"/>
              <a:t>le contrat de travail qui lie le salarié à l’entreprise prêteuse n’est ni rompu ni suspendu. Le </a:t>
            </a:r>
            <a:r>
              <a:rPr lang="fr-FR" sz="2000" u="sng" dirty="0"/>
              <a:t>salarié prêté demeure salarié de l’entreprise prêteuse</a:t>
            </a:r>
            <a:r>
              <a:rPr lang="fr-FR" sz="2000" dirty="0"/>
              <a:t> ; il conserve le bénéfice de l’ensemble des dispositions conventionnelles dont il aurait bénéficié s’il avait exécuté son travail dans l’entreprise prêteuse.</a:t>
            </a:r>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3" name="Imag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55575" y="893317"/>
            <a:ext cx="3840361" cy="646331"/>
          </a:xfrm>
          <a:prstGeom prst="rect">
            <a:avLst/>
          </a:prstGeom>
          <a:solidFill>
            <a:schemeClr val="accent1">
              <a:lumMod val="40000"/>
              <a:lumOff val="60000"/>
            </a:schemeClr>
          </a:solidFill>
        </p:spPr>
        <p:txBody>
          <a:bodyPr wrap="square">
            <a:spAutoFit/>
          </a:bodyPr>
          <a:lstStyle/>
          <a:p>
            <a:pPr algn="just"/>
            <a:r>
              <a:rPr lang="fr-FR" sz="1200" dirty="0">
                <a:latin typeface="Times New Roman" panose="02020603050405020304" pitchFamily="18" charset="0"/>
                <a:ea typeface="Times New Roman" panose="02020603050405020304" pitchFamily="18" charset="0"/>
              </a:rPr>
              <a:t> </a:t>
            </a:r>
          </a:p>
          <a:p>
            <a:pPr marL="0" lvl="1" algn="just"/>
            <a:r>
              <a:rPr lang="fr-FR" sz="2400" b="1" dirty="0">
                <a:ea typeface="Times New Roman" panose="02020603050405020304" pitchFamily="18" charset="0"/>
              </a:rPr>
              <a:t>La situation du salarié prêté </a:t>
            </a:r>
          </a:p>
        </p:txBody>
      </p:sp>
    </p:spTree>
    <p:extLst>
      <p:ext uri="{BB962C8B-B14F-4D97-AF65-F5344CB8AC3E}">
        <p14:creationId xmlns:p14="http://schemas.microsoft.com/office/powerpoint/2010/main" val="1601285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18" y="18309"/>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Les conditions et formalités à respecter</a:t>
            </a:r>
            <a:endParaRPr lang="fr-FR" sz="2800" b="1" dirty="0">
              <a:solidFill>
                <a:schemeClr val="bg1"/>
              </a:solidFill>
              <a:latin typeface="Arial" panose="020B0604020202020204" pitchFamily="34" charset="0"/>
              <a:cs typeface="Arial" panose="020B0604020202020204" pitchFamily="34" charset="0"/>
            </a:endParaRPr>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55575" y="864440"/>
            <a:ext cx="5280521" cy="461665"/>
          </a:xfrm>
          <a:prstGeom prst="rect">
            <a:avLst/>
          </a:prstGeom>
          <a:solidFill>
            <a:schemeClr val="tx2">
              <a:lumMod val="40000"/>
              <a:lumOff val="60000"/>
            </a:schemeClr>
          </a:solidFill>
        </p:spPr>
        <p:txBody>
          <a:bodyPr wrap="square">
            <a:spAutoFit/>
          </a:bodyPr>
          <a:lstStyle/>
          <a:p>
            <a:pPr algn="just">
              <a:spcAft>
                <a:spcPts val="0"/>
              </a:spcAft>
            </a:pPr>
            <a:r>
              <a:rPr lang="fr-FR" sz="1200" dirty="0">
                <a:latin typeface="Times New Roman" panose="02020603050405020304" pitchFamily="18" charset="0"/>
                <a:ea typeface="Times New Roman" panose="02020603050405020304" pitchFamily="18" charset="0"/>
              </a:rPr>
              <a:t> </a:t>
            </a:r>
            <a:r>
              <a:rPr lang="fr-FR" sz="2400" b="1" dirty="0" smtClean="0">
                <a:ea typeface="Times New Roman" panose="02020603050405020304" pitchFamily="18" charset="0"/>
              </a:rPr>
              <a:t>La situation de l’entreprise utilisatrice</a:t>
            </a:r>
            <a:endParaRPr lang="fr-FR" sz="1200" b="1" dirty="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174304" y="1702281"/>
            <a:ext cx="8991600" cy="5324535"/>
          </a:xfrm>
          <a:prstGeom prst="rect">
            <a:avLst/>
          </a:prstGeom>
        </p:spPr>
        <p:txBody>
          <a:bodyPr wrap="square">
            <a:spAutoFit/>
          </a:bodyPr>
          <a:lstStyle/>
          <a:p>
            <a:pPr marL="895350" lvl="1" indent="-355600">
              <a:buFont typeface="Courier New" panose="02070309020205020404" pitchFamily="49" charset="0"/>
              <a:buChar char="o"/>
            </a:pPr>
            <a:r>
              <a:rPr lang="fr-FR" sz="2000" dirty="0" smtClean="0"/>
              <a:t>Elle </a:t>
            </a:r>
            <a:r>
              <a:rPr lang="fr-FR" sz="2000" dirty="0"/>
              <a:t>est </a:t>
            </a:r>
            <a:r>
              <a:rPr lang="fr-FR" sz="2000" u="sng" dirty="0"/>
              <a:t>responsable</a:t>
            </a:r>
            <a:r>
              <a:rPr lang="fr-FR" sz="2000" dirty="0"/>
              <a:t> des conditions d'exécution du travail du salarié prêté, comme pour un salarié intérimaire, pour ce qui concerne : la durée du travail, le travail de nuit, le repos hebdomadaire et les jours fériés, la  santé et la sécurité au travail, le travail des femmes, des enfants et des jeunes travailleurs</a:t>
            </a:r>
            <a:r>
              <a:rPr lang="fr-FR" sz="2000" dirty="0" smtClean="0"/>
              <a:t>,</a:t>
            </a:r>
          </a:p>
          <a:p>
            <a:pPr marL="895350" lvl="1" indent="-355600"/>
            <a:endParaRPr lang="fr-FR" sz="2000" dirty="0"/>
          </a:p>
          <a:p>
            <a:pPr marL="895350" lvl="1" indent="-355600">
              <a:buFont typeface="Courier New" panose="02070309020205020404" pitchFamily="49" charset="0"/>
              <a:buChar char="o"/>
            </a:pPr>
            <a:r>
              <a:rPr lang="fr-FR" sz="2000" dirty="0"/>
              <a:t>La </a:t>
            </a:r>
            <a:r>
              <a:rPr lang="fr-FR" sz="2000" u="sng" dirty="0"/>
              <a:t>médecine du travail</a:t>
            </a:r>
            <a:r>
              <a:rPr lang="fr-FR" sz="2000" dirty="0"/>
              <a:t> est à la charge de l’entreprise prêteuse. Toutefois, lorsque l’activité exercée par le(s) salarié(s) prêté(s) nécessite une surveillance médicale renforcée au sens de la réglementation relative à la santé au travail, les obligations correspondantes sont à la charge de l’entreprise utilisatrice</a:t>
            </a:r>
            <a:r>
              <a:rPr lang="fr-FR" sz="2000" dirty="0" smtClean="0"/>
              <a:t>,</a:t>
            </a:r>
          </a:p>
          <a:p>
            <a:pPr marL="895350" lvl="1" indent="-355600"/>
            <a:endParaRPr lang="fr-FR" sz="2000" dirty="0"/>
          </a:p>
          <a:p>
            <a:pPr marL="895350" lvl="1" indent="-355600">
              <a:buFont typeface="Courier New" panose="02070309020205020404" pitchFamily="49" charset="0"/>
              <a:buChar char="o"/>
            </a:pPr>
            <a:r>
              <a:rPr lang="fr-FR" sz="2000" dirty="0"/>
              <a:t>Les </a:t>
            </a:r>
            <a:r>
              <a:rPr lang="fr-FR" sz="2000" u="sng" dirty="0"/>
              <a:t>équipements de protection individuelle</a:t>
            </a:r>
            <a:r>
              <a:rPr lang="fr-FR" sz="2000" dirty="0"/>
              <a:t> (EPI) sont fournis par l’entreprise utilisatrice. Toutefois, certains EPI personnalisés, définis par convention ou accord collectif de travail, peuvent être fournis par l’entreprise utilisatrice. Les salariés prêtés n’ont pas à supporter la charge financière de ces EPI.</a:t>
            </a:r>
          </a:p>
          <a:p>
            <a:pPr marL="895350" lvl="1" indent="-355600">
              <a:buFont typeface="Courier New" panose="02070309020205020404" pitchFamily="49" charset="0"/>
              <a:buChar char="o"/>
            </a:pPr>
            <a:endParaRPr lang="fr-FR" sz="2000" dirty="0"/>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3" name="Imag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467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18" y="18309"/>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323439"/>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Prêt de main d’œuvre : ses avantages</a:t>
            </a:r>
            <a:endParaRPr lang="fr-FR" sz="2800" b="1" dirty="0">
              <a:solidFill>
                <a:schemeClr val="bg1"/>
              </a:solidFill>
              <a:latin typeface="Arial" panose="020B0604020202020204" pitchFamily="34" charset="0"/>
              <a:cs typeface="Arial" panose="020B0604020202020204" pitchFamily="34" charset="0"/>
            </a:endParaRPr>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 name="Rectangle 3"/>
          <p:cNvSpPr/>
          <p:nvPr/>
        </p:nvSpPr>
        <p:spPr>
          <a:xfrm>
            <a:off x="460375" y="945785"/>
            <a:ext cx="8144073" cy="3816429"/>
          </a:xfrm>
          <a:prstGeom prst="rect">
            <a:avLst/>
          </a:prstGeom>
        </p:spPr>
        <p:txBody>
          <a:bodyPr wrap="square">
            <a:spAutoFit/>
          </a:bodyPr>
          <a:lstStyle/>
          <a:p>
            <a:pPr algn="just">
              <a:spcAft>
                <a:spcPts val="0"/>
              </a:spcAft>
            </a:pPr>
            <a:r>
              <a:rPr lang="fr-FR" sz="2200" b="1" dirty="0">
                <a:ea typeface="Times New Roman" panose="02020603050405020304" pitchFamily="18" charset="0"/>
              </a:rPr>
              <a:t>Les salariés prêtés</a:t>
            </a:r>
            <a:r>
              <a:rPr lang="fr-FR" sz="2200" dirty="0">
                <a:ea typeface="Times New Roman" panose="02020603050405020304" pitchFamily="18" charset="0"/>
              </a:rPr>
              <a:t>, plutôt que de connaître une période d’inactivité rémunérée à moindre salaire, sont maintenus en emploi avec un niveau de salaire au moins équivalent. </a:t>
            </a:r>
            <a:endParaRPr lang="fr-FR" sz="2200" dirty="0" smtClean="0">
              <a:ea typeface="Times New Roman" panose="02020603050405020304" pitchFamily="18" charset="0"/>
            </a:endParaRPr>
          </a:p>
          <a:p>
            <a:pPr algn="just">
              <a:spcAft>
                <a:spcPts val="0"/>
              </a:spcAft>
            </a:pPr>
            <a:endParaRPr lang="fr-FR" sz="2200" dirty="0">
              <a:ea typeface="Times New Roman" panose="02020603050405020304" pitchFamily="18" charset="0"/>
            </a:endParaRPr>
          </a:p>
          <a:p>
            <a:pPr algn="just">
              <a:spcAft>
                <a:spcPts val="0"/>
              </a:spcAft>
            </a:pPr>
            <a:r>
              <a:rPr lang="fr-FR" sz="2200" dirty="0" smtClean="0">
                <a:ea typeface="Times New Roman" panose="02020603050405020304" pitchFamily="18" charset="0"/>
              </a:rPr>
              <a:t>Cette </a:t>
            </a:r>
            <a:r>
              <a:rPr lang="fr-FR" sz="2200" dirty="0">
                <a:ea typeface="Times New Roman" panose="02020603050405020304" pitchFamily="18" charset="0"/>
              </a:rPr>
              <a:t>période est donc profitable aux salariés ainsi qu’à l’entreprise prêteuse qui voit le personnel maintenu mobilisé dans le travail et le maintien des compétences acquises. </a:t>
            </a:r>
            <a:endParaRPr lang="fr-FR" sz="2200" dirty="0" smtClean="0">
              <a:ea typeface="Times New Roman" panose="02020603050405020304" pitchFamily="18" charset="0"/>
            </a:endParaRPr>
          </a:p>
          <a:p>
            <a:pPr algn="just">
              <a:spcAft>
                <a:spcPts val="0"/>
              </a:spcAft>
            </a:pPr>
            <a:endParaRPr lang="fr-FR" sz="2200" dirty="0">
              <a:ea typeface="Times New Roman" panose="02020603050405020304" pitchFamily="18" charset="0"/>
            </a:endParaRPr>
          </a:p>
          <a:p>
            <a:pPr algn="just">
              <a:spcAft>
                <a:spcPts val="0"/>
              </a:spcAft>
            </a:pPr>
            <a:r>
              <a:rPr lang="fr-FR" sz="2200" dirty="0" smtClean="0">
                <a:ea typeface="Times New Roman" panose="02020603050405020304" pitchFamily="18" charset="0"/>
              </a:rPr>
              <a:t>En </a:t>
            </a:r>
            <a:r>
              <a:rPr lang="fr-FR" sz="2200" dirty="0">
                <a:ea typeface="Times New Roman" panose="02020603050405020304" pitchFamily="18" charset="0"/>
              </a:rPr>
              <a:t>outre, les salariés prêtés peuvent acquérir de nouvelles compétences qui pourront être bénéfiques </a:t>
            </a:r>
            <a:r>
              <a:rPr lang="fr-FR" sz="2200" dirty="0" smtClean="0">
                <a:ea typeface="Times New Roman" panose="02020603050405020304" pitchFamily="18" charset="0"/>
              </a:rPr>
              <a:t>pour eux-mêmes et </a:t>
            </a:r>
            <a:r>
              <a:rPr lang="fr-FR" sz="2200" dirty="0">
                <a:ea typeface="Times New Roman" panose="02020603050405020304" pitchFamily="18" charset="0"/>
              </a:rPr>
              <a:t>l’entreprise prêteuse à l’issue de la période de prêt.</a:t>
            </a:r>
          </a:p>
        </p:txBody>
      </p:sp>
      <p:pic>
        <p:nvPicPr>
          <p:cNvPr id="2050" name="Picture 2" descr="Positionnez-vous comme un offreur de compétences |Pôle emplo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367" y="4861916"/>
            <a:ext cx="2440322" cy="172751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987824" y="4861916"/>
            <a:ext cx="5976640" cy="1815882"/>
          </a:xfrm>
          <a:prstGeom prst="rect">
            <a:avLst/>
          </a:prstGeom>
        </p:spPr>
        <p:txBody>
          <a:bodyPr wrap="square">
            <a:spAutoFit/>
          </a:bodyPr>
          <a:lstStyle/>
          <a:p>
            <a:pPr algn="ctr">
              <a:spcAft>
                <a:spcPts val="0"/>
              </a:spcAft>
            </a:pPr>
            <a:r>
              <a:rPr lang="fr-FR" sz="2800" b="1" dirty="0">
                <a:solidFill>
                  <a:srgbClr val="00B0F0"/>
                </a:solidFill>
                <a:ea typeface="Times New Roman" panose="02020603050405020304" pitchFamily="18" charset="0"/>
              </a:rPr>
              <a:t>Le maintien en activité </a:t>
            </a:r>
            <a:endParaRPr lang="fr-FR" sz="2800" b="1" dirty="0" smtClean="0">
              <a:solidFill>
                <a:srgbClr val="00B0F0"/>
              </a:solidFill>
              <a:ea typeface="Times New Roman" panose="02020603050405020304" pitchFamily="18" charset="0"/>
            </a:endParaRPr>
          </a:p>
          <a:p>
            <a:pPr algn="ctr">
              <a:spcAft>
                <a:spcPts val="0"/>
              </a:spcAft>
            </a:pPr>
            <a:r>
              <a:rPr lang="fr-FR" sz="2800" b="1" dirty="0" smtClean="0">
                <a:solidFill>
                  <a:srgbClr val="00B0F0"/>
                </a:solidFill>
                <a:ea typeface="Times New Roman" panose="02020603050405020304" pitchFamily="18" charset="0"/>
              </a:rPr>
              <a:t>et </a:t>
            </a:r>
          </a:p>
          <a:p>
            <a:pPr algn="ctr">
              <a:spcAft>
                <a:spcPts val="0"/>
              </a:spcAft>
            </a:pPr>
            <a:r>
              <a:rPr lang="fr-FR" sz="2800" b="1" dirty="0" smtClean="0">
                <a:solidFill>
                  <a:srgbClr val="00B0F0"/>
                </a:solidFill>
                <a:ea typeface="Times New Roman" panose="02020603050405020304" pitchFamily="18" charset="0"/>
              </a:rPr>
              <a:t>le </a:t>
            </a:r>
            <a:r>
              <a:rPr lang="fr-FR" sz="2800" b="1" dirty="0">
                <a:solidFill>
                  <a:srgbClr val="00B0F0"/>
                </a:solidFill>
                <a:ea typeface="Times New Roman" panose="02020603050405020304" pitchFamily="18" charset="0"/>
              </a:rPr>
              <a:t>maintien en compétences des salariés prêtés</a:t>
            </a:r>
            <a:endParaRPr lang="fr-FR" sz="2800" dirty="0">
              <a:solidFill>
                <a:srgbClr val="00B0F0"/>
              </a:solidFill>
              <a:ea typeface="Times New Roman" panose="02020603050405020304" pitchFamily="18" charset="0"/>
            </a:endParaRPr>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2" name="Imag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551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18" y="18309"/>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323439"/>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Prêt de main d’œuvre : ses avantages</a:t>
            </a:r>
            <a:endParaRPr lang="fr-FR" sz="2800" b="1" dirty="0">
              <a:solidFill>
                <a:schemeClr val="bg1"/>
              </a:solidFill>
              <a:latin typeface="Arial" panose="020B0604020202020204" pitchFamily="34" charset="0"/>
              <a:cs typeface="Arial" panose="020B0604020202020204" pitchFamily="34" charset="0"/>
            </a:endParaRPr>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 name="Rectangle 3"/>
          <p:cNvSpPr/>
          <p:nvPr/>
        </p:nvSpPr>
        <p:spPr>
          <a:xfrm>
            <a:off x="460375" y="1196752"/>
            <a:ext cx="8144073" cy="2800767"/>
          </a:xfrm>
          <a:prstGeom prst="rect">
            <a:avLst/>
          </a:prstGeom>
        </p:spPr>
        <p:txBody>
          <a:bodyPr wrap="square">
            <a:spAutoFit/>
          </a:bodyPr>
          <a:lstStyle/>
          <a:p>
            <a:pPr algn="just">
              <a:spcAft>
                <a:spcPts val="0"/>
              </a:spcAft>
            </a:pPr>
            <a:r>
              <a:rPr lang="fr-FR" sz="2200" dirty="0"/>
              <a:t>Outre l’apport ponctuel d’une main d’œuvre immédiatement disponible et souvent qualifiée, l’entreprise utilisatrice peut utilement bénéficier de nouveaux savoir-faire et des compétences nouvelles des salariés prêtés dont elle ne dispose pas nécessairement en interne. </a:t>
            </a:r>
            <a:endParaRPr lang="fr-FR" sz="2200" dirty="0" smtClean="0"/>
          </a:p>
          <a:p>
            <a:pPr algn="just">
              <a:spcAft>
                <a:spcPts val="0"/>
              </a:spcAft>
            </a:pPr>
            <a:endParaRPr lang="fr-FR" sz="2200" dirty="0"/>
          </a:p>
          <a:p>
            <a:pPr algn="just">
              <a:spcAft>
                <a:spcPts val="0"/>
              </a:spcAft>
            </a:pPr>
            <a:r>
              <a:rPr lang="fr-FR" sz="2200" dirty="0" smtClean="0"/>
              <a:t>Ces </a:t>
            </a:r>
            <a:r>
              <a:rPr lang="fr-FR" sz="2200" dirty="0"/>
              <a:t>nouveaux apports permettront d’améliorer l’organisation de </a:t>
            </a:r>
            <a:r>
              <a:rPr lang="fr-FR" sz="2200" dirty="0" smtClean="0"/>
              <a:t>l’entreprise, </a:t>
            </a:r>
            <a:r>
              <a:rPr lang="fr-FR" sz="2200" dirty="0"/>
              <a:t>ses processus de production, son organisation managériale, la qualité de ses produits et services, etc…</a:t>
            </a:r>
            <a:endParaRPr lang="fr-FR" sz="2200" dirty="0">
              <a:ea typeface="Times New Roman" panose="02020603050405020304" pitchFamily="18" charset="0"/>
            </a:endParaRPr>
          </a:p>
        </p:txBody>
      </p:sp>
      <p:pic>
        <p:nvPicPr>
          <p:cNvPr id="2050" name="Picture 2" descr="Positionnez-vous comme un offreur de compétences |Pôle emplo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809" y="4442453"/>
            <a:ext cx="2597265" cy="183861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167360" y="4336362"/>
            <a:ext cx="5976640" cy="1815882"/>
          </a:xfrm>
          <a:prstGeom prst="rect">
            <a:avLst/>
          </a:prstGeom>
        </p:spPr>
        <p:txBody>
          <a:bodyPr wrap="square">
            <a:spAutoFit/>
          </a:bodyPr>
          <a:lstStyle/>
          <a:p>
            <a:pPr algn="ctr"/>
            <a:r>
              <a:rPr lang="fr-FR" sz="2800" b="1" dirty="0">
                <a:solidFill>
                  <a:srgbClr val="00B0F0"/>
                </a:solidFill>
              </a:rPr>
              <a:t>L’apport de nouveaux </a:t>
            </a:r>
            <a:r>
              <a:rPr lang="fr-FR" sz="2800" b="1" dirty="0" smtClean="0">
                <a:solidFill>
                  <a:srgbClr val="00B0F0"/>
                </a:solidFill>
              </a:rPr>
              <a:t/>
            </a:r>
            <a:br>
              <a:rPr lang="fr-FR" sz="2800" b="1" dirty="0" smtClean="0">
                <a:solidFill>
                  <a:srgbClr val="00B0F0"/>
                </a:solidFill>
              </a:rPr>
            </a:br>
            <a:r>
              <a:rPr lang="fr-FR" sz="2800" b="1" dirty="0" smtClean="0">
                <a:solidFill>
                  <a:srgbClr val="00B0F0"/>
                </a:solidFill>
              </a:rPr>
              <a:t>SAVOIR-FAIRE</a:t>
            </a:r>
          </a:p>
          <a:p>
            <a:pPr algn="ctr"/>
            <a:r>
              <a:rPr lang="fr-FR" sz="2800" b="1" dirty="0" smtClean="0">
                <a:solidFill>
                  <a:srgbClr val="00B0F0"/>
                </a:solidFill>
              </a:rPr>
              <a:t>et </a:t>
            </a:r>
          </a:p>
          <a:p>
            <a:pPr algn="ctr"/>
            <a:r>
              <a:rPr lang="fr-FR" sz="2800" b="1" dirty="0" smtClean="0">
                <a:solidFill>
                  <a:srgbClr val="00B0F0"/>
                </a:solidFill>
              </a:rPr>
              <a:t>COMPETENCES</a:t>
            </a:r>
            <a:endParaRPr lang="fr-FR" sz="2800" dirty="0">
              <a:solidFill>
                <a:srgbClr val="00B0F0"/>
              </a:solidFill>
            </a:endParaRPr>
          </a:p>
        </p:txBody>
      </p:sp>
      <p:pic>
        <p:nvPicPr>
          <p:cNvPr id="11" name="Imag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2" name="Imag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158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168"/>
            <a:ext cx="9175801" cy="780872"/>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323439"/>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3314" name="Picture 2" descr="Questions/Réponses pour tous vos travau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966" y="2132856"/>
            <a:ext cx="6756068" cy="3283449"/>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57A24D6A-A454-4E9A-8C98-55916EDFBD05}"/>
              </a:ext>
            </a:extLst>
          </p:cNvPr>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a:solidFill>
                  <a:schemeClr val="bg1"/>
                </a:solidFill>
                <a:latin typeface="Arial" panose="020B0604020202020204" pitchFamily="34" charset="0"/>
                <a:cs typeface="Arial" panose="020B0604020202020204" pitchFamily="34" charset="0"/>
              </a:rPr>
              <a:t>C’est à vous ! </a:t>
            </a:r>
          </a:p>
        </p:txBody>
      </p:sp>
      <p:pic>
        <p:nvPicPr>
          <p:cNvPr id="10" name="Image 9">
            <a:extLst>
              <a:ext uri="{FF2B5EF4-FFF2-40B4-BE49-F238E27FC236}">
                <a16:creationId xmlns:a16="http://schemas.microsoft.com/office/drawing/2014/main" id="{67BA3E0E-DE02-4F0B-8102-BFFDAC908B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3" name="Imag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185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501"/>
            <a:ext cx="9144000" cy="751029"/>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54531"/>
            <a:ext cx="810819" cy="778967"/>
          </a:xfrm>
          <a:prstGeom prst="rect">
            <a:avLst/>
          </a:prstGeom>
        </p:spPr>
      </p:pic>
      <p:sp>
        <p:nvSpPr>
          <p:cNvPr id="9" name="Rectangle 8"/>
          <p:cNvSpPr/>
          <p:nvPr/>
        </p:nvSpPr>
        <p:spPr>
          <a:xfrm>
            <a:off x="437638" y="1088512"/>
            <a:ext cx="8406379" cy="2426305"/>
          </a:xfrm>
          <a:prstGeom prst="rect">
            <a:avLst/>
          </a:prstGeom>
        </p:spPr>
        <p:txBody>
          <a:bodyPr wrap="square">
            <a:spAutoFit/>
          </a:bodyPr>
          <a:lstStyle/>
          <a:p>
            <a:r>
              <a:rPr lang="fr-FR" sz="2100" b="1" dirty="0">
                <a:solidFill>
                  <a:prstClr val="black"/>
                </a:solidFill>
                <a:ea typeface="Times New Roman" panose="02020603050405020304" pitchFamily="18" charset="0"/>
                <a:cs typeface="Arial" panose="020B0604020202020204" pitchFamily="34" charset="0"/>
              </a:rPr>
              <a:t>LA REPONSE RH </a:t>
            </a:r>
            <a:r>
              <a:rPr lang="fr-FR" sz="2100" b="1" dirty="0">
                <a:ea typeface="Times New Roman" panose="02020603050405020304" pitchFamily="18" charset="0"/>
                <a:cs typeface="Arial" panose="020B0604020202020204" pitchFamily="34" charset="0"/>
              </a:rPr>
              <a:t>des CCI de Bretagne </a:t>
            </a:r>
            <a:r>
              <a:rPr lang="fr-FR" sz="2100" b="1" dirty="0">
                <a:solidFill>
                  <a:prstClr val="black"/>
                </a:solidFill>
                <a:ea typeface="Times New Roman" panose="02020603050405020304" pitchFamily="18" charset="0"/>
                <a:cs typeface="Arial" panose="020B0604020202020204" pitchFamily="34" charset="0"/>
              </a:rPr>
              <a:t>face au contexte</a:t>
            </a:r>
          </a:p>
          <a:p>
            <a:pPr>
              <a:lnSpc>
                <a:spcPts val="1050"/>
              </a:lnSpc>
            </a:pPr>
            <a:endParaRPr lang="fr-FR" sz="1350" u="sng" dirty="0">
              <a:ea typeface="Times New Roman" panose="02020603050405020304" pitchFamily="18" charset="0"/>
              <a:cs typeface="Arial" panose="020B0604020202020204" pitchFamily="34" charset="0"/>
            </a:endParaRPr>
          </a:p>
          <a:p>
            <a:pPr marL="214313" indent="-214313">
              <a:buFont typeface="Wingdings" panose="05000000000000000000" pitchFamily="2" charset="2"/>
              <a:buChar char="Ø"/>
            </a:pPr>
            <a:r>
              <a:rPr lang="fr-FR" sz="1350" b="1" dirty="0"/>
              <a:t>Une lettre d’entraide entre les entreprises sur les thématiques RH</a:t>
            </a:r>
            <a:endParaRPr lang="fr-FR" sz="1350" dirty="0"/>
          </a:p>
          <a:p>
            <a:r>
              <a:rPr lang="fr-FR" sz="1350" dirty="0"/>
              <a:t>Pour préserver l’emploi et dans le cadre des synergies interentreprises, la CCI Ille &amp; Vilaine peut jouer ce rôle d’entremetteur entre les entreprises en difficulté et les entreprises en développement. </a:t>
            </a:r>
            <a:endParaRPr lang="fr-FR" sz="1350" dirty="0" smtClean="0"/>
          </a:p>
          <a:p>
            <a:endParaRPr lang="fr-FR" sz="1350" dirty="0"/>
          </a:p>
          <a:p>
            <a:pPr marL="557213" lvl="1" indent="-214313">
              <a:buFont typeface="Courier New" panose="02070309020205020404" pitchFamily="49" charset="0"/>
              <a:buChar char="o"/>
            </a:pPr>
            <a:r>
              <a:rPr lang="fr-FR" sz="1350" dirty="0"/>
              <a:t>Une lettre RH </a:t>
            </a:r>
            <a:r>
              <a:rPr lang="fr-FR" sz="1350" dirty="0" smtClean="0"/>
              <a:t>bimensuelle</a:t>
            </a:r>
            <a:r>
              <a:rPr lang="fr-FR" sz="1350" dirty="0"/>
              <a:t>, </a:t>
            </a:r>
          </a:p>
          <a:p>
            <a:pPr marL="557213" lvl="1" indent="-214313">
              <a:buFont typeface="Courier New" panose="02070309020205020404" pitchFamily="49" charset="0"/>
              <a:buChar char="o"/>
            </a:pPr>
            <a:r>
              <a:rPr lang="fr-FR" sz="1350" dirty="0"/>
              <a:t>Un lien avec les places de marché en ligne</a:t>
            </a:r>
          </a:p>
          <a:p>
            <a:pPr marL="557213" lvl="1" indent="-214313">
              <a:buFont typeface="Courier New" panose="02070309020205020404" pitchFamily="49" charset="0"/>
              <a:buChar char="o"/>
            </a:pPr>
            <a:r>
              <a:rPr lang="fr-FR" sz="1350" dirty="0" smtClean="0"/>
              <a:t>L’envoi des courriels </a:t>
            </a:r>
            <a:r>
              <a:rPr lang="fr-FR" sz="1350" dirty="0"/>
              <a:t>des mandataires aux entreprises en recrutement</a:t>
            </a:r>
          </a:p>
          <a:p>
            <a:pPr marL="557213" lvl="1" indent="-214313">
              <a:buFont typeface="Courier New" panose="02070309020205020404" pitchFamily="49" charset="0"/>
              <a:buChar char="o"/>
            </a:pPr>
            <a:r>
              <a:rPr lang="fr-FR" sz="1350" dirty="0" smtClean="0"/>
              <a:t>Un  espace </a:t>
            </a:r>
            <a:r>
              <a:rPr lang="fr-FR" sz="1350" dirty="0"/>
              <a:t>« Ressources » sur notre site </a:t>
            </a:r>
            <a:r>
              <a:rPr lang="fr-FR" sz="1350" dirty="0" smtClean="0"/>
              <a:t>internet : offres/demandes, fiches pratiques, </a:t>
            </a:r>
            <a:r>
              <a:rPr lang="fr-FR" sz="1350" dirty="0"/>
              <a:t>modèle convention prêt main d’œuvre, avenant au contrat, nouveau dispositif reconversion professionnelle</a:t>
            </a:r>
            <a:r>
              <a:rPr lang="fr-FR" sz="1350" dirty="0" smtClean="0"/>
              <a:t>,...</a:t>
            </a:r>
            <a:endParaRPr lang="fr-FR" sz="1200" dirty="0"/>
          </a:p>
        </p:txBody>
      </p:sp>
      <p:sp>
        <p:nvSpPr>
          <p:cNvPr id="13" name="Forme libre 12"/>
          <p:cNvSpPr/>
          <p:nvPr/>
        </p:nvSpPr>
        <p:spPr>
          <a:xfrm>
            <a:off x="6732241" y="672741"/>
            <a:ext cx="2160240" cy="1100075"/>
          </a:xfrm>
          <a:custGeom>
            <a:avLst/>
            <a:gdLst>
              <a:gd name="connsiteX0" fmla="*/ 0 w 2476500"/>
              <a:gd name="connsiteY0" fmla="*/ 0 h 2161687"/>
              <a:gd name="connsiteX1" fmla="*/ 2476500 w 2476500"/>
              <a:gd name="connsiteY1" fmla="*/ 0 h 2161687"/>
              <a:gd name="connsiteX2" fmla="*/ 2476500 w 2476500"/>
              <a:gd name="connsiteY2" fmla="*/ 2161687 h 2161687"/>
              <a:gd name="connsiteX3" fmla="*/ 0 w 2476500"/>
              <a:gd name="connsiteY3" fmla="*/ 2161687 h 2161687"/>
              <a:gd name="connsiteX4" fmla="*/ 0 w 2476500"/>
              <a:gd name="connsiteY4" fmla="*/ 0 h 2161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0" h="2161687">
                <a:moveTo>
                  <a:pt x="0" y="0"/>
                </a:moveTo>
                <a:lnTo>
                  <a:pt x="2476500" y="0"/>
                </a:lnTo>
                <a:lnTo>
                  <a:pt x="2476500" y="2161687"/>
                </a:lnTo>
                <a:lnTo>
                  <a:pt x="0" y="2161687"/>
                </a:lnTo>
                <a:lnTo>
                  <a:pt x="0" y="0"/>
                </a:lnTo>
                <a:close/>
              </a:path>
            </a:pathLst>
          </a:custGeom>
          <a:solidFill>
            <a:schemeClr val="accent1">
              <a:alpha val="90000"/>
            </a:schemeClr>
          </a:solidFill>
        </p:spPr>
        <p:style>
          <a:lnRef idx="2">
            <a:schemeClr val="accent5">
              <a:tint val="40000"/>
              <a:alpha val="90000"/>
              <a:hueOff val="-7391755"/>
              <a:satOff val="-12816"/>
              <a:lumOff val="-1289"/>
              <a:alphaOff val="0"/>
            </a:schemeClr>
          </a:lnRef>
          <a:fillRef idx="1">
            <a:schemeClr val="accent5">
              <a:tint val="40000"/>
              <a:alpha val="90000"/>
              <a:hueOff val="-7391755"/>
              <a:satOff val="-12816"/>
              <a:lumOff val="-1289"/>
              <a:alphaOff val="0"/>
            </a:schemeClr>
          </a:fillRef>
          <a:effectRef idx="0">
            <a:schemeClr val="accent5">
              <a:tint val="40000"/>
              <a:alpha val="90000"/>
              <a:hueOff val="-7391755"/>
              <a:satOff val="-12816"/>
              <a:lumOff val="-1289"/>
              <a:alphaOff val="0"/>
            </a:schemeClr>
          </a:effectRef>
          <a:fontRef idx="minor">
            <a:schemeClr val="dk1">
              <a:hueOff val="0"/>
              <a:satOff val="0"/>
              <a:lumOff val="0"/>
              <a:alphaOff val="0"/>
            </a:schemeClr>
          </a:fontRef>
        </p:style>
        <p:txBody>
          <a:bodyPr spcFirstLastPara="0" vert="horz" wrap="square" lIns="100013" tIns="100013" rIns="133350" bIns="150019" numCol="1" spcCol="1270" anchor="t" anchorCtr="0">
            <a:noAutofit/>
          </a:bodyPr>
          <a:lstStyle/>
          <a:p>
            <a:pPr marL="0" lvl="1" defTabSz="833438">
              <a:lnSpc>
                <a:spcPct val="90000"/>
              </a:lnSpc>
              <a:spcBef>
                <a:spcPct val="0"/>
              </a:spcBef>
              <a:spcAft>
                <a:spcPct val="15000"/>
              </a:spcAft>
            </a:pPr>
            <a:endParaRPr lang="fr-FR" sz="1875" dirty="0" smtClean="0">
              <a:solidFill>
                <a:schemeClr val="bg1"/>
              </a:solidFill>
            </a:endParaRPr>
          </a:p>
          <a:p>
            <a:pPr marL="0" lvl="1" defTabSz="833438">
              <a:lnSpc>
                <a:spcPct val="90000"/>
              </a:lnSpc>
              <a:spcBef>
                <a:spcPct val="0"/>
              </a:spcBef>
              <a:spcAft>
                <a:spcPct val="15000"/>
              </a:spcAft>
            </a:pPr>
            <a:r>
              <a:rPr lang="fr-FR" sz="1875" dirty="0" smtClean="0">
                <a:solidFill>
                  <a:schemeClr val="bg1"/>
                </a:solidFill>
              </a:rPr>
              <a:t>LETTRE ET BOURSE ENTRAIDE RH</a:t>
            </a:r>
            <a:endParaRPr lang="fr-FR" sz="1875" dirty="0">
              <a:solidFill>
                <a:schemeClr val="bg1"/>
              </a:solidFill>
            </a:endParaRPr>
          </a:p>
        </p:txBody>
      </p:sp>
      <p:sp>
        <p:nvSpPr>
          <p:cNvPr id="16" name="ZoneTexte 15"/>
          <p:cNvSpPr txBox="1"/>
          <p:nvPr/>
        </p:nvSpPr>
        <p:spPr>
          <a:xfrm>
            <a:off x="370563" y="3717032"/>
            <a:ext cx="2701680" cy="2800767"/>
          </a:xfrm>
          <a:prstGeom prst="rect">
            <a:avLst/>
          </a:prstGeom>
          <a:noFill/>
          <a:ln>
            <a:solidFill>
              <a:srgbClr val="92D050"/>
            </a:solidFill>
          </a:ln>
        </p:spPr>
        <p:txBody>
          <a:bodyPr wrap="square" rtlCol="0">
            <a:spAutoFit/>
          </a:bodyPr>
          <a:lstStyle/>
          <a:p>
            <a:pPr lvl="0"/>
            <a:r>
              <a:rPr lang="fr-FR" sz="1600" b="1" dirty="0"/>
              <a:t>Je n’ai pas suffisamment d’activité et j’ai trop de personnel</a:t>
            </a:r>
          </a:p>
          <a:p>
            <a:pPr marL="214313" indent="-214313">
              <a:buFont typeface="Wingdings" panose="05000000000000000000" pitchFamily="2" charset="2"/>
              <a:buChar char="§"/>
            </a:pPr>
            <a:r>
              <a:rPr lang="fr-FR" sz="1600" dirty="0"/>
              <a:t>Prêt temporaire de personnel à une autre entreprise </a:t>
            </a:r>
          </a:p>
          <a:p>
            <a:pPr marL="214313" indent="-214313">
              <a:buFont typeface="Wingdings" panose="05000000000000000000" pitchFamily="2" charset="2"/>
              <a:buChar char="§"/>
            </a:pPr>
            <a:r>
              <a:rPr lang="fr-FR" sz="1600" dirty="0"/>
              <a:t>Transfert définitif de personnel vers une autre </a:t>
            </a:r>
            <a:r>
              <a:rPr lang="fr-FR" sz="1600" dirty="0" smtClean="0"/>
              <a:t>entreprise</a:t>
            </a:r>
          </a:p>
          <a:p>
            <a:endParaRPr lang="fr-FR" sz="1600" dirty="0"/>
          </a:p>
          <a:p>
            <a:pPr marL="214313" indent="-214313">
              <a:buFont typeface="Wingdings" panose="05000000000000000000" pitchFamily="2" charset="2"/>
              <a:buChar char="§"/>
            </a:pPr>
            <a:endParaRPr lang="fr-FR" sz="1600" dirty="0"/>
          </a:p>
        </p:txBody>
      </p:sp>
      <p:sp>
        <p:nvSpPr>
          <p:cNvPr id="17" name="Rectangle 16"/>
          <p:cNvSpPr/>
          <p:nvPr/>
        </p:nvSpPr>
        <p:spPr>
          <a:xfrm>
            <a:off x="3303896" y="3717032"/>
            <a:ext cx="2385527" cy="2800767"/>
          </a:xfrm>
          <a:prstGeom prst="rect">
            <a:avLst/>
          </a:prstGeom>
          <a:ln>
            <a:solidFill>
              <a:srgbClr val="92D050"/>
            </a:solidFill>
          </a:ln>
        </p:spPr>
        <p:txBody>
          <a:bodyPr wrap="square">
            <a:spAutoFit/>
          </a:bodyPr>
          <a:lstStyle/>
          <a:p>
            <a:pPr lvl="0"/>
            <a:r>
              <a:rPr lang="fr-FR" sz="1600" b="1" dirty="0"/>
              <a:t>Je suis liquidée, les salariés sont licenciés</a:t>
            </a:r>
          </a:p>
          <a:p>
            <a:pPr marL="214313" indent="-214313">
              <a:buFont typeface="Wingdings" panose="05000000000000000000" pitchFamily="2" charset="2"/>
              <a:buChar char="§"/>
            </a:pPr>
            <a:r>
              <a:rPr lang="fr-FR" sz="1600" dirty="0"/>
              <a:t>Diffusion des opportunités de compétences auprès des entreprises en recherche, </a:t>
            </a:r>
          </a:p>
          <a:p>
            <a:r>
              <a:rPr lang="fr-FR" sz="1600" i="1" dirty="0" smtClean="0"/>
              <a:t>En </a:t>
            </a:r>
            <a:r>
              <a:rPr lang="fr-FR" sz="1600" i="1" dirty="0"/>
              <a:t>partenariat avec le Tribunal de Commerce et des mandataires judiciaires</a:t>
            </a:r>
            <a:endParaRPr lang="fr-FR" sz="1600" dirty="0"/>
          </a:p>
        </p:txBody>
      </p:sp>
      <p:sp>
        <p:nvSpPr>
          <p:cNvPr id="18" name="Rectangle 17"/>
          <p:cNvSpPr/>
          <p:nvPr/>
        </p:nvSpPr>
        <p:spPr>
          <a:xfrm>
            <a:off x="5868144" y="3670865"/>
            <a:ext cx="2736767" cy="2893100"/>
          </a:xfrm>
          <a:prstGeom prst="rect">
            <a:avLst/>
          </a:prstGeom>
          <a:ln>
            <a:solidFill>
              <a:srgbClr val="92D050"/>
            </a:solidFill>
          </a:ln>
        </p:spPr>
        <p:txBody>
          <a:bodyPr wrap="square">
            <a:spAutoFit/>
          </a:bodyPr>
          <a:lstStyle/>
          <a:p>
            <a:pPr lvl="0"/>
            <a:r>
              <a:rPr lang="fr-FR" sz="1600" b="1" dirty="0"/>
              <a:t>Je suis en développement et j’ai besoin de nouvelles compétences/je n’arrive pas à recruter </a:t>
            </a:r>
          </a:p>
          <a:p>
            <a:pPr marL="214313" indent="-214313">
              <a:buFont typeface="Wingdings" panose="05000000000000000000" pitchFamily="2" charset="2"/>
              <a:buChar char="§"/>
            </a:pPr>
            <a:r>
              <a:rPr lang="fr-FR" sz="1600" dirty="0"/>
              <a:t>Prêt temporaire de personnel </a:t>
            </a:r>
            <a:r>
              <a:rPr lang="fr-FR" sz="1600" dirty="0" smtClean="0"/>
              <a:t>d’une autre </a:t>
            </a:r>
            <a:r>
              <a:rPr lang="fr-FR" sz="1600" dirty="0"/>
              <a:t>entreprise </a:t>
            </a:r>
          </a:p>
          <a:p>
            <a:pPr marL="214313" indent="-214313">
              <a:buFont typeface="Wingdings" panose="05000000000000000000" pitchFamily="2" charset="2"/>
              <a:buChar char="§"/>
            </a:pPr>
            <a:r>
              <a:rPr lang="fr-FR" sz="1600" dirty="0" smtClean="0"/>
              <a:t>Emploi à temps partagé avec une autre entreprise </a:t>
            </a:r>
          </a:p>
          <a:p>
            <a:pPr marL="214313" indent="-214313">
              <a:buFont typeface="Wingdings" panose="05000000000000000000" pitchFamily="2" charset="2"/>
              <a:buChar char="§"/>
            </a:pPr>
            <a:r>
              <a:rPr lang="fr-FR" sz="1600" dirty="0" smtClean="0"/>
              <a:t>Recrutement </a:t>
            </a:r>
            <a:r>
              <a:rPr lang="fr-FR" sz="1600" dirty="0"/>
              <a:t>de personnel licencié</a:t>
            </a:r>
          </a:p>
          <a:p>
            <a:pPr marL="214313" indent="-214313">
              <a:buFont typeface="Wingdings" panose="05000000000000000000" pitchFamily="2" charset="2"/>
              <a:buChar char="§"/>
            </a:pPr>
            <a:endParaRPr lang="fr-FR" sz="600" dirty="0"/>
          </a:p>
        </p:txBody>
      </p:sp>
      <p:pic>
        <p:nvPicPr>
          <p:cNvPr id="14" name="Image 13">
            <a:extLst>
              <a:ext uri="{FF2B5EF4-FFF2-40B4-BE49-F238E27FC236}">
                <a16:creationId xmlns:a16="http://schemas.microsoft.com/office/drawing/2014/main" id="{7A8A90B9-0310-4B9B-BB99-A071F78B57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sp>
        <p:nvSpPr>
          <p:cNvPr id="15" name="ZoneTexte 14">
            <a:extLst>
              <a:ext uri="{FF2B5EF4-FFF2-40B4-BE49-F238E27FC236}">
                <a16:creationId xmlns:a16="http://schemas.microsoft.com/office/drawing/2014/main" id="{B960542A-32D6-46D8-B7F1-5616C5407E18}"/>
              </a:ext>
            </a:extLst>
          </p:cNvPr>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a:solidFill>
                  <a:schemeClr val="bg1"/>
                </a:solidFill>
                <a:latin typeface="Arial" panose="020B0604020202020204" pitchFamily="34" charset="0"/>
                <a:cs typeface="Arial" panose="020B0604020202020204" pitchFamily="34" charset="0"/>
              </a:rPr>
              <a:t>La CCI à vos côtés ! </a:t>
            </a:r>
          </a:p>
        </p:txBody>
      </p:sp>
    </p:spTree>
    <p:extLst>
      <p:ext uri="{BB962C8B-B14F-4D97-AF65-F5344CB8AC3E}">
        <p14:creationId xmlns:p14="http://schemas.microsoft.com/office/powerpoint/2010/main" val="3057392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168"/>
            <a:ext cx="9175801" cy="780872"/>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152621" y="3140968"/>
            <a:ext cx="9144000" cy="1323439"/>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3" name="Image 12">
            <a:extLst>
              <a:ext uri="{FF2B5EF4-FFF2-40B4-BE49-F238E27FC236}">
                <a16:creationId xmlns:a16="http://schemas.microsoft.com/office/drawing/2014/main" id="{4AB23F45-74E4-402F-8077-555EED8BD9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810" y="788932"/>
            <a:ext cx="8403890" cy="2832831"/>
          </a:xfrm>
          <a:prstGeom prst="rect">
            <a:avLst/>
          </a:prstGeom>
          <a:noFill/>
          <a:ln>
            <a:noFill/>
          </a:ln>
        </p:spPr>
      </p:pic>
      <p:sp>
        <p:nvSpPr>
          <p:cNvPr id="4" name="ZoneTexte 3">
            <a:extLst>
              <a:ext uri="{FF2B5EF4-FFF2-40B4-BE49-F238E27FC236}">
                <a16:creationId xmlns:a16="http://schemas.microsoft.com/office/drawing/2014/main" id="{E52FA81C-80A2-43B7-BFA8-AD39A388895F}"/>
              </a:ext>
            </a:extLst>
          </p:cNvPr>
          <p:cNvSpPr txBox="1"/>
          <p:nvPr/>
        </p:nvSpPr>
        <p:spPr>
          <a:xfrm>
            <a:off x="307975" y="3739900"/>
            <a:ext cx="8728521" cy="1754326"/>
          </a:xfrm>
          <a:prstGeom prst="rect">
            <a:avLst/>
          </a:prstGeom>
          <a:noFill/>
        </p:spPr>
        <p:txBody>
          <a:bodyPr wrap="square" rtlCol="0">
            <a:spAutoFit/>
          </a:bodyPr>
          <a:lstStyle/>
          <a:p>
            <a:r>
              <a:rPr lang="fr-FR" b="1" cap="all" dirty="0">
                <a:solidFill>
                  <a:srgbClr val="373CF5"/>
                </a:solidFill>
                <a:latin typeface="DejaVu Sans Condensed Bold"/>
              </a:rPr>
              <a:t>#RESSOURCES HUMAINES</a:t>
            </a:r>
          </a:p>
          <a:p>
            <a:r>
              <a:rPr lang="fr-FR" b="1" dirty="0"/>
              <a:t>22 juin 2021 </a:t>
            </a:r>
            <a:r>
              <a:rPr lang="fr-FR" dirty="0"/>
              <a:t>: Recruter une personne en situation de </a:t>
            </a:r>
            <a:r>
              <a:rPr lang="fr-FR" dirty="0" smtClean="0"/>
              <a:t>handicap (GIRH)</a:t>
            </a:r>
            <a:endParaRPr lang="fr-FR" dirty="0"/>
          </a:p>
          <a:p>
            <a:r>
              <a:rPr lang="fr-FR" b="1" dirty="0"/>
              <a:t>24 juin 2021 </a:t>
            </a:r>
            <a:r>
              <a:rPr lang="fr-FR" dirty="0"/>
              <a:t>: Comment accompagner vos salariés dans une reconversion </a:t>
            </a:r>
            <a:r>
              <a:rPr lang="fr-FR" dirty="0" smtClean="0"/>
              <a:t>professionnelle ?</a:t>
            </a:r>
          </a:p>
          <a:p>
            <a:endParaRPr lang="fr-FR" dirty="0" smtClean="0"/>
          </a:p>
          <a:p>
            <a:r>
              <a:rPr lang="fr-FR" b="1" cap="all" dirty="0">
                <a:solidFill>
                  <a:srgbClr val="373CF5"/>
                </a:solidFill>
                <a:latin typeface="DejaVu Sans Condensed Bold"/>
              </a:rPr>
              <a:t># PREVENTION</a:t>
            </a:r>
          </a:p>
          <a:p>
            <a:endParaRPr lang="fr-FR" dirty="0"/>
          </a:p>
        </p:txBody>
      </p:sp>
      <p:sp>
        <p:nvSpPr>
          <p:cNvPr id="17" name="ZoneTexte 16">
            <a:extLst>
              <a:ext uri="{FF2B5EF4-FFF2-40B4-BE49-F238E27FC236}">
                <a16:creationId xmlns:a16="http://schemas.microsoft.com/office/drawing/2014/main" id="{CADD3BBA-D8AB-4CB1-A9E5-4263F0B0E013}"/>
              </a:ext>
            </a:extLst>
          </p:cNvPr>
          <p:cNvSpPr txBox="1"/>
          <p:nvPr/>
        </p:nvSpPr>
        <p:spPr>
          <a:xfrm>
            <a:off x="319943" y="5580091"/>
            <a:ext cx="8144073" cy="1200329"/>
          </a:xfrm>
          <a:prstGeom prst="rect">
            <a:avLst/>
          </a:prstGeom>
          <a:noFill/>
        </p:spPr>
        <p:txBody>
          <a:bodyPr wrap="square">
            <a:spAutoFit/>
          </a:bodyPr>
          <a:lstStyle/>
          <a:p>
            <a:pPr algn="l"/>
            <a:r>
              <a:rPr lang="fr-FR" b="1" cap="all" dirty="0">
                <a:solidFill>
                  <a:srgbClr val="373CF5"/>
                </a:solidFill>
                <a:latin typeface="DejaVu Sans Condensed Bold"/>
              </a:rPr>
              <a:t># NEWSLETTER : </a:t>
            </a:r>
          </a:p>
          <a:p>
            <a:pPr algn="l"/>
            <a:r>
              <a:rPr lang="fr-FR" b="0" i="0" dirty="0">
                <a:solidFill>
                  <a:srgbClr val="404040"/>
                </a:solidFill>
                <a:effectLst/>
                <a:latin typeface="Arial" panose="020B0604020202020204" pitchFamily="34" charset="0"/>
              </a:rPr>
              <a:t>Une lettre, un thème : 1</a:t>
            </a:r>
            <a:r>
              <a:rPr lang="fr-FR" b="0" i="0" baseline="30000" dirty="0">
                <a:solidFill>
                  <a:srgbClr val="404040"/>
                </a:solidFill>
                <a:effectLst/>
                <a:latin typeface="Arial" panose="020B0604020202020204" pitchFamily="34" charset="0"/>
              </a:rPr>
              <a:t>er</a:t>
            </a:r>
            <a:r>
              <a:rPr lang="fr-FR" b="0" i="0" dirty="0">
                <a:solidFill>
                  <a:srgbClr val="404040"/>
                </a:solidFill>
                <a:effectLst/>
                <a:latin typeface="Arial" panose="020B0604020202020204" pitchFamily="34" charset="0"/>
              </a:rPr>
              <a:t> numéro, c’était le financement </a:t>
            </a:r>
            <a:r>
              <a:rPr lang="fr-FR" b="0" i="0" dirty="0" smtClean="0">
                <a:solidFill>
                  <a:srgbClr val="404040"/>
                </a:solidFill>
                <a:effectLst/>
                <a:latin typeface="Arial" panose="020B0604020202020204" pitchFamily="34" charset="0"/>
              </a:rPr>
              <a:t>! </a:t>
            </a:r>
            <a:endParaRPr lang="fr-FR" b="0" i="0" dirty="0">
              <a:solidFill>
                <a:srgbClr val="404040"/>
              </a:solidFill>
              <a:effectLst/>
              <a:latin typeface="Arial" panose="020B0604020202020204" pitchFamily="34" charset="0"/>
            </a:endParaRPr>
          </a:p>
          <a:p>
            <a:pPr algn="l"/>
            <a:r>
              <a:rPr lang="fr-FR" dirty="0">
                <a:solidFill>
                  <a:srgbClr val="404040"/>
                </a:solidFill>
                <a:latin typeface="Arial" panose="020B0604020202020204" pitchFamily="34" charset="0"/>
              </a:rPr>
              <a:t>Le </a:t>
            </a:r>
            <a:r>
              <a:rPr lang="fr-FR" dirty="0" smtClean="0">
                <a:solidFill>
                  <a:srgbClr val="404040"/>
                </a:solidFill>
                <a:latin typeface="Arial" panose="020B0604020202020204" pitchFamily="34" charset="0"/>
              </a:rPr>
              <a:t>prochain n° (fin juin) , </a:t>
            </a:r>
            <a:r>
              <a:rPr lang="fr-FR" dirty="0">
                <a:solidFill>
                  <a:srgbClr val="404040"/>
                </a:solidFill>
                <a:latin typeface="Arial" panose="020B0604020202020204" pitchFamily="34" charset="0"/>
              </a:rPr>
              <a:t>ce sont les ressources humaines !</a:t>
            </a:r>
            <a:endParaRPr lang="fr-FR" b="0" i="0" dirty="0">
              <a:solidFill>
                <a:srgbClr val="404040"/>
              </a:solidFill>
              <a:effectLst/>
              <a:latin typeface="Arial" panose="020B0604020202020204" pitchFamily="34" charset="0"/>
            </a:endParaRPr>
          </a:p>
          <a:p>
            <a:r>
              <a:rPr lang="fr-FR" dirty="0">
                <a:solidFill>
                  <a:srgbClr val="404040"/>
                </a:solidFill>
                <a:latin typeface="Arial" panose="020B0604020202020204" pitchFamily="34" charset="0"/>
              </a:rPr>
              <a:t>Rendez-vous sur : </a:t>
            </a:r>
            <a:r>
              <a:rPr lang="fr-FR" b="1" dirty="0">
                <a:solidFill>
                  <a:srgbClr val="404040"/>
                </a:solidFill>
                <a:latin typeface="Arial" panose="020B0604020202020204" pitchFamily="34" charset="0"/>
              </a:rPr>
              <a:t>https://www.ille-et-vilaine.cci.fr</a:t>
            </a:r>
          </a:p>
        </p:txBody>
      </p:sp>
      <p:pic>
        <p:nvPicPr>
          <p:cNvPr id="18" name="Image 17">
            <a:extLst>
              <a:ext uri="{FF2B5EF4-FFF2-40B4-BE49-F238E27FC236}">
                <a16:creationId xmlns:a16="http://schemas.microsoft.com/office/drawing/2014/main" id="{7A8A90B9-0310-4B9B-BB99-A071F78B57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sp>
        <p:nvSpPr>
          <p:cNvPr id="6" name="Rectangle 1"/>
          <p:cNvSpPr>
            <a:spLocks noChangeArrowheads="1"/>
          </p:cNvSpPr>
          <p:nvPr/>
        </p:nvSpPr>
        <p:spPr bwMode="auto">
          <a:xfrm>
            <a:off x="319943" y="5124894"/>
            <a:ext cx="7867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fr-FR" altLang="fr-FR" b="1" dirty="0"/>
              <a:t>29  juin </a:t>
            </a:r>
            <a:r>
              <a:rPr lang="fr-FR" altLang="fr-FR" b="1" dirty="0" smtClean="0"/>
              <a:t>2021 </a:t>
            </a:r>
            <a:r>
              <a:rPr lang="fr-FR" altLang="fr-FR" dirty="0"/>
              <a:t> : Sécurisez votre entreprise après COVID : sécurisez votre trésorerie </a:t>
            </a:r>
          </a:p>
        </p:txBody>
      </p:sp>
    </p:spTree>
    <p:extLst>
      <p:ext uri="{BB962C8B-B14F-4D97-AF65-F5344CB8AC3E}">
        <p14:creationId xmlns:p14="http://schemas.microsoft.com/office/powerpoint/2010/main" val="3593246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Rectangle 10"/>
          <p:cNvSpPr/>
          <p:nvPr/>
        </p:nvSpPr>
        <p:spPr>
          <a:xfrm>
            <a:off x="2411760" y="4941168"/>
            <a:ext cx="6480719" cy="1754326"/>
          </a:xfrm>
          <a:prstGeom prst="rect">
            <a:avLst/>
          </a:prstGeom>
        </p:spPr>
        <p:txBody>
          <a:bodyPr wrap="square">
            <a:spAutoFit/>
          </a:bodyPr>
          <a:lstStyle/>
          <a:p>
            <a:r>
              <a:rPr lang="fr-FR" b="1" dirty="0"/>
              <a:t>Magalie </a:t>
            </a:r>
            <a:r>
              <a:rPr lang="fr-FR" b="1" dirty="0" err="1"/>
              <a:t>Chesnel</a:t>
            </a:r>
            <a:endParaRPr lang="fr-FR" dirty="0"/>
          </a:p>
          <a:p>
            <a:r>
              <a:rPr lang="fr-FR" dirty="0"/>
              <a:t>Conseillère Entreprises Achats &amp; Economie Circulaire</a:t>
            </a:r>
          </a:p>
          <a:p>
            <a:r>
              <a:rPr lang="fr-FR" dirty="0"/>
              <a:t>Synergie inter-entreprises </a:t>
            </a:r>
          </a:p>
          <a:p>
            <a:r>
              <a:rPr lang="fr-FR" dirty="0"/>
              <a:t>CCI Ille-et-Vilaine</a:t>
            </a:r>
          </a:p>
          <a:p>
            <a:r>
              <a:rPr lang="fr-FR" u="sng" dirty="0">
                <a:hlinkClick r:id="rId3"/>
              </a:rPr>
              <a:t>mchesnel@ille-et-vilaine.cci.fr</a:t>
            </a:r>
            <a:endParaRPr lang="fr-FR" dirty="0"/>
          </a:p>
          <a:p>
            <a:r>
              <a:rPr lang="fr-FR" dirty="0"/>
              <a:t>P. 06 48 97 11 73</a:t>
            </a:r>
          </a:p>
        </p:txBody>
      </p:sp>
      <p:pic>
        <p:nvPicPr>
          <p:cNvPr id="9218" name="Picture 2" descr="Magalie CHESNEL (@ChesnelMagalie) | تويتر"/>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9418" y="5159680"/>
            <a:ext cx="1317302" cy="131730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2411484" y="3042826"/>
            <a:ext cx="6001547" cy="1754326"/>
          </a:xfrm>
          <a:prstGeom prst="rect">
            <a:avLst/>
          </a:prstGeom>
          <a:solidFill>
            <a:schemeClr val="bg1"/>
          </a:solidFill>
        </p:spPr>
        <p:txBody>
          <a:bodyPr wrap="square">
            <a:spAutoFit/>
          </a:bodyPr>
          <a:lstStyle/>
          <a:p>
            <a:r>
              <a:rPr lang="fr-FR" b="1" dirty="0"/>
              <a:t>Patricia </a:t>
            </a:r>
            <a:r>
              <a:rPr lang="fr-FR" b="1" dirty="0" err="1"/>
              <a:t>Diot-Texier</a:t>
            </a:r>
            <a:endParaRPr lang="fr-FR" b="1" dirty="0"/>
          </a:p>
          <a:p>
            <a:r>
              <a:rPr lang="fr-FR" dirty="0"/>
              <a:t>Conseillère Entreprise Management des ressources humaines</a:t>
            </a:r>
            <a:br>
              <a:rPr lang="fr-FR" dirty="0"/>
            </a:br>
            <a:r>
              <a:rPr lang="fr-FR" dirty="0"/>
              <a:t>CCI Ille-et-Vilaine</a:t>
            </a:r>
          </a:p>
          <a:p>
            <a:r>
              <a:rPr lang="fr-FR" u="sng" dirty="0">
                <a:hlinkClick r:id="rId5"/>
              </a:rPr>
              <a:t>pdiot-texier@illle-et-vilaine.cci.fr</a:t>
            </a:r>
            <a:endParaRPr lang="fr-FR" u="sng" dirty="0"/>
          </a:p>
          <a:p>
            <a:r>
              <a:rPr lang="fr-FR" dirty="0"/>
              <a:t>P. 06 75 65 21 67</a:t>
            </a:r>
          </a:p>
          <a:p>
            <a:endParaRPr lang="fr-FR" dirty="0"/>
          </a:p>
        </p:txBody>
      </p:sp>
      <p:pic>
        <p:nvPicPr>
          <p:cNvPr id="14" name="Picture 2" descr="Modifier la phot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3608" y="2996599"/>
            <a:ext cx="1068594" cy="1505062"/>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Personnage D'avatar Homme D'affaires | Vecteur Premiu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7634" y="1209966"/>
            <a:ext cx="1498954" cy="1498954"/>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2505694" y="1174087"/>
            <a:ext cx="6001547" cy="1754326"/>
          </a:xfrm>
          <a:prstGeom prst="rect">
            <a:avLst/>
          </a:prstGeom>
          <a:solidFill>
            <a:schemeClr val="bg1"/>
          </a:solidFill>
        </p:spPr>
        <p:txBody>
          <a:bodyPr wrap="square">
            <a:spAutoFit/>
          </a:bodyPr>
          <a:lstStyle/>
          <a:p>
            <a:r>
              <a:rPr lang="fr-FR" b="1" dirty="0"/>
              <a:t>Sébastien TILLY</a:t>
            </a:r>
            <a:endParaRPr lang="fr-FR" dirty="0"/>
          </a:p>
          <a:p>
            <a:r>
              <a:rPr lang="fr-FR" dirty="0"/>
              <a:t>Responsable de l’URACTI Bretagne</a:t>
            </a:r>
          </a:p>
          <a:p>
            <a:r>
              <a:rPr lang="fr-FR" dirty="0"/>
              <a:t>DREETS de Bretagne</a:t>
            </a:r>
          </a:p>
          <a:p>
            <a:r>
              <a:rPr lang="fr-FR" dirty="0">
                <a:hlinkClick r:id="rId8"/>
              </a:rPr>
              <a:t>sebastien.tilly@dreets.gouv.fr</a:t>
            </a:r>
            <a:endParaRPr lang="fr-FR" dirty="0"/>
          </a:p>
          <a:p>
            <a:r>
              <a:rPr lang="fr-FR" dirty="0"/>
              <a:t>Tél : 06 77 17 03 10 ou 02 99 12 58 23</a:t>
            </a:r>
          </a:p>
          <a:p>
            <a:endParaRPr lang="fr-FR" dirty="0"/>
          </a:p>
        </p:txBody>
      </p:sp>
      <p:sp>
        <p:nvSpPr>
          <p:cNvPr id="12" name="Rectangle 11"/>
          <p:cNvSpPr/>
          <p:nvPr/>
        </p:nvSpPr>
        <p:spPr>
          <a:xfrm>
            <a:off x="0" y="-16168"/>
            <a:ext cx="9175801" cy="780872"/>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7A8A90B9-0310-4B9B-BB99-A071F78B579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4098" name="Picture 2">
            <a:extLst>
              <a:ext uri="{FF2B5EF4-FFF2-40B4-BE49-F238E27FC236}">
                <a16:creationId xmlns:a16="http://schemas.microsoft.com/office/drawing/2014/main" id="{D1B1BCC3-9302-4459-AEF5-D4585F16564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79383" y="211956"/>
            <a:ext cx="2352947" cy="2352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653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a:solidFill>
                  <a:schemeClr val="bg1"/>
                </a:solidFill>
                <a:latin typeface="Arial" panose="020B0604020202020204" pitchFamily="34" charset="0"/>
                <a:cs typeface="Arial" panose="020B0604020202020204" pitchFamily="34" charset="0"/>
              </a:rPr>
              <a:t>Accueil </a:t>
            </a:r>
          </a:p>
        </p:txBody>
      </p:sp>
      <p:sp>
        <p:nvSpPr>
          <p:cNvPr id="4" name="Sous-titre 3"/>
          <p:cNvSpPr>
            <a:spLocks noGrp="1"/>
          </p:cNvSpPr>
          <p:nvPr>
            <p:ph type="subTitle" idx="1"/>
          </p:nvPr>
        </p:nvSpPr>
        <p:spPr>
          <a:xfrm>
            <a:off x="323044" y="1843951"/>
            <a:ext cx="8805549" cy="1752600"/>
          </a:xfrm>
        </p:spPr>
        <p:txBody>
          <a:bodyPr>
            <a:normAutofit fontScale="55000" lnSpcReduction="20000"/>
          </a:bodyPr>
          <a:lstStyle/>
          <a:p>
            <a:pPr marL="452438" indent="-452438" algn="l">
              <a:buFont typeface="Arial" panose="020B0604020202020204" pitchFamily="34" charset="0"/>
              <a:buChar char="•"/>
            </a:pPr>
            <a:r>
              <a:rPr lang="fr-FR" sz="5100" dirty="0">
                <a:solidFill>
                  <a:schemeClr val="tx1"/>
                </a:solidFill>
              </a:rPr>
              <a:t>Accueil / Introduction CCI Ille-et-Vilaine</a:t>
            </a:r>
          </a:p>
          <a:p>
            <a:pPr algn="l"/>
            <a:endParaRPr lang="fr-FR" sz="5100" dirty="0">
              <a:solidFill>
                <a:schemeClr val="tx1"/>
              </a:solidFill>
            </a:endParaRPr>
          </a:p>
          <a:p>
            <a:pPr marL="452438" indent="-452438" algn="l">
              <a:buFont typeface="Arial" panose="020B0604020202020204" pitchFamily="34" charset="0"/>
              <a:buChar char="•"/>
            </a:pPr>
            <a:r>
              <a:rPr lang="fr-FR" sz="5100" dirty="0">
                <a:solidFill>
                  <a:schemeClr val="tx1"/>
                </a:solidFill>
              </a:rPr>
              <a:t>Présentation de M. Sébastien TILLY, Responsable de l’URACTI Bretagne, DREETS de Bretagne</a:t>
            </a:r>
          </a:p>
          <a:p>
            <a:pPr marL="452438" indent="-452438" algn="l">
              <a:buFont typeface="Arial" panose="020B0604020202020204" pitchFamily="34" charset="0"/>
              <a:buChar char="•"/>
            </a:pPr>
            <a:endParaRPr lang="fr-FR" sz="3500" dirty="0">
              <a:solidFill>
                <a:schemeClr val="tx1"/>
              </a:solidFill>
            </a:endParaRPr>
          </a:p>
          <a:p>
            <a:pPr marL="452438" indent="-452438" algn="l">
              <a:buFont typeface="Arial" panose="020B0604020202020204" pitchFamily="34" charset="0"/>
              <a:buChar char="•"/>
            </a:pPr>
            <a:endParaRPr lang="fr-FR" sz="3500" dirty="0">
              <a:solidFill>
                <a:schemeClr val="tx1"/>
              </a:solidFill>
            </a:endParaRPr>
          </a:p>
          <a:p>
            <a:pPr marL="452438" indent="-452438" algn="l">
              <a:buFont typeface="Arial" panose="020B0604020202020204" pitchFamily="34" charset="0"/>
              <a:buChar char="•"/>
            </a:pPr>
            <a:endParaRPr lang="fr-FR" sz="3500" dirty="0">
              <a:solidFill>
                <a:schemeClr val="tx1"/>
              </a:solidFill>
            </a:endParaRPr>
          </a:p>
          <a:p>
            <a:pPr algn="l"/>
            <a:endParaRPr lang="fr-FR" sz="7600" dirty="0">
              <a:solidFill>
                <a:schemeClr val="tx1"/>
              </a:solidFill>
            </a:endParaRPr>
          </a:p>
          <a:p>
            <a:pPr marL="1143000" indent="-1143000">
              <a:buFont typeface="Arial" panose="020B0604020202020204" pitchFamily="34" charset="0"/>
              <a:buChar char="•"/>
            </a:pPr>
            <a:endParaRPr lang="fr-FR" sz="11200" dirty="0">
              <a:solidFill>
                <a:schemeClr val="tx1"/>
              </a:solidFill>
            </a:endParaRPr>
          </a:p>
          <a:p>
            <a:endParaRPr lang="fr-FR" sz="12800" dirty="0"/>
          </a:p>
          <a:p>
            <a:endParaRPr lang="fr-FR" sz="12800" dirty="0"/>
          </a:p>
          <a:p>
            <a:endParaRPr lang="fr-FR" dirty="0"/>
          </a:p>
          <a:p>
            <a:endParaRPr lang="fr-FR" dirty="0"/>
          </a:p>
        </p:txBody>
      </p:sp>
      <p:sp>
        <p:nvSpPr>
          <p:cNvPr id="3" name="ZoneTexte 2">
            <a:extLst>
              <a:ext uri="{FF2B5EF4-FFF2-40B4-BE49-F238E27FC236}">
                <a16:creationId xmlns:a16="http://schemas.microsoft.com/office/drawing/2014/main" id="{06348659-9E9C-4697-B858-F870EAAD6B22}"/>
              </a:ext>
            </a:extLst>
          </p:cNvPr>
          <p:cNvSpPr txBox="1"/>
          <p:nvPr/>
        </p:nvSpPr>
        <p:spPr>
          <a:xfrm>
            <a:off x="3203848" y="5149887"/>
            <a:ext cx="4414412" cy="923330"/>
          </a:xfrm>
          <a:prstGeom prst="rect">
            <a:avLst/>
          </a:prstGeom>
          <a:solidFill>
            <a:schemeClr val="bg1">
              <a:lumMod val="85000"/>
            </a:schemeClr>
          </a:solidFill>
          <a:ln>
            <a:noFill/>
          </a:ln>
        </p:spPr>
        <p:txBody>
          <a:bodyPr wrap="square" rtlCol="0">
            <a:spAutoFit/>
          </a:bodyPr>
          <a:lstStyle/>
          <a:p>
            <a:r>
              <a:rPr lang="fr-FR" i="1" dirty="0"/>
              <a:t>Cet atelier est organisé dans le cadre de la cellule prévention des entreprises en difficulté de la CCI Ille-et-Vilaine.</a:t>
            </a:r>
          </a:p>
        </p:txBody>
      </p:sp>
      <p:pic>
        <p:nvPicPr>
          <p:cNvPr id="3074" name="Picture 2">
            <a:extLst>
              <a:ext uri="{FF2B5EF4-FFF2-40B4-BE49-F238E27FC236}">
                <a16:creationId xmlns:a16="http://schemas.microsoft.com/office/drawing/2014/main" id="{A2751878-A93C-4C09-B006-0A2007A759A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9632" y="4797152"/>
            <a:ext cx="1628800" cy="1628800"/>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238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738664"/>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Qu’est-ce que le prêt de main d’œuvre ?</a:t>
            </a:r>
            <a:endParaRPr lang="fr-FR" sz="2800" b="1" dirty="0">
              <a:solidFill>
                <a:schemeClr val="bg1"/>
              </a:solidFill>
              <a:latin typeface="Arial" panose="020B0604020202020204" pitchFamily="34" charset="0"/>
              <a:cs typeface="Arial" panose="020B0604020202020204" pitchFamily="34" charset="0"/>
            </a:endParaRPr>
          </a:p>
        </p:txBody>
      </p:sp>
      <p:sp>
        <p:nvSpPr>
          <p:cNvPr id="4" name="Sous-titre 3"/>
          <p:cNvSpPr>
            <a:spLocks noGrp="1"/>
          </p:cNvSpPr>
          <p:nvPr>
            <p:ph type="subTitle" idx="1"/>
          </p:nvPr>
        </p:nvSpPr>
        <p:spPr>
          <a:xfrm>
            <a:off x="305117" y="1412776"/>
            <a:ext cx="8659371" cy="5688632"/>
          </a:xfrm>
        </p:spPr>
        <p:txBody>
          <a:bodyPr>
            <a:normAutofit fontScale="92500" lnSpcReduction="20000"/>
          </a:bodyPr>
          <a:lstStyle/>
          <a:p>
            <a:pPr marL="452438" indent="-452438" algn="l">
              <a:buFont typeface="Arial" panose="020B0604020202020204" pitchFamily="34" charset="0"/>
              <a:buChar char="•"/>
            </a:pPr>
            <a:r>
              <a:rPr lang="fr-FR" sz="2400" dirty="0" smtClean="0">
                <a:solidFill>
                  <a:schemeClr val="tx1"/>
                </a:solidFill>
              </a:rPr>
              <a:t>Il s’agit </a:t>
            </a:r>
            <a:r>
              <a:rPr lang="fr-FR" sz="2400" b="1" dirty="0" smtClean="0">
                <a:solidFill>
                  <a:srgbClr val="0000CC"/>
                </a:solidFill>
              </a:rPr>
              <a:t>de prêt de personnel entre 2 entreprises </a:t>
            </a:r>
            <a:r>
              <a:rPr lang="fr-FR" sz="2400" dirty="0" smtClean="0">
                <a:solidFill>
                  <a:schemeClr val="tx1"/>
                </a:solidFill>
              </a:rPr>
              <a:t>: </a:t>
            </a:r>
          </a:p>
          <a:p>
            <a:pPr algn="l"/>
            <a:r>
              <a:rPr lang="fr-FR" sz="2400" dirty="0" smtClean="0">
                <a:solidFill>
                  <a:schemeClr val="tx1"/>
                </a:solidFill>
              </a:rPr>
              <a:t>	&gt;&gt; l’une prêteuse </a:t>
            </a:r>
          </a:p>
          <a:p>
            <a:pPr algn="l"/>
            <a:r>
              <a:rPr lang="fr-FR" sz="2400" dirty="0">
                <a:solidFill>
                  <a:schemeClr val="tx1"/>
                </a:solidFill>
              </a:rPr>
              <a:t>	</a:t>
            </a:r>
            <a:r>
              <a:rPr lang="fr-FR" sz="2400" dirty="0" smtClean="0">
                <a:solidFill>
                  <a:schemeClr val="tx1"/>
                </a:solidFill>
              </a:rPr>
              <a:t>&gt;&gt; et l’autre utilisatrice.</a:t>
            </a:r>
          </a:p>
          <a:p>
            <a:pPr algn="l"/>
            <a:endParaRPr lang="fr-FR" sz="2400" dirty="0" smtClean="0">
              <a:solidFill>
                <a:schemeClr val="tx1"/>
              </a:solidFill>
            </a:endParaRPr>
          </a:p>
          <a:p>
            <a:pPr marL="452438" indent="-452438" algn="l">
              <a:buFont typeface="Arial" panose="020B0604020202020204" pitchFamily="34" charset="0"/>
              <a:buChar char="•"/>
            </a:pPr>
            <a:r>
              <a:rPr lang="fr-FR" sz="2400" dirty="0" smtClean="0">
                <a:solidFill>
                  <a:schemeClr val="tx1"/>
                </a:solidFill>
              </a:rPr>
              <a:t>Il s’effectue à </a:t>
            </a:r>
            <a:r>
              <a:rPr lang="fr-FR" sz="2400" b="1" dirty="0" smtClean="0">
                <a:solidFill>
                  <a:srgbClr val="0000CC"/>
                </a:solidFill>
              </a:rPr>
              <a:t>but non lucratif</a:t>
            </a: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r>
              <a:rPr lang="fr-FR" sz="2400" dirty="0" smtClean="0">
                <a:solidFill>
                  <a:schemeClr val="tx1"/>
                </a:solidFill>
              </a:rPr>
              <a:t>Le prêt de main d’œuvre </a:t>
            </a:r>
            <a:r>
              <a:rPr lang="fr-FR" sz="2400" b="1" dirty="0" smtClean="0">
                <a:solidFill>
                  <a:srgbClr val="141EA5"/>
                </a:solidFill>
              </a:rPr>
              <a:t>à but lucratif est interdit</a:t>
            </a:r>
            <a:r>
              <a:rPr lang="fr-FR" sz="2400" dirty="0" smtClean="0">
                <a:solidFill>
                  <a:schemeClr val="tx1"/>
                </a:solidFill>
              </a:rPr>
              <a:t>, sauf exceptions prévues par la Loi (ex : travail temporaire)</a:t>
            </a:r>
          </a:p>
          <a:p>
            <a:pPr algn="l"/>
            <a:endParaRPr lang="fr-FR" sz="2400" dirty="0" smtClean="0">
              <a:solidFill>
                <a:schemeClr val="tx1"/>
              </a:solidFill>
            </a:endParaRPr>
          </a:p>
          <a:p>
            <a:pPr marL="452438" indent="-452438" algn="l">
              <a:buFont typeface="Arial" panose="020B0604020202020204" pitchFamily="34" charset="0"/>
              <a:buChar char="•"/>
            </a:pPr>
            <a:r>
              <a:rPr lang="fr-FR" sz="2400" dirty="0" smtClean="0">
                <a:solidFill>
                  <a:schemeClr val="tx1"/>
                </a:solidFill>
              </a:rPr>
              <a:t>Le prêt de main d’œuvre est </a:t>
            </a:r>
            <a:r>
              <a:rPr lang="fr-FR" sz="2400" b="1" dirty="0" smtClean="0">
                <a:solidFill>
                  <a:srgbClr val="0000CC"/>
                </a:solidFill>
              </a:rPr>
              <a:t>encadré par le code du travail</a:t>
            </a:r>
          </a:p>
          <a:p>
            <a:pPr algn="l"/>
            <a:endParaRPr lang="fr-FR" sz="2400" dirty="0" smtClean="0">
              <a:solidFill>
                <a:schemeClr val="tx1"/>
              </a:solidFill>
            </a:endParaRPr>
          </a:p>
          <a:p>
            <a:pPr marL="452438" indent="-452438" algn="l">
              <a:buFont typeface="Arial" panose="020B0604020202020204" pitchFamily="34" charset="0"/>
              <a:buChar char="•"/>
            </a:pPr>
            <a:r>
              <a:rPr lang="fr-FR" sz="2400" dirty="0" smtClean="0">
                <a:solidFill>
                  <a:schemeClr val="tx1"/>
                </a:solidFill>
              </a:rPr>
              <a:t>C’est un dispositif qui a été assoupli </a:t>
            </a:r>
            <a:r>
              <a:rPr lang="fr-FR" sz="2400" u="sng" dirty="0" smtClean="0">
                <a:solidFill>
                  <a:schemeClr val="tx1"/>
                </a:solidFill>
              </a:rPr>
              <a:t>temporairement</a:t>
            </a:r>
            <a:r>
              <a:rPr lang="fr-FR" sz="2400" dirty="0" smtClean="0">
                <a:solidFill>
                  <a:schemeClr val="tx1"/>
                </a:solidFill>
              </a:rPr>
              <a:t> en juin 2020 afin de participer au soutien et à la relance de l’activité dans le cadre de la crise sanitaire : fin des assouplissements au 30/06/2021</a:t>
            </a:r>
          </a:p>
          <a:p>
            <a:pPr algn="l"/>
            <a:endParaRPr lang="fr-FR" sz="2400" dirty="0" smtClean="0">
              <a:solidFill>
                <a:schemeClr val="tx1"/>
              </a:solidFill>
            </a:endParaRPr>
          </a:p>
          <a:p>
            <a:pPr algn="l"/>
            <a:r>
              <a:rPr lang="fr-FR" sz="1700" dirty="0" smtClean="0">
                <a:solidFill>
                  <a:schemeClr val="tx1"/>
                </a:solidFill>
              </a:rPr>
              <a:t>Pour </a:t>
            </a:r>
            <a:r>
              <a:rPr lang="fr-FR" sz="1700" dirty="0">
                <a:solidFill>
                  <a:schemeClr val="tx1"/>
                </a:solidFill>
              </a:rPr>
              <a:t>en savoir plus : </a:t>
            </a:r>
            <a:r>
              <a:rPr lang="fr-FR" sz="1700" dirty="0">
                <a:solidFill>
                  <a:schemeClr val="tx1"/>
                </a:solidFill>
                <a:hlinkClick r:id="rId4"/>
              </a:rPr>
              <a:t>https://</a:t>
            </a:r>
            <a:r>
              <a:rPr lang="fr-FR" sz="1700" dirty="0" smtClean="0">
                <a:solidFill>
                  <a:schemeClr val="tx1"/>
                </a:solidFill>
                <a:hlinkClick r:id="rId4"/>
              </a:rPr>
              <a:t>travail-emploi.gouv.fr/le-ministere-en-action/coronavirus-covid-19/poursuite-de-l-activite-en-periode-de-covid-19/article/mise-a-disposition-temporaire-de-salaries-volontaires-entre-deux-entreprises</a:t>
            </a:r>
            <a:r>
              <a:rPr lang="fr-FR" sz="1700" dirty="0" smtClean="0">
                <a:solidFill>
                  <a:schemeClr val="tx1"/>
                </a:solidFill>
              </a:rPr>
              <a:t> </a:t>
            </a: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algn="l"/>
            <a:endParaRPr lang="fr-FR" sz="2400" dirty="0">
              <a:solidFill>
                <a:schemeClr val="tx1"/>
              </a:solidFill>
            </a:endParaRPr>
          </a:p>
          <a:p>
            <a:pPr marL="1143000" indent="-1143000">
              <a:buFont typeface="Arial" panose="020B0604020202020204" pitchFamily="34" charset="0"/>
              <a:buChar char="•"/>
            </a:pPr>
            <a:endParaRPr lang="fr-FR" sz="2400" dirty="0" smtClean="0">
              <a:solidFill>
                <a:schemeClr val="tx1"/>
              </a:solidFill>
            </a:endParaRPr>
          </a:p>
          <a:p>
            <a:endParaRPr lang="fr-FR" sz="2400" dirty="0"/>
          </a:p>
          <a:p>
            <a:endParaRPr lang="fr-FR" sz="2400" dirty="0" smtClean="0"/>
          </a:p>
          <a:p>
            <a:endParaRPr lang="fr-FR" sz="2400" dirty="0"/>
          </a:p>
          <a:p>
            <a:endParaRPr lang="fr-FR" sz="2400" dirty="0"/>
          </a:p>
        </p:txBody>
      </p:sp>
      <p:pic>
        <p:nvPicPr>
          <p:cNvPr id="7" name="Imag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393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Le cadre juridique</a:t>
            </a:r>
            <a:endParaRPr lang="fr-FR" sz="2800" b="1" dirty="0">
              <a:solidFill>
                <a:schemeClr val="bg1"/>
              </a:solidFill>
              <a:latin typeface="Arial" panose="020B0604020202020204" pitchFamily="34" charset="0"/>
              <a:cs typeface="Arial" panose="020B0604020202020204" pitchFamily="34" charset="0"/>
            </a:endParaRPr>
          </a:p>
        </p:txBody>
      </p:sp>
      <p:sp>
        <p:nvSpPr>
          <p:cNvPr id="4" name="Sous-titre 3"/>
          <p:cNvSpPr>
            <a:spLocks noGrp="1"/>
          </p:cNvSpPr>
          <p:nvPr>
            <p:ph type="subTitle" idx="1"/>
          </p:nvPr>
        </p:nvSpPr>
        <p:spPr>
          <a:xfrm>
            <a:off x="305117" y="1412776"/>
            <a:ext cx="8659371" cy="4320480"/>
          </a:xfrm>
        </p:spPr>
        <p:txBody>
          <a:bodyPr>
            <a:normAutofit/>
          </a:bodyPr>
          <a:lstStyle/>
          <a:p>
            <a:pPr marL="452438" indent="-452438" algn="l">
              <a:buFont typeface="Arial" panose="020B0604020202020204" pitchFamily="34" charset="0"/>
              <a:buChar char="•"/>
            </a:pPr>
            <a:r>
              <a:rPr lang="fr-FR" sz="2400" dirty="0" smtClean="0">
                <a:solidFill>
                  <a:schemeClr val="tx1"/>
                </a:solidFill>
                <a:hlinkClick r:id="rId4"/>
              </a:rPr>
              <a:t>Articles L.8241-1 et L.8241-2 et suivants du Code du travail</a:t>
            </a:r>
            <a:endParaRPr lang="fr-FR" sz="2400" dirty="0" smtClean="0">
              <a:solidFill>
                <a:schemeClr val="tx1"/>
              </a:solidFill>
            </a:endParaRPr>
          </a:p>
          <a:p>
            <a:pPr algn="l"/>
            <a:endParaRPr lang="fr-FR" sz="2400" dirty="0" smtClean="0">
              <a:solidFill>
                <a:schemeClr val="tx1"/>
              </a:solidFill>
            </a:endParaRPr>
          </a:p>
          <a:p>
            <a:pPr marL="452438" indent="-452438" algn="l">
              <a:buFont typeface="Arial" panose="020B0604020202020204" pitchFamily="34" charset="0"/>
              <a:buChar char="•"/>
            </a:pPr>
            <a:r>
              <a:rPr lang="fr-FR" sz="2400" dirty="0">
                <a:solidFill>
                  <a:schemeClr val="tx1"/>
                </a:solidFill>
              </a:rPr>
              <a:t>Ordonnances </a:t>
            </a:r>
            <a:r>
              <a:rPr lang="fr-FR" sz="2400" dirty="0" smtClean="0">
                <a:solidFill>
                  <a:schemeClr val="tx1"/>
                </a:solidFill>
                <a:hlinkClick r:id="rId5"/>
              </a:rPr>
              <a:t>2017-1387</a:t>
            </a:r>
            <a:r>
              <a:rPr lang="fr-FR" sz="2400" dirty="0" smtClean="0">
                <a:solidFill>
                  <a:schemeClr val="tx1"/>
                </a:solidFill>
              </a:rPr>
              <a:t> et </a:t>
            </a:r>
            <a:r>
              <a:rPr lang="fr-FR" sz="2400" dirty="0" smtClean="0">
                <a:solidFill>
                  <a:schemeClr val="tx1"/>
                </a:solidFill>
                <a:hlinkClick r:id="rId6"/>
              </a:rPr>
              <a:t>2017-1386</a:t>
            </a:r>
            <a:r>
              <a:rPr lang="fr-FR" sz="2400" dirty="0" smtClean="0">
                <a:solidFill>
                  <a:schemeClr val="tx1"/>
                </a:solidFill>
              </a:rPr>
              <a:t> du 22 septembre 2017</a:t>
            </a:r>
          </a:p>
          <a:p>
            <a:pPr algn="l"/>
            <a:endParaRPr lang="fr-FR" sz="2400" dirty="0" smtClean="0">
              <a:solidFill>
                <a:schemeClr val="tx1"/>
              </a:solidFill>
            </a:endParaRPr>
          </a:p>
          <a:p>
            <a:pPr marL="452438" indent="-452438" algn="l">
              <a:buFont typeface="Arial" panose="020B0604020202020204" pitchFamily="34" charset="0"/>
              <a:buChar char="•"/>
            </a:pPr>
            <a:r>
              <a:rPr lang="fr-FR" sz="2400" dirty="0" smtClean="0">
                <a:solidFill>
                  <a:schemeClr val="tx1"/>
                </a:solidFill>
                <a:hlinkClick r:id="rId7"/>
              </a:rPr>
              <a:t>Loi 2020-734 du 17 juin 2020</a:t>
            </a:r>
            <a:r>
              <a:rPr lang="fr-FR" sz="2400" dirty="0" smtClean="0">
                <a:solidFill>
                  <a:schemeClr val="tx1"/>
                </a:solidFill>
              </a:rPr>
              <a:t> relative à diverses dispositions liées à la crise sanitaire</a:t>
            </a:r>
            <a:endParaRPr lang="fr-FR" sz="2400" dirty="0">
              <a:solidFill>
                <a:schemeClr val="tx1"/>
              </a:solidFill>
            </a:endParaRPr>
          </a:p>
          <a:p>
            <a:pPr algn="l"/>
            <a:endParaRPr lang="fr-FR" sz="2400" dirty="0" smtClean="0">
              <a:solidFill>
                <a:srgbClr val="FD1666"/>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algn="l"/>
            <a:endParaRPr lang="fr-FR" sz="2400" dirty="0">
              <a:solidFill>
                <a:schemeClr val="tx1"/>
              </a:solidFill>
            </a:endParaRPr>
          </a:p>
          <a:p>
            <a:pPr marL="1143000" indent="-1143000">
              <a:buFont typeface="Arial" panose="020B0604020202020204" pitchFamily="34" charset="0"/>
              <a:buChar char="•"/>
            </a:pPr>
            <a:endParaRPr lang="fr-FR" sz="2400" dirty="0" smtClean="0">
              <a:solidFill>
                <a:schemeClr val="tx1"/>
              </a:solidFill>
            </a:endParaRPr>
          </a:p>
          <a:p>
            <a:endParaRPr lang="fr-FR" sz="2400" dirty="0"/>
          </a:p>
          <a:p>
            <a:endParaRPr lang="fr-FR" sz="2400" dirty="0" smtClean="0"/>
          </a:p>
          <a:p>
            <a:endParaRPr lang="fr-FR" sz="2400" dirty="0"/>
          </a:p>
          <a:p>
            <a:endParaRPr lang="fr-FR" sz="2400" dirty="0"/>
          </a:p>
        </p:txBody>
      </p:sp>
      <p:pic>
        <p:nvPicPr>
          <p:cNvPr id="7" name="Image 1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306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Le cadre général</a:t>
            </a:r>
            <a:endParaRPr lang="fr-FR" sz="2800" b="1" dirty="0">
              <a:solidFill>
                <a:schemeClr val="bg1"/>
              </a:solidFill>
              <a:latin typeface="Arial" panose="020B0604020202020204" pitchFamily="34" charset="0"/>
              <a:cs typeface="Arial" panose="020B0604020202020204" pitchFamily="34" charset="0"/>
            </a:endParaRPr>
          </a:p>
        </p:txBody>
      </p:sp>
      <p:sp>
        <p:nvSpPr>
          <p:cNvPr id="4" name="Sous-titre 3"/>
          <p:cNvSpPr>
            <a:spLocks noGrp="1"/>
          </p:cNvSpPr>
          <p:nvPr>
            <p:ph type="subTitle" idx="1"/>
          </p:nvPr>
        </p:nvSpPr>
        <p:spPr>
          <a:xfrm>
            <a:off x="305117" y="1412776"/>
            <a:ext cx="8659371" cy="4320480"/>
          </a:xfrm>
        </p:spPr>
        <p:txBody>
          <a:bodyPr>
            <a:normAutofit lnSpcReduction="10000"/>
          </a:bodyPr>
          <a:lstStyle/>
          <a:p>
            <a:pPr algn="l"/>
            <a:r>
              <a:rPr lang="fr-FR" sz="2400" dirty="0" smtClean="0">
                <a:solidFill>
                  <a:schemeClr val="tx1"/>
                </a:solidFill>
              </a:rPr>
              <a:t>Les entreprises peuvent se prêter du personnel, sans opérer de profit, en respectant le cadre général suivant : </a:t>
            </a:r>
          </a:p>
          <a:p>
            <a:pPr marL="452438" indent="-452438" algn="l">
              <a:buFont typeface="Arial" panose="020B0604020202020204" pitchFamily="34" charset="0"/>
              <a:buChar char="•"/>
            </a:pPr>
            <a:endParaRPr lang="fr-FR" sz="2400" dirty="0">
              <a:solidFill>
                <a:schemeClr val="tx1"/>
              </a:solidFill>
            </a:endParaRPr>
          </a:p>
          <a:p>
            <a:pPr marL="452438" indent="-452438" algn="l">
              <a:buFont typeface="Wingdings" panose="05000000000000000000" pitchFamily="2" charset="2"/>
              <a:buChar char="v"/>
            </a:pPr>
            <a:r>
              <a:rPr lang="fr-FR" sz="2400" b="1" dirty="0" smtClean="0">
                <a:solidFill>
                  <a:schemeClr val="tx1"/>
                </a:solidFill>
              </a:rPr>
              <a:t>Une convention de prêt de main d’œuvre</a:t>
            </a:r>
            <a:r>
              <a:rPr lang="fr-FR" sz="2400" dirty="0" smtClean="0">
                <a:solidFill>
                  <a:schemeClr val="tx1"/>
                </a:solidFill>
              </a:rPr>
              <a:t>, à but non lucratif, doit être conclue entre l’entreprise prêteuse de main d’œuvre et l’entreprise utilisatrice,</a:t>
            </a:r>
          </a:p>
          <a:p>
            <a:pPr algn="l"/>
            <a:endParaRPr lang="fr-FR" sz="2400" dirty="0" smtClean="0">
              <a:solidFill>
                <a:schemeClr val="tx1"/>
              </a:solidFill>
            </a:endParaRPr>
          </a:p>
          <a:p>
            <a:pPr marL="452438" indent="-452438" algn="l">
              <a:buFont typeface="Wingdings" panose="05000000000000000000" pitchFamily="2" charset="2"/>
              <a:buChar char="v"/>
            </a:pPr>
            <a:r>
              <a:rPr lang="fr-FR" sz="2400" b="1" dirty="0" smtClean="0">
                <a:solidFill>
                  <a:schemeClr val="tx1"/>
                </a:solidFill>
              </a:rPr>
              <a:t>L’accord préalable </a:t>
            </a:r>
            <a:r>
              <a:rPr lang="fr-FR" sz="2400" dirty="0" smtClean="0">
                <a:solidFill>
                  <a:schemeClr val="tx1"/>
                </a:solidFill>
              </a:rPr>
              <a:t>du ou des salariés prêtés doit être recueilli,</a:t>
            </a:r>
          </a:p>
          <a:p>
            <a:pPr algn="l"/>
            <a:endParaRPr lang="fr-FR" sz="2400" dirty="0" smtClean="0">
              <a:solidFill>
                <a:schemeClr val="tx1"/>
              </a:solidFill>
            </a:endParaRPr>
          </a:p>
          <a:p>
            <a:pPr marL="452438" indent="-452438" algn="l">
              <a:buFont typeface="Wingdings" panose="05000000000000000000" pitchFamily="2" charset="2"/>
              <a:buChar char="v"/>
            </a:pPr>
            <a:r>
              <a:rPr lang="fr-FR" sz="2400" b="1" dirty="0" smtClean="0">
                <a:solidFill>
                  <a:schemeClr val="tx1"/>
                </a:solidFill>
              </a:rPr>
              <a:t>Un avenant au contrat </a:t>
            </a:r>
            <a:r>
              <a:rPr lang="fr-FR" sz="2400" dirty="0" smtClean="0">
                <a:solidFill>
                  <a:schemeClr val="tx1"/>
                </a:solidFill>
              </a:rPr>
              <a:t>de travail du ou des salariés prêtés, doit être signé.</a:t>
            </a: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algn="l"/>
            <a:endParaRPr lang="fr-FR" sz="2400" dirty="0">
              <a:solidFill>
                <a:schemeClr val="tx1"/>
              </a:solidFill>
            </a:endParaRPr>
          </a:p>
          <a:p>
            <a:pPr marL="1143000" indent="-1143000">
              <a:buFont typeface="Arial" panose="020B0604020202020204" pitchFamily="34" charset="0"/>
              <a:buChar char="•"/>
            </a:pPr>
            <a:endParaRPr lang="fr-FR" sz="2400" dirty="0" smtClean="0">
              <a:solidFill>
                <a:schemeClr val="tx1"/>
              </a:solidFill>
            </a:endParaRPr>
          </a:p>
          <a:p>
            <a:endParaRPr lang="fr-FR" sz="2400" dirty="0"/>
          </a:p>
          <a:p>
            <a:endParaRPr lang="fr-FR" sz="2400" dirty="0" smtClean="0"/>
          </a:p>
          <a:p>
            <a:endParaRPr lang="fr-FR" sz="2400" dirty="0"/>
          </a:p>
          <a:p>
            <a:endParaRPr lang="fr-FR" sz="2400" dirty="0"/>
          </a:p>
        </p:txBody>
      </p:sp>
      <p:pic>
        <p:nvPicPr>
          <p:cNvPr id="7" name="Imag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722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Pourquoi le P.M.O.?</a:t>
            </a:r>
            <a:endParaRPr lang="fr-FR" sz="2800" b="1" dirty="0">
              <a:solidFill>
                <a:schemeClr val="bg1"/>
              </a:solidFill>
              <a:latin typeface="Arial" panose="020B0604020202020204" pitchFamily="34" charset="0"/>
              <a:cs typeface="Arial" panose="020B0604020202020204" pitchFamily="34" charset="0"/>
            </a:endParaRPr>
          </a:p>
        </p:txBody>
      </p:sp>
      <p:sp>
        <p:nvSpPr>
          <p:cNvPr id="4" name="Sous-titre 3"/>
          <p:cNvSpPr>
            <a:spLocks noGrp="1"/>
          </p:cNvSpPr>
          <p:nvPr>
            <p:ph type="subTitle" idx="1"/>
          </p:nvPr>
        </p:nvSpPr>
        <p:spPr>
          <a:xfrm>
            <a:off x="4716016" y="1557942"/>
            <a:ext cx="4392488" cy="1987053"/>
          </a:xfrm>
        </p:spPr>
        <p:txBody>
          <a:bodyPr>
            <a:normAutofit/>
          </a:bodyPr>
          <a:lstStyle/>
          <a:p>
            <a:pPr algn="l"/>
            <a:r>
              <a:rPr lang="fr-FR" sz="2600" b="1" dirty="0" smtClean="0">
                <a:solidFill>
                  <a:schemeClr val="tx1"/>
                </a:solidFill>
              </a:rPr>
              <a:t>Votre </a:t>
            </a:r>
            <a:r>
              <a:rPr lang="fr-FR" sz="2600" b="1" dirty="0">
                <a:solidFill>
                  <a:schemeClr val="tx1"/>
                </a:solidFill>
              </a:rPr>
              <a:t>entreprise connait une baisse d’activité </a:t>
            </a:r>
            <a:r>
              <a:rPr lang="fr-FR" sz="2600" dirty="0">
                <a:solidFill>
                  <a:schemeClr val="tx1"/>
                </a:solidFill>
              </a:rPr>
              <a:t>et vous souhaitez éviter de recourir au chômage partiel, …</a:t>
            </a: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algn="l"/>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algn="l"/>
            <a:endParaRPr lang="fr-FR" sz="2400" dirty="0">
              <a:solidFill>
                <a:schemeClr val="tx1"/>
              </a:solidFill>
            </a:endParaRPr>
          </a:p>
          <a:p>
            <a:pPr marL="1143000" indent="-1143000">
              <a:buFont typeface="Arial" panose="020B0604020202020204" pitchFamily="34" charset="0"/>
              <a:buChar char="•"/>
            </a:pPr>
            <a:endParaRPr lang="fr-FR" sz="2400" dirty="0" smtClean="0">
              <a:solidFill>
                <a:schemeClr val="tx1"/>
              </a:solidFill>
            </a:endParaRPr>
          </a:p>
          <a:p>
            <a:endParaRPr lang="fr-FR" sz="2400" dirty="0"/>
          </a:p>
          <a:p>
            <a:endParaRPr lang="fr-FR" sz="2400" dirty="0" smtClean="0"/>
          </a:p>
          <a:p>
            <a:endParaRPr lang="fr-FR" sz="2400" dirty="0"/>
          </a:p>
          <a:p>
            <a:endParaRPr lang="fr-FR" sz="2400" dirty="0"/>
          </a:p>
        </p:txBody>
      </p:sp>
      <p:pic>
        <p:nvPicPr>
          <p:cNvPr id="1026" name="Picture 2" descr="5 conseils pour optimiser vos besoins de recrute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221088"/>
            <a:ext cx="3519645" cy="235112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94182" y="4919008"/>
            <a:ext cx="4572000" cy="1938992"/>
          </a:xfrm>
          <a:prstGeom prst="rect">
            <a:avLst/>
          </a:prstGeom>
        </p:spPr>
        <p:txBody>
          <a:bodyPr>
            <a:spAutoFit/>
          </a:bodyPr>
          <a:lstStyle/>
          <a:p>
            <a:r>
              <a:rPr lang="fr-FR" sz="2400" b="1" dirty="0" smtClean="0"/>
              <a:t>Vous </a:t>
            </a:r>
            <a:r>
              <a:rPr lang="fr-FR" sz="2400" b="1" dirty="0"/>
              <a:t>avez des besoins en recrutement </a:t>
            </a:r>
            <a:r>
              <a:rPr lang="fr-FR" sz="2400" dirty="0"/>
              <a:t>que vous n’arrivez </a:t>
            </a:r>
            <a:endParaRPr lang="fr-FR" sz="2400" dirty="0" smtClean="0"/>
          </a:p>
          <a:p>
            <a:r>
              <a:rPr lang="fr-FR" sz="2400" dirty="0" smtClean="0"/>
              <a:t>pas </a:t>
            </a:r>
            <a:r>
              <a:rPr lang="fr-FR" sz="2400" dirty="0"/>
              <a:t>à satisfaire, </a:t>
            </a:r>
            <a:r>
              <a:rPr lang="fr-FR" sz="2400" dirty="0" smtClean="0"/>
              <a:t>…</a:t>
            </a:r>
          </a:p>
          <a:p>
            <a:endParaRPr lang="fr-FR" sz="2400" dirty="0"/>
          </a:p>
          <a:p>
            <a:endParaRPr lang="fr-FR" sz="2400" dirty="0"/>
          </a:p>
        </p:txBody>
      </p:sp>
      <p:pic>
        <p:nvPicPr>
          <p:cNvPr id="1028" name="Picture 4" descr="L'activité de votre entreprise est impactée par le Coronavirus COVID-19 •  Groupe Altitud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4270" y="1009847"/>
            <a:ext cx="4387730" cy="219386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heck-mark-page-merci | PilierSuisse.ch - 3ème Pilier et Prévoyan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75656" y="3873593"/>
            <a:ext cx="1118790" cy="87227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heck-mark-page-merci | PilierSuisse.ch - 3ème Pilier et Prévoyan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40152" y="798677"/>
            <a:ext cx="1118790" cy="872277"/>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714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18" y="18309"/>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Un dispositif gagnant-gagnant</a:t>
            </a:r>
            <a:endParaRPr lang="fr-FR" sz="2800" b="1" dirty="0">
              <a:solidFill>
                <a:schemeClr val="bg1"/>
              </a:solidFill>
              <a:latin typeface="Arial" panose="020B0604020202020204" pitchFamily="34" charset="0"/>
              <a:cs typeface="Arial" panose="020B0604020202020204" pitchFamily="34" charset="0"/>
            </a:endParaRPr>
          </a:p>
        </p:txBody>
      </p:sp>
      <p:sp>
        <p:nvSpPr>
          <p:cNvPr id="4" name="Sous-titre 3"/>
          <p:cNvSpPr>
            <a:spLocks noGrp="1"/>
          </p:cNvSpPr>
          <p:nvPr>
            <p:ph type="subTitle" idx="1"/>
          </p:nvPr>
        </p:nvSpPr>
        <p:spPr>
          <a:xfrm>
            <a:off x="179513" y="1412776"/>
            <a:ext cx="8964488" cy="4320480"/>
          </a:xfrm>
        </p:spPr>
        <p:txBody>
          <a:bodyPr>
            <a:normAutofit fontScale="92500" lnSpcReduction="20000"/>
          </a:bodyPr>
          <a:lstStyle/>
          <a:p>
            <a:pPr marL="452438" indent="-452438" algn="l">
              <a:buFont typeface="Arial" panose="020B0604020202020204" pitchFamily="34" charset="0"/>
              <a:buChar char="•"/>
            </a:pPr>
            <a:r>
              <a:rPr lang="fr-FR" sz="2400" dirty="0" smtClean="0">
                <a:solidFill>
                  <a:schemeClr val="tx1"/>
                </a:solidFill>
              </a:rPr>
              <a:t>Les entreprises prêteuses : une mise à disposition de manière temporaire d’un ou plusieurs de leurs salariés</a:t>
            </a:r>
          </a:p>
          <a:p>
            <a:pPr marL="452438" indent="-452438" algn="l">
              <a:buFont typeface="Arial" panose="020B0604020202020204" pitchFamily="34" charset="0"/>
              <a:buChar char="•"/>
            </a:pPr>
            <a:r>
              <a:rPr lang="fr-FR" sz="2400" dirty="0" smtClean="0">
                <a:solidFill>
                  <a:schemeClr val="tx1"/>
                </a:solidFill>
              </a:rPr>
              <a:t>Les entreprises d’accueil qui trouvent une main d’œuvre qualifiée et motivée</a:t>
            </a:r>
          </a:p>
          <a:p>
            <a:pPr marL="452438" indent="-452438" algn="l">
              <a:buFont typeface="Arial" panose="020B0604020202020204" pitchFamily="34" charset="0"/>
              <a:buChar char="•"/>
            </a:pPr>
            <a:r>
              <a:rPr lang="fr-FR" sz="2400" dirty="0" smtClean="0">
                <a:solidFill>
                  <a:schemeClr val="tx1"/>
                </a:solidFill>
              </a:rPr>
              <a:t>Les salariés qui emploient leurs compétences et découvrent un nouvel univers de compétences</a:t>
            </a: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r>
              <a:rPr lang="fr-FR" sz="2400" dirty="0" smtClean="0">
                <a:solidFill>
                  <a:schemeClr val="tx1"/>
                </a:solidFill>
              </a:rPr>
              <a:t>Le prêt de main d’œuvre : </a:t>
            </a:r>
          </a:p>
          <a:p>
            <a:pPr algn="l"/>
            <a:endParaRPr lang="fr-FR" sz="2400" dirty="0" smtClean="0">
              <a:solidFill>
                <a:schemeClr val="tx1"/>
              </a:solidFill>
            </a:endParaRPr>
          </a:p>
          <a:p>
            <a:pPr algn="l"/>
            <a:r>
              <a:rPr lang="fr-FR" sz="2400" dirty="0" smtClean="0">
                <a:solidFill>
                  <a:schemeClr val="tx1"/>
                </a:solidFill>
              </a:rPr>
              <a:t>	      &gt;&gt; </a:t>
            </a:r>
            <a:r>
              <a:rPr lang="fr-FR" sz="2400" b="1" dirty="0" smtClean="0">
                <a:solidFill>
                  <a:schemeClr val="tx1"/>
                </a:solidFill>
              </a:rPr>
              <a:t>une opportunité pour monter en compétences (salariés)</a:t>
            </a:r>
          </a:p>
          <a:p>
            <a:pPr algn="l"/>
            <a:endParaRPr lang="fr-FR" sz="2400" b="1" dirty="0" smtClean="0">
              <a:solidFill>
                <a:schemeClr val="tx1"/>
              </a:solidFill>
            </a:endParaRPr>
          </a:p>
          <a:p>
            <a:pPr algn="l"/>
            <a:r>
              <a:rPr lang="fr-FR" sz="2400" dirty="0" smtClean="0">
                <a:solidFill>
                  <a:schemeClr val="tx1"/>
                </a:solidFill>
              </a:rPr>
              <a:t>	      &gt;&gt; </a:t>
            </a:r>
            <a:r>
              <a:rPr lang="fr-FR" sz="2400" b="1" dirty="0" smtClean="0">
                <a:solidFill>
                  <a:schemeClr val="tx1"/>
                </a:solidFill>
              </a:rPr>
              <a:t>un dispositif d’entraide pour préserver les compétences</a:t>
            </a:r>
            <a:br>
              <a:rPr lang="fr-FR" sz="2400" b="1" dirty="0" smtClean="0">
                <a:solidFill>
                  <a:schemeClr val="tx1"/>
                </a:solidFill>
              </a:rPr>
            </a:br>
            <a:r>
              <a:rPr lang="fr-FR" sz="2400" b="1" dirty="0" smtClean="0">
                <a:solidFill>
                  <a:schemeClr val="tx1"/>
                </a:solidFill>
              </a:rPr>
              <a:t> 	           (entreprises)</a:t>
            </a:r>
          </a:p>
          <a:p>
            <a:pPr algn="l"/>
            <a:endParaRPr lang="fr-FR" sz="2400" b="1"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algn="l"/>
            <a:endParaRPr lang="fr-FR" sz="2400" dirty="0">
              <a:solidFill>
                <a:schemeClr val="tx1"/>
              </a:solidFill>
            </a:endParaRPr>
          </a:p>
          <a:p>
            <a:pPr marL="1143000" indent="-1143000">
              <a:buFont typeface="Arial" panose="020B0604020202020204" pitchFamily="34" charset="0"/>
              <a:buChar char="•"/>
            </a:pPr>
            <a:endParaRPr lang="fr-FR" sz="2400" dirty="0" smtClean="0">
              <a:solidFill>
                <a:schemeClr val="tx1"/>
              </a:solidFill>
            </a:endParaRPr>
          </a:p>
          <a:p>
            <a:endParaRPr lang="fr-FR" sz="2400" dirty="0"/>
          </a:p>
          <a:p>
            <a:endParaRPr lang="fr-FR" sz="2400" dirty="0" smtClean="0"/>
          </a:p>
          <a:p>
            <a:endParaRPr lang="fr-FR" sz="2400" dirty="0"/>
          </a:p>
          <a:p>
            <a:endParaRPr lang="fr-FR" sz="2400" dirty="0"/>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2" name="Picture 8" descr="3d Personne - Marionnette Un Symbole ! Se Retenir Dans Une Main  Illustration Stock - Illustration du hurlez, point: 42808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236" y="4069837"/>
            <a:ext cx="1070409" cy="1427212"/>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3" name="Imag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111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18" y="18309"/>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Les conditions et formalités à respecter</a:t>
            </a:r>
            <a:endParaRPr lang="fr-FR" sz="2800" b="1" dirty="0">
              <a:solidFill>
                <a:schemeClr val="bg1"/>
              </a:solidFill>
              <a:latin typeface="Arial" panose="020B0604020202020204" pitchFamily="34" charset="0"/>
              <a:cs typeface="Arial" panose="020B0604020202020204" pitchFamily="34" charset="0"/>
            </a:endParaRPr>
          </a:p>
        </p:txBody>
      </p:sp>
      <p:sp>
        <p:nvSpPr>
          <p:cNvPr id="4" name="Sous-titre 3"/>
          <p:cNvSpPr>
            <a:spLocks noGrp="1"/>
          </p:cNvSpPr>
          <p:nvPr>
            <p:ph type="subTitle" idx="1"/>
          </p:nvPr>
        </p:nvSpPr>
        <p:spPr>
          <a:xfrm>
            <a:off x="179513" y="1412776"/>
            <a:ext cx="8964488" cy="4320480"/>
          </a:xfrm>
        </p:spPr>
        <p:txBody>
          <a:bodyPr>
            <a:normAutofit/>
          </a:bodyPr>
          <a:lstStyle/>
          <a:p>
            <a:pPr marL="452438" indent="-452438" algn="l">
              <a:buFont typeface="Arial" panose="020B0604020202020204" pitchFamily="34" charset="0"/>
              <a:buChar char="•"/>
            </a:pPr>
            <a:r>
              <a:rPr lang="fr-FR" sz="2400" dirty="0" smtClean="0">
                <a:solidFill>
                  <a:schemeClr val="tx1"/>
                </a:solidFill>
              </a:rPr>
              <a:t>Le prêt de main d’œuvre doit être à </a:t>
            </a:r>
            <a:r>
              <a:rPr lang="fr-FR" sz="2400" b="1" dirty="0" smtClean="0">
                <a:solidFill>
                  <a:schemeClr val="tx1"/>
                </a:solidFill>
              </a:rPr>
              <a:t>but non lucratif.</a:t>
            </a:r>
          </a:p>
          <a:p>
            <a:pPr algn="l"/>
            <a:endParaRPr lang="fr-FR" sz="2400" dirty="0" smtClean="0">
              <a:solidFill>
                <a:schemeClr val="tx1"/>
              </a:solidFill>
            </a:endParaRPr>
          </a:p>
          <a:p>
            <a:pPr marL="452438" indent="-452438" algn="l">
              <a:buFont typeface="Arial" panose="020B0604020202020204" pitchFamily="34" charset="0"/>
              <a:buChar char="•"/>
            </a:pPr>
            <a:endParaRPr lang="fr-FR" sz="2400" b="1" dirty="0">
              <a:solidFill>
                <a:schemeClr val="tx1"/>
              </a:solidFill>
            </a:endParaRPr>
          </a:p>
          <a:p>
            <a:pPr marL="452438" indent="-452438" algn="l">
              <a:buFont typeface="Arial" panose="020B0604020202020204" pitchFamily="34" charset="0"/>
              <a:buChar char="•"/>
            </a:pPr>
            <a:r>
              <a:rPr lang="fr-FR" sz="2400" dirty="0" smtClean="0">
                <a:solidFill>
                  <a:schemeClr val="tx1"/>
                </a:solidFill>
              </a:rPr>
              <a:t>Les </a:t>
            </a:r>
            <a:r>
              <a:rPr lang="fr-FR" sz="2400" b="1" dirty="0" smtClean="0">
                <a:solidFill>
                  <a:schemeClr val="tx1"/>
                </a:solidFill>
              </a:rPr>
              <a:t>Comités Economiques et Sociaux (CSE) des entreprises concernées sont consultés</a:t>
            </a:r>
            <a:r>
              <a:rPr lang="fr-FR" sz="2400" dirty="0" smtClean="0">
                <a:solidFill>
                  <a:schemeClr val="tx1"/>
                </a:solidFill>
              </a:rPr>
              <a:t>, lorsqu’ils existent, préalablement à la mise en œuvre du prêt de main d’œuvre.</a:t>
            </a:r>
            <a:endParaRPr lang="fr-FR" sz="2400" b="1" dirty="0" smtClean="0">
              <a:solidFill>
                <a:srgbClr val="FD1666"/>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algn="l"/>
            <a:endParaRPr lang="fr-FR" sz="2400" dirty="0" smtClean="0">
              <a:solidFill>
                <a:schemeClr val="tx1"/>
              </a:solidFill>
            </a:endParaRPr>
          </a:p>
          <a:p>
            <a:pPr marL="452438" indent="-452438" algn="l">
              <a:buFont typeface="Arial" panose="020B0604020202020204" pitchFamily="34" charset="0"/>
              <a:buChar char="•"/>
            </a:pPr>
            <a:endParaRPr lang="fr-FR" sz="2400" dirty="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marL="452438" indent="-452438" algn="l">
              <a:buFont typeface="Arial" panose="020B0604020202020204" pitchFamily="34" charset="0"/>
              <a:buChar char="•"/>
            </a:pPr>
            <a:endParaRPr lang="fr-FR" sz="2400" dirty="0" smtClean="0">
              <a:solidFill>
                <a:schemeClr val="tx1"/>
              </a:solidFill>
            </a:endParaRPr>
          </a:p>
          <a:p>
            <a:pPr algn="l"/>
            <a:endParaRPr lang="fr-FR" sz="2400" dirty="0">
              <a:solidFill>
                <a:schemeClr val="tx1"/>
              </a:solidFill>
            </a:endParaRPr>
          </a:p>
          <a:p>
            <a:pPr marL="1143000" indent="-1143000">
              <a:buFont typeface="Arial" panose="020B0604020202020204" pitchFamily="34" charset="0"/>
              <a:buChar char="•"/>
            </a:pPr>
            <a:endParaRPr lang="fr-FR" sz="2400" dirty="0" smtClean="0">
              <a:solidFill>
                <a:schemeClr val="tx1"/>
              </a:solidFill>
            </a:endParaRPr>
          </a:p>
          <a:p>
            <a:endParaRPr lang="fr-FR" sz="2400" dirty="0"/>
          </a:p>
          <a:p>
            <a:endParaRPr lang="fr-FR" sz="2400" dirty="0" smtClean="0"/>
          </a:p>
          <a:p>
            <a:endParaRPr lang="fr-FR" sz="2400" dirty="0"/>
          </a:p>
          <a:p>
            <a:endParaRPr lang="fr-FR" sz="2400" dirty="0"/>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1" name="Imag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836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118" y="18309"/>
            <a:ext cx="9144000" cy="764704"/>
          </a:xfrm>
          <a:prstGeom prst="rect">
            <a:avLst/>
          </a:prstGeom>
          <a:solidFill>
            <a:srgbClr val="141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0" y="1843951"/>
            <a:ext cx="9144000" cy="1631216"/>
          </a:xfrm>
          <a:prstGeom prst="rect">
            <a:avLst/>
          </a:prstGeom>
        </p:spPr>
        <p:txBody>
          <a:bodyPr wrap="square">
            <a:spAutoFit/>
          </a:bodyPr>
          <a:lstStyle/>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a:p>
            <a:pPr marL="914400" lvl="3">
              <a:spcBef>
                <a:spcPct val="0"/>
              </a:spcBef>
            </a:pPr>
            <a:endParaRPr lang="fr-FR" sz="2000" dirty="0" smtClean="0">
              <a:solidFill>
                <a:srgbClr val="0000CC"/>
              </a:solidFill>
            </a:endParaRPr>
          </a:p>
          <a:p>
            <a:pPr marL="914400" lvl="3">
              <a:spcBef>
                <a:spcPct val="0"/>
              </a:spcBef>
            </a:pPr>
            <a:endParaRPr lang="fr-FR" sz="2000" dirty="0">
              <a:solidFill>
                <a:srgbClr val="0000CC"/>
              </a:solidFill>
            </a:endParaRPr>
          </a:p>
        </p:txBody>
      </p:sp>
      <p:sp>
        <p:nvSpPr>
          <p:cNvPr id="10" name="ZoneTexte 9"/>
          <p:cNvSpPr txBox="1"/>
          <p:nvPr/>
        </p:nvSpPr>
        <p:spPr>
          <a:xfrm>
            <a:off x="827634" y="18309"/>
            <a:ext cx="8316365" cy="658835"/>
          </a:xfrm>
          <a:prstGeom prst="rect">
            <a:avLst/>
          </a:prstGeom>
          <a:noFill/>
        </p:spPr>
        <p:txBody>
          <a:bodyPr wrap="square" rtlCol="0">
            <a:spAutoFit/>
          </a:bodyPr>
          <a:lstStyle/>
          <a:p>
            <a:pPr algn="r">
              <a:lnSpc>
                <a:spcPct val="150000"/>
              </a:lnSpc>
            </a:pPr>
            <a:r>
              <a:rPr lang="fr-FR" sz="2800" b="1" dirty="0" smtClean="0">
                <a:solidFill>
                  <a:schemeClr val="bg1"/>
                </a:solidFill>
                <a:latin typeface="Arial" panose="020B0604020202020204" pitchFamily="34" charset="0"/>
                <a:cs typeface="Arial" panose="020B0604020202020204" pitchFamily="34" charset="0"/>
              </a:rPr>
              <a:t>Les conditions et formalités à respecter</a:t>
            </a:r>
            <a:endParaRPr lang="fr-FR" sz="2800" b="1" dirty="0">
              <a:solidFill>
                <a:schemeClr val="bg1"/>
              </a:solidFill>
              <a:latin typeface="Arial" panose="020B0604020202020204" pitchFamily="34" charset="0"/>
              <a:cs typeface="Arial" panose="020B0604020202020204" pitchFamily="34" charset="0"/>
            </a:endParaRPr>
          </a:p>
        </p:txBody>
      </p:sp>
      <p:sp>
        <p:nvSpPr>
          <p:cNvPr id="3" name="AutoShape 2" descr="Les 9 infos à retenir de la loi de financement de la sécurité sociale -  Bizouard Patrimoi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Les 9 infos à retenir de la loi de financement de la sécurité sociale -  Bizouard Patrimoin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Les 9 infos à retenir de la loi de financement de la sécurité sociale -  Bizouard Patrimoi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35492" y="892658"/>
            <a:ext cx="3500404" cy="461665"/>
          </a:xfrm>
          <a:prstGeom prst="rect">
            <a:avLst/>
          </a:prstGeom>
          <a:solidFill>
            <a:schemeClr val="accent1">
              <a:lumMod val="40000"/>
              <a:lumOff val="60000"/>
            </a:schemeClr>
          </a:solidFill>
        </p:spPr>
        <p:txBody>
          <a:bodyPr wrap="square">
            <a:spAutoFit/>
          </a:bodyPr>
          <a:lstStyle/>
          <a:p>
            <a:pPr algn="just">
              <a:spcAft>
                <a:spcPts val="0"/>
              </a:spcAft>
            </a:pPr>
            <a:r>
              <a:rPr lang="fr-FR" sz="1200" dirty="0">
                <a:latin typeface="Times New Roman" panose="02020603050405020304" pitchFamily="18" charset="0"/>
                <a:ea typeface="Times New Roman" panose="02020603050405020304" pitchFamily="18" charset="0"/>
              </a:rPr>
              <a:t> </a:t>
            </a:r>
            <a:r>
              <a:rPr lang="fr-FR" sz="2400" b="1" dirty="0" smtClean="0">
                <a:ea typeface="Times New Roman" panose="02020603050405020304" pitchFamily="18" charset="0"/>
              </a:rPr>
              <a:t>La convention de prêt </a:t>
            </a:r>
            <a:endParaRPr lang="fr-FR" sz="1200" b="1" dirty="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152400" y="1724610"/>
            <a:ext cx="8664897" cy="5016758"/>
          </a:xfrm>
          <a:prstGeom prst="rect">
            <a:avLst/>
          </a:prstGeom>
        </p:spPr>
        <p:txBody>
          <a:bodyPr wrap="square">
            <a:spAutoFit/>
          </a:bodyPr>
          <a:lstStyle/>
          <a:p>
            <a:pPr algn="just">
              <a:spcAft>
                <a:spcPts val="0"/>
              </a:spcAft>
            </a:pPr>
            <a:r>
              <a:rPr lang="fr-FR" sz="1200" dirty="0">
                <a:latin typeface="Times New Roman" panose="02020603050405020304" pitchFamily="18" charset="0"/>
                <a:ea typeface="Times New Roman" panose="02020603050405020304" pitchFamily="18" charset="0"/>
              </a:rPr>
              <a:t> </a:t>
            </a:r>
          </a:p>
          <a:p>
            <a:pPr marL="742950" lvl="1" indent="-285750" algn="just">
              <a:spcAft>
                <a:spcPts val="0"/>
              </a:spcAft>
              <a:buFont typeface="Courier New" panose="02070309020205020404" pitchFamily="49" charset="0"/>
              <a:buChar char="o"/>
            </a:pPr>
            <a:r>
              <a:rPr lang="fr-FR" sz="2200" dirty="0">
                <a:ea typeface="Times New Roman" panose="02020603050405020304" pitchFamily="18" charset="0"/>
              </a:rPr>
              <a:t>La convention revêt un </a:t>
            </a:r>
            <a:r>
              <a:rPr lang="fr-FR" sz="2200" u="sng" dirty="0">
                <a:ea typeface="Times New Roman" panose="02020603050405020304" pitchFamily="18" charset="0"/>
              </a:rPr>
              <a:t>caractère temporaire</a:t>
            </a:r>
            <a:r>
              <a:rPr lang="fr-FR" sz="2200" dirty="0">
                <a:ea typeface="Times New Roman" panose="02020603050405020304" pitchFamily="18" charset="0"/>
              </a:rPr>
              <a:t> mais peut être reconduite par </a:t>
            </a:r>
            <a:r>
              <a:rPr lang="fr-FR" sz="2200" dirty="0" smtClean="0">
                <a:ea typeface="Times New Roman" panose="02020603050405020304" pitchFamily="18" charset="0"/>
              </a:rPr>
              <a:t>avenants expresses successifs,</a:t>
            </a:r>
          </a:p>
          <a:p>
            <a:pPr marL="742950" lvl="1" indent="-285750" algn="just">
              <a:spcAft>
                <a:spcPts val="0"/>
              </a:spcAft>
              <a:buFont typeface="Courier New" panose="02070309020205020404" pitchFamily="49" charset="0"/>
              <a:buChar char="o"/>
            </a:pPr>
            <a:endParaRPr lang="fr-FR" sz="2200" dirty="0">
              <a:ea typeface="Times New Roman" panose="02020603050405020304" pitchFamily="18" charset="0"/>
            </a:endParaRPr>
          </a:p>
          <a:p>
            <a:pPr marL="742950" lvl="1" indent="-285750" algn="just">
              <a:spcAft>
                <a:spcPts val="0"/>
              </a:spcAft>
              <a:buFont typeface="Courier New" panose="02070309020205020404" pitchFamily="49" charset="0"/>
              <a:buChar char="o"/>
            </a:pPr>
            <a:r>
              <a:rPr lang="fr-FR" sz="2200" dirty="0">
                <a:ea typeface="Times New Roman" panose="02020603050405020304" pitchFamily="18" charset="0"/>
              </a:rPr>
              <a:t>Afin d’attester du </a:t>
            </a:r>
            <a:r>
              <a:rPr lang="fr-FR" sz="2200" u="sng" dirty="0">
                <a:ea typeface="Times New Roman" panose="02020603050405020304" pitchFamily="18" charset="0"/>
              </a:rPr>
              <a:t>caractère non lucratif de l’opération</a:t>
            </a:r>
            <a:r>
              <a:rPr lang="fr-FR" sz="2200" dirty="0">
                <a:ea typeface="Times New Roman" panose="02020603050405020304" pitchFamily="18" charset="0"/>
              </a:rPr>
              <a:t>, l’entreprise prêteuse fournit l’ensemble des éléments nécessaires (mode de détermination des salaires, des cotisations sociales et des frais professionnels) qui seront facturés par cette dernière à l’entreprise </a:t>
            </a:r>
            <a:r>
              <a:rPr lang="fr-FR" sz="2200" dirty="0" smtClean="0">
                <a:ea typeface="Times New Roman" panose="02020603050405020304" pitchFamily="18" charset="0"/>
              </a:rPr>
              <a:t>utilisatrice</a:t>
            </a:r>
            <a:r>
              <a:rPr lang="fr-FR" sz="2200" dirty="0">
                <a:ea typeface="Times New Roman" panose="02020603050405020304" pitchFamily="18" charset="0"/>
              </a:rPr>
              <a:t>,</a:t>
            </a:r>
            <a:endParaRPr lang="fr-FR" sz="2200" dirty="0" smtClean="0">
              <a:ea typeface="Times New Roman" panose="02020603050405020304" pitchFamily="18" charset="0"/>
            </a:endParaRPr>
          </a:p>
          <a:p>
            <a:pPr lvl="1" algn="just">
              <a:spcAft>
                <a:spcPts val="0"/>
              </a:spcAft>
            </a:pPr>
            <a:endParaRPr lang="fr-FR" sz="2200" dirty="0">
              <a:ea typeface="Times New Roman" panose="02020603050405020304" pitchFamily="18" charset="0"/>
            </a:endParaRPr>
          </a:p>
          <a:p>
            <a:pPr marL="742950" lvl="1" indent="-285750" algn="just">
              <a:spcAft>
                <a:spcPts val="0"/>
              </a:spcAft>
              <a:buFont typeface="Courier New" panose="02070309020205020404" pitchFamily="49" charset="0"/>
              <a:buChar char="o"/>
            </a:pPr>
            <a:r>
              <a:rPr lang="fr-FR" sz="2200" dirty="0">
                <a:ea typeface="Times New Roman" panose="02020603050405020304" pitchFamily="18" charset="0"/>
              </a:rPr>
              <a:t>Elle définit </a:t>
            </a:r>
            <a:r>
              <a:rPr lang="fr-FR" sz="2200" u="sng" dirty="0">
                <a:ea typeface="Times New Roman" panose="02020603050405020304" pitchFamily="18" charset="0"/>
              </a:rPr>
              <a:t>l’identité et la qualification de chaque salarié</a:t>
            </a:r>
            <a:r>
              <a:rPr lang="fr-FR" sz="2200" dirty="0">
                <a:ea typeface="Times New Roman" panose="02020603050405020304" pitchFamily="18" charset="0"/>
              </a:rPr>
              <a:t> concerné, ainsi que la durée de mise à disposition et le cas échéant, la mention de l’accord conclu entre l’entreprise prêteuse et le(s) salarié(s) sur l’exécution d’une période probatoire et la durée de cette </a:t>
            </a:r>
            <a:r>
              <a:rPr lang="fr-FR" sz="2200" dirty="0" smtClean="0">
                <a:ea typeface="Times New Roman" panose="02020603050405020304" pitchFamily="18" charset="0"/>
              </a:rPr>
              <a:t>période.</a:t>
            </a:r>
            <a:endParaRPr lang="fr-FR" sz="2200" dirty="0">
              <a:effectLst/>
              <a:latin typeface="Times New Roman" panose="02020603050405020304" pitchFamily="18" charset="0"/>
              <a:ea typeface="Times New Roman" panose="02020603050405020304" pitchFamily="18" charset="0"/>
            </a:endParaRPr>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73" y="-9892"/>
            <a:ext cx="810819" cy="846601"/>
          </a:xfrm>
          <a:prstGeom prst="rect">
            <a:avLst/>
          </a:prstGeom>
        </p:spPr>
      </p:pic>
      <p:pic>
        <p:nvPicPr>
          <p:cNvPr id="13" name="Imag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6589" y="119697"/>
            <a:ext cx="726085" cy="55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860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0DD24697C42E4CB5EB44C26EBF3067" ma:contentTypeVersion="8" ma:contentTypeDescription="Create a new document." ma:contentTypeScope="" ma:versionID="a5109c530d74959ae80e614b45b016d0">
  <xsd:schema xmlns:xsd="http://www.w3.org/2001/XMLSchema" xmlns:xs="http://www.w3.org/2001/XMLSchema" xmlns:p="http://schemas.microsoft.com/office/2006/metadata/properties" xmlns:ns3="71004d53-4d67-48d6-907d-3d3f6faa5a22" targetNamespace="http://schemas.microsoft.com/office/2006/metadata/properties" ma:root="true" ma:fieldsID="485bd3e5774231f9d56df472d1942a36" ns3:_="">
    <xsd:import namespace="71004d53-4d67-48d6-907d-3d3f6faa5a2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004d53-4d67-48d6-907d-3d3f6faa5a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FC27D2-49DB-4172-8689-65EC35452B0B}">
  <ds:schemaRefs>
    <ds:schemaRef ds:uri="http://schemas.microsoft.com/sharepoint/v3/contenttype/forms"/>
  </ds:schemaRefs>
</ds:datastoreItem>
</file>

<file path=customXml/itemProps2.xml><?xml version="1.0" encoding="utf-8"?>
<ds:datastoreItem xmlns:ds="http://schemas.openxmlformats.org/officeDocument/2006/customXml" ds:itemID="{6DC6AAA4-3589-4A62-92ED-049D3F0597CE}">
  <ds:schemaRefs>
    <ds:schemaRef ds:uri="http://schemas.microsoft.com/office/infopath/2007/PartnerControls"/>
    <ds:schemaRef ds:uri="71004d53-4d67-48d6-907d-3d3f6faa5a22"/>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1F211362-9BB9-4DE7-B062-2EFB122855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004d53-4d67-48d6-907d-3d3f6faa5a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5738</TotalTime>
  <Words>1565</Words>
  <Application>Microsoft Office PowerPoint</Application>
  <PresentationFormat>Affichage à l'écran (4:3)</PresentationFormat>
  <Paragraphs>293</Paragraphs>
  <Slides>18</Slides>
  <Notes>17</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18</vt:i4>
      </vt:variant>
    </vt:vector>
  </HeadingPairs>
  <TitlesOfParts>
    <vt:vector size="26" baseType="lpstr">
      <vt:lpstr>Arial</vt:lpstr>
      <vt:lpstr>Calibri</vt:lpstr>
      <vt:lpstr>Courier New</vt:lpstr>
      <vt:lpstr>DejaVu Sans Condensed Bold</vt:lpstr>
      <vt:lpstr>Times New Roman</vt:lpstr>
      <vt:lpstr>Wingdings</vt:lpstr>
      <vt:lpstr>Thème Office</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PINARD Laurence</dc:creator>
  <cp:lastModifiedBy>CHESNEL Magalie</cp:lastModifiedBy>
  <cp:revision>523</cp:revision>
  <cp:lastPrinted>2021-06-02T08:39:07Z</cp:lastPrinted>
  <dcterms:created xsi:type="dcterms:W3CDTF">2019-05-10T13:32:26Z</dcterms:created>
  <dcterms:modified xsi:type="dcterms:W3CDTF">2021-06-03T09:05:53Z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0x010100840DD24697C42E4CB5EB44C26EBF3067</vt:lpwstr>
  </property>
</Properties>
</file>