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9" r:id="rId3"/>
    <p:sldId id="258" r:id="rId4"/>
    <p:sldId id="260" r:id="rId5"/>
    <p:sldId id="264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4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FE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240" y="-77"/>
      </p:cViewPr>
      <p:guideLst>
        <p:guide orient="horz" pos="37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Direction générale de la cohésion sociale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6D03A-32D1-4948-AE76-87C152B0D678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9A662-3815-4C4B-B6DF-1DD9A44B2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59269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Direction générale de la cohésion sociale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C2774-F1C7-4E57-B33F-340404F62531}" type="datetimeFigureOut">
              <a:rPr lang="fr-FR" smtClean="0"/>
              <a:t>16/08/2022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6C437-3C54-4640-B083-7DCF0A747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2851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4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7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041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16/08/2022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829266"/>
            <a:ext cx="4320000" cy="597263"/>
          </a:xfrm>
          <a:prstGeom prst="rect">
            <a:avLst/>
          </a:prstGeom>
        </p:spPr>
        <p:txBody>
          <a:bodyPr anchor="ctr" anchorCtr="0"/>
          <a:lstStyle>
            <a:lvl1pPr algn="l">
              <a:defRPr sz="1533"/>
            </a:lvl1pPr>
          </a:lstStyle>
          <a:p>
            <a:r>
              <a:rPr lang="fr-FR" dirty="0" smtClean="0"/>
              <a:t>Direction générale</a:t>
            </a:r>
          </a:p>
          <a:p>
            <a:r>
              <a:rPr lang="fr-FR" dirty="0" smtClean="0"/>
              <a:t>de la cohésion sociale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6534" y="260649"/>
            <a:ext cx="4755369" cy="37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0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89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2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11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35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07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49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17/12/2021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3219-57CE-48F9-8C04-78ECF30F0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5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9884-7A29-DC4E-9311-A62E54788E52}" type="datetime1">
              <a:rPr lang="fr-FR" smtClean="0"/>
              <a:t>16/08/2022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la cohésion sociale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60072" y="3932335"/>
            <a:ext cx="91184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/>
              <a:t>Schéma régional Bretagne des MJPM et DPF 2021/2026</a:t>
            </a:r>
            <a:endParaRPr lang="fr-FR" sz="2400" b="1" u="sng" dirty="0"/>
          </a:p>
          <a:p>
            <a:pPr algn="ctr"/>
            <a:r>
              <a:rPr lang="fr-FR" sz="2400" dirty="0" smtClean="0"/>
              <a:t>Réunion annuelle / Rennes - 23 juin 2022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5369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60850"/>
            <a:ext cx="10515600" cy="2852737"/>
          </a:xfrm>
        </p:spPr>
        <p:txBody>
          <a:bodyPr/>
          <a:lstStyle/>
          <a:p>
            <a:pPr algn="ctr"/>
            <a:r>
              <a:rPr lang="fr-FR" b="1" dirty="0" smtClean="0">
                <a:latin typeface="Bodoni MT" panose="02070603080606020203" pitchFamily="18" charset="0"/>
              </a:rPr>
              <a:t>Des chantiers ouverts</a:t>
            </a:r>
            <a:endParaRPr lang="fr-FR" b="1" dirty="0">
              <a:latin typeface="Bodoni MT" panose="020706030806060202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4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La formation des MJPM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chantier ouvert à l’occasion du Groupe Interministériel de travail sur la PJM 2020/2021</a:t>
            </a: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 attente de la profession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arbitrage 2021 en faveur de la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Licence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professionnelle</a:t>
            </a:r>
          </a:p>
          <a:p>
            <a:pPr marL="457200" lvl="1" indent="0" algn="just">
              <a:buNone/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Cursus professionnalisant</a:t>
            </a:r>
          </a:p>
          <a:p>
            <a:pPr lvl="1" algn="just">
              <a:buFontTx/>
              <a:buChar char="-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Permettant de capter les juristes sans se couper des travailleurs sociaux</a:t>
            </a:r>
          </a:p>
          <a:p>
            <a:pPr lvl="1" algn="just">
              <a:buFontTx/>
              <a:buChar char="-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Créer un appel d’air vers la profession de </a:t>
            </a:r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MJPM</a:t>
            </a:r>
            <a:endParaRPr lang="fr-F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travaux avec la Direction générale de l’enseignement supérieur et France Universités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avancées espérées pour une mise en application en 2024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6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Le contrôle des MJPM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Constats </a:t>
            </a:r>
          </a:p>
          <a:p>
            <a:pPr lvl="1" algn="just">
              <a:buClr>
                <a:srgbClr val="0070C0"/>
              </a:buClr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Contrôles trop peu nombreux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regard du nombre de mesures exercées </a:t>
            </a:r>
          </a:p>
          <a:p>
            <a:pPr lvl="1" algn="just">
              <a:buClr>
                <a:srgbClr val="0070C0"/>
              </a:buClr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d’instance territoriale de recueil des signalements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situations maltraitance / négligence subies par les majeurs vulnérables </a:t>
            </a:r>
          </a:p>
          <a:p>
            <a:pPr marL="457200" lvl="1" indent="0" algn="just">
              <a:buClr>
                <a:srgbClr val="0070C0"/>
              </a:buClr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Objectifs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Renforcer les contrôles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l’activité de mandataires judiciaires </a:t>
            </a:r>
          </a:p>
          <a:p>
            <a:pPr lvl="1">
              <a:buClr>
                <a:srgbClr val="0070C0"/>
              </a:buClr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œuvre des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contrôles conjoints justice/administration </a:t>
            </a:r>
          </a:p>
          <a:p>
            <a:pPr lvl="1">
              <a:buClr>
                <a:srgbClr val="0070C0"/>
              </a:buClr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Renforcer la formation des personnels en charge des contrôles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1">
              <a:buClr>
                <a:srgbClr val="0070C0"/>
              </a:buClr>
            </a:pP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Réflexions pour la création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instance de recueil des signalements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concernant les adultes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vulnérables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7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60850"/>
            <a:ext cx="10515600" cy="2852737"/>
          </a:xfrm>
        </p:spPr>
        <p:txBody>
          <a:bodyPr/>
          <a:lstStyle/>
          <a:p>
            <a:pPr algn="ctr"/>
            <a:r>
              <a:rPr lang="fr-FR" b="1" dirty="0" smtClean="0">
                <a:latin typeface="Bodoni MT" panose="02070603080606020203" pitchFamily="18" charset="0"/>
              </a:rPr>
              <a:t>Des chantiers à ouvrir ou </a:t>
            </a:r>
            <a:r>
              <a:rPr lang="fr-FR" b="1" dirty="0" err="1" smtClean="0">
                <a:latin typeface="Bodoni MT" panose="02070603080606020203" pitchFamily="18" charset="0"/>
              </a:rPr>
              <a:t>réouvrir</a:t>
            </a:r>
            <a:endParaRPr lang="fr-FR" b="1" dirty="0">
              <a:latin typeface="Bodoni MT" panose="020706030806060202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5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financement de l’activité </a:t>
            </a:r>
          </a:p>
          <a:p>
            <a:pPr lvl="1" algn="just"/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Une étude réalisée par le Cabinet CGI</a:t>
            </a:r>
          </a:p>
          <a:p>
            <a:pPr lvl="1" algn="just"/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indicateurs aujourd'hui uniquement quantitatifs</a:t>
            </a:r>
          </a:p>
          <a:p>
            <a:pPr lvl="1" algn="just"/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Des indicateurs qualitatifs à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introduire afin d’intégrer les difficultés d’exercice des mesures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Commission Nationale </a:t>
            </a:r>
          </a:p>
          <a:p>
            <a:pPr marL="466725" lvl="1">
              <a:spcBef>
                <a:spcPts val="400"/>
              </a:spcBef>
              <a:spcAft>
                <a:spcPts val="800"/>
              </a:spcAft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politique de protection juridique des majeurs est pilotée et définie par l’Etat (ministère des solidarités et de la santé, ministère de la justice), en concertation avec les différents acteurs concernés. </a:t>
            </a:r>
          </a:p>
          <a:p>
            <a:pPr marL="466725" lvl="1">
              <a:spcBef>
                <a:spcPts val="400"/>
              </a:spcBef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Cependant, il n’existe aucune instance représentative tant au niveau national que territorial. </a:t>
            </a:r>
          </a:p>
          <a:p>
            <a:pPr marL="466725" lvl="1">
              <a:spcBef>
                <a:spcPts val="400"/>
              </a:spcBef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De ce fait, les interlocuteurs sont plus difficilement identifiables par les différents acteurs de cette politique.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02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9884-7A29-DC4E-9311-A62E54788E52}" type="datetime1">
              <a:rPr lang="fr-FR" smtClean="0"/>
              <a:t>16/08/2022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la cohésion sociale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734886" y="3028499"/>
            <a:ext cx="91184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/>
              <a:t>Sous-Direction à l’enfance et à la famille</a:t>
            </a:r>
          </a:p>
          <a:p>
            <a:pPr algn="ctr"/>
            <a:r>
              <a:rPr lang="fr-FR" sz="2800" b="1" dirty="0" smtClean="0"/>
              <a:t>Jean-Régis CATTA</a:t>
            </a:r>
          </a:p>
          <a:p>
            <a:pPr algn="ctr"/>
            <a:endParaRPr lang="fr-FR" sz="2800" b="1" dirty="0" smtClean="0"/>
          </a:p>
          <a:p>
            <a:pPr algn="ctr"/>
            <a:r>
              <a:rPr lang="fr-FR" sz="3200" b="1" u="sng" dirty="0" smtClean="0"/>
              <a:t>Bureau de la protection des personnes</a:t>
            </a:r>
          </a:p>
          <a:p>
            <a:pPr algn="ctr"/>
            <a:r>
              <a:rPr lang="fr-FR" sz="2800" b="1" dirty="0"/>
              <a:t>Gaëtan GIVEL</a:t>
            </a:r>
          </a:p>
          <a:p>
            <a:pPr algn="ctr"/>
            <a:r>
              <a:rPr lang="fr-FR" sz="2800" b="1"/>
              <a:t>Claire </a:t>
            </a:r>
            <a:r>
              <a:rPr lang="fr-FR" sz="2800" b="1" smtClean="0"/>
              <a:t>TOURNECUILLERT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8099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949" y="281997"/>
            <a:ext cx="10515600" cy="1325563"/>
          </a:xfrm>
        </p:spPr>
        <p:txBody>
          <a:bodyPr/>
          <a:lstStyle/>
          <a:p>
            <a:pPr algn="ctr"/>
            <a:r>
              <a:rPr lang="fr-FR" b="1" u="sng" dirty="0" smtClean="0">
                <a:latin typeface="Bodoni MT" panose="02070603080606020203" pitchFamily="18" charset="0"/>
              </a:rPr>
              <a:t>ORDRE DU JOUR </a:t>
            </a:r>
            <a:endParaRPr lang="fr-FR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Jean-Régis CATTA</a:t>
            </a:r>
          </a:p>
          <a:p>
            <a:pPr marL="0" lv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travaux réalisés par Claire TOURNECUILLERT</a:t>
            </a:r>
          </a:p>
          <a:p>
            <a:pPr marL="0" lv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travaux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cours par Gaëtan GIVEL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travaux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ouvrir par Gaëtan GIVEL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60850"/>
            <a:ext cx="10515600" cy="2852737"/>
          </a:xfrm>
        </p:spPr>
        <p:txBody>
          <a:bodyPr/>
          <a:lstStyle/>
          <a:p>
            <a:pPr algn="ctr"/>
            <a:r>
              <a:rPr lang="fr-FR" b="1" dirty="0" smtClean="0">
                <a:latin typeface="Bodoni MT" panose="02070603080606020203" pitchFamily="18" charset="0"/>
              </a:rPr>
              <a:t>Des outils à utiliser et à promouvoir</a:t>
            </a:r>
            <a:endParaRPr lang="fr-FR" b="1" dirty="0">
              <a:latin typeface="Bodoni MT" panose="020706030806060202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Un guide éthique : « Repères pour une réflexion éthique des MJPM » 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travail réalisé sous l’égide des Ministères sociaux et du Ministère de la Justice</a:t>
            </a: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 composition élargie du groupe de travail</a:t>
            </a:r>
          </a:p>
          <a:p>
            <a:pPr marL="457200" lvl="1" indent="0" algn="just">
              <a:buNone/>
            </a:pP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DACS et DGCS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ANJI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DDD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Caron </a:t>
            </a:r>
            <a:r>
              <a:rPr lang="fr-FR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Déglise</a:t>
            </a:r>
            <a:endParaRPr lang="fr-F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Représentants des administrations déconcentrées 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Représentant des familles (UNAF)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Représentants de la profession : l’ensemble des fédérations du secteur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Représentant de centres de formation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 </a:t>
            </a: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structuration articulée autour des 4 activités clés du MJPM</a:t>
            </a: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Informer, communiquer et dialoguer</a:t>
            </a: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Evaluer, analyser et apprécier</a:t>
            </a: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Assister er représenter</a:t>
            </a: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Rendre compte, saisir et alerter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Une mallette pédagogique pour les personnes chargées de la mesure de protection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outil pour les tuteurs familiaux et les services ISTF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fiches pratiques</a:t>
            </a: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 Quelle protection ? »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 et comment protéger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mesures de protection non juridiques et juridiques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L’habilitation familiale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sauvegarde, la curatelle et la tutelle</a:t>
            </a:r>
          </a:p>
          <a:p>
            <a:pPr marL="914400" lvl="2" indent="0" algn="just">
              <a:buNone/>
            </a:pPr>
            <a:endParaRPr lang="fr-F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 Comment faire ? »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fiches pratiques abordant la vie et la fin de la mesure, et notamment :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Budget prévisionnel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Compte-rendu de gestion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santé, le logement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requêtes et l’inventaire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à activer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9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260850"/>
            <a:ext cx="10515600" cy="2852737"/>
          </a:xfrm>
        </p:spPr>
        <p:txBody>
          <a:bodyPr/>
          <a:lstStyle/>
          <a:p>
            <a:pPr algn="ctr"/>
            <a:r>
              <a:rPr lang="fr-FR" b="1" dirty="0" smtClean="0">
                <a:latin typeface="Bodoni MT" panose="02070603080606020203" pitchFamily="18" charset="0"/>
              </a:rPr>
              <a:t>Des outils à parfaire et à venir</a:t>
            </a:r>
            <a:endParaRPr lang="fr-FR" b="1" dirty="0">
              <a:latin typeface="Bodoni MT" panose="02070603080606020203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5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La carte professionnelle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 demande des professionnels</a:t>
            </a: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partenariat avec l’Imprimerie Nationale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démarrage plus compliqué qu’attendu</a:t>
            </a:r>
            <a:endParaRPr lang="fr-F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primo connexions retardées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critères techniques mal compris (photos et signatures)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livraison aux DR non satisfaisante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montée en charge lente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Moins de 1500 cartes expédiées</a:t>
            </a:r>
          </a:p>
          <a:p>
            <a:pPr lvl="2" algn="just">
              <a:buFontTx/>
              <a:buChar char="-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580 cartes en cours de production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dossier suivi par la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DGCS</a:t>
            </a: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réponses aux réseaux 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sur les aspects techniques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réunion de suivi programmée le 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27/06 pour cadrer les motifs d’insatisfaction et les pistes d’amélioration</a:t>
            </a:r>
          </a:p>
          <a:p>
            <a:pPr lvl="1" algn="just">
              <a:buFontTx/>
              <a:buChar char="-"/>
            </a:pP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985" y="328245"/>
            <a:ext cx="10515600" cy="1010750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>
                <a:latin typeface="Bodoni MT" panose="02070603080606020203" pitchFamily="18" charset="0"/>
              </a:rPr>
              <a:t>Une recommandation de bonnes pratiques</a:t>
            </a:r>
            <a:endParaRPr lang="fr-FR" sz="3600" b="1" u="sng" dirty="0">
              <a:latin typeface="Bodoni MT" panose="020706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5092" y="1521229"/>
            <a:ext cx="10515600" cy="510230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Elaboration par la Haute Autorité de Santé (HAS)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référentiel appuyé sur la concertation et la consultation</a:t>
            </a:r>
          </a:p>
          <a:p>
            <a:pPr marL="0" indent="0" algn="just">
              <a:buNone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cadrage débuté</a:t>
            </a:r>
          </a:p>
          <a:p>
            <a:pPr marL="0" indent="0" algn="just">
              <a:buNone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des auditions démarrées</a:t>
            </a:r>
          </a:p>
          <a:p>
            <a:pPr marL="0" indent="0" algn="just">
              <a:buNone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une rencontre HAS / DGCS en septembre 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marL="0" indent="0" algn="just">
              <a:buNone/>
            </a:pPr>
            <a:endParaRPr lang="fr-FR" sz="2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base essentielle des travaux en cours ou à venir</a:t>
            </a:r>
            <a:endParaRPr lang="fr-FR" sz="2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la formation initiale et continue des MJPM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la refonte des contrôles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la réflexion autour du financement de l’activité</a:t>
            </a: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F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19-57CE-48F9-8C04-78ECF30F03F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576</Words>
  <Application>Microsoft Office PowerPoint</Application>
  <PresentationFormat>Personnalisé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ORDRE DU JOUR </vt:lpstr>
      <vt:lpstr>Des outils à utiliser et à promouvoir</vt:lpstr>
      <vt:lpstr>Un guide éthique : « Repères pour une réflexion éthique des MJPM » </vt:lpstr>
      <vt:lpstr>Une mallette pédagogique pour les personnes chargées de la mesure de protection</vt:lpstr>
      <vt:lpstr>Des outils à parfaire et à venir</vt:lpstr>
      <vt:lpstr>La carte professionnelle</vt:lpstr>
      <vt:lpstr>Une recommandation de bonnes pratiques</vt:lpstr>
      <vt:lpstr>Des chantiers ouverts</vt:lpstr>
      <vt:lpstr>La formation des MJPM</vt:lpstr>
      <vt:lpstr>Le contrôle des MJPM</vt:lpstr>
      <vt:lpstr>Des chantiers à ouvrir ou réouvrir</vt:lpstr>
      <vt:lpstr>Présentation PowerPoint</vt:lpstr>
    </vt:vector>
  </TitlesOfParts>
  <Company>PPT/DSI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BERTHONNEAU, Emma (DGCS/SERVICE DES POLITIQUES SOCIALES ET MEDICO SOCIALES/2EME SOU)</dc:creator>
  <cp:lastModifiedBy>LIDOVE Carine (DR-BRET)</cp:lastModifiedBy>
  <cp:revision>38</cp:revision>
  <dcterms:created xsi:type="dcterms:W3CDTF">2021-12-03T10:12:27Z</dcterms:created>
  <dcterms:modified xsi:type="dcterms:W3CDTF">2022-08-16T15:31:43Z</dcterms:modified>
</cp:coreProperties>
</file>