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5"/>
  </p:notesMasterIdLst>
  <p:handoutMasterIdLst>
    <p:handoutMasterId r:id="rId16"/>
  </p:handoutMasterIdLst>
  <p:sldIdLst>
    <p:sldId id="262" r:id="rId2"/>
    <p:sldId id="257" r:id="rId3"/>
    <p:sldId id="258" r:id="rId4"/>
    <p:sldId id="281" r:id="rId5"/>
    <p:sldId id="284" r:id="rId6"/>
    <p:sldId id="285" r:id="rId7"/>
    <p:sldId id="286" r:id="rId8"/>
    <p:sldId id="268" r:id="rId9"/>
    <p:sldId id="272" r:id="rId10"/>
    <p:sldId id="273" r:id="rId11"/>
    <p:sldId id="283" r:id="rId12"/>
    <p:sldId id="276" r:id="rId13"/>
    <p:sldId id="280" r:id="rId14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 autoAdjust="0"/>
  </p:normalViewPr>
  <p:slideViewPr>
    <p:cSldViewPr showGuides="1">
      <p:cViewPr>
        <p:scale>
          <a:sx n="90" d="100"/>
          <a:sy n="90" d="100"/>
        </p:scale>
        <p:origin x="-452" y="-4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E07E-7570-4828-BF1D-ABF7185DC097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BAEB0-527A-4BBA-BB04-50048B593F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02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22/06/2022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xmlns="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xmlns="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xmlns="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xmlns="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xmlns="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xmlns="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xmlns="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xmlns="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xmlns="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xmlns="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xmlns="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xmlns="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xmlns="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xmlns="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xmlns="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xmlns="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xmlns="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9502"/>
            <a:ext cx="3256970" cy="13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22/06/2022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46" y="801616"/>
            <a:ext cx="6176486" cy="249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xmlns="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78042" y="167377"/>
            <a:ext cx="481683" cy="44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arine.lidove@dreets.gouv.fr" TargetMode="External"/><Relationship Id="rId2" Type="http://schemas.openxmlformats.org/officeDocument/2006/relationships/hyperlink" Target="https://bretagne.dreets.gouv.fr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vincent.sevaer@dreets.gouv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251520" y="1635646"/>
            <a:ext cx="8424000" cy="2293224"/>
          </a:xfrm>
        </p:spPr>
        <p:txBody>
          <a:bodyPr/>
          <a:lstStyle/>
          <a:p>
            <a:pPr algn="ctr"/>
            <a:endParaRPr lang="fr-FR" sz="2800" dirty="0" smtClean="0">
              <a:solidFill>
                <a:schemeClr val="tx2"/>
              </a:solidFill>
              <a:latin typeface="Myriad Pro"/>
            </a:endParaRPr>
          </a:p>
          <a:p>
            <a:pPr algn="ctr"/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Schéma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régional 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des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mandataires judiciaires 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à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la protection des majeurs 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et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des délégués aux prestations familiales 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2021-2026</a:t>
            </a:r>
          </a:p>
          <a:p>
            <a:pPr algn="ctr"/>
            <a:endParaRPr lang="fr-FR" sz="2400" dirty="0" smtClean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Réunion 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ANNUELLE 2022</a:t>
            </a:r>
            <a:endParaRPr lang="fr-FR" sz="2400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endParaRPr lang="fr-FR" sz="2400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8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JEUDI 23 juin 2022</a:t>
            </a:r>
            <a:endParaRPr lang="fr-FR" sz="1800" i="1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3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Orientation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3 : sécuriser les pratiques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3" name="Ellipse 2"/>
          <p:cNvSpPr/>
          <p:nvPr/>
        </p:nvSpPr>
        <p:spPr>
          <a:xfrm>
            <a:off x="1331640" y="1779662"/>
            <a:ext cx="2232248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683568" y="1339957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8: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Continuité de l’activité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868144" y="1131590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10: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Innovation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332962" y="1851670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9: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Contrôle et évaluation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39552" y="3723878"/>
            <a:ext cx="799288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1600" dirty="0">
                <a:solidFill>
                  <a:srgbClr val="0E2484"/>
                </a:solidFill>
                <a:latin typeface="Marianne" panose="02000000000000000000" pitchFamily="2" charset="0"/>
              </a:rPr>
              <a:t>Actions à venir: </a:t>
            </a:r>
          </a:p>
          <a:p>
            <a:pPr marL="377825" indent="-285750">
              <a:spcBef>
                <a:spcPts val="600"/>
              </a:spcBef>
              <a:buFontTx/>
              <a:buChar char="-"/>
            </a:pPr>
            <a:r>
              <a:rPr lang="fr-FR" sz="1600" dirty="0">
                <a:solidFill>
                  <a:srgbClr val="0E2484"/>
                </a:solidFill>
                <a:latin typeface="Marianne" panose="02000000000000000000" pitchFamily="2" charset="0"/>
              </a:rPr>
              <a:t>Réforme de l’évaluation des établissements sociaux et médico sociaux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850" y="1851670"/>
            <a:ext cx="8424334" cy="2736304"/>
          </a:xfrm>
        </p:spPr>
        <p:txBody>
          <a:bodyPr/>
          <a:lstStyle/>
          <a:p>
            <a:pPr algn="ctr"/>
            <a:endParaRPr lang="fr-FR" i="1" dirty="0" smtClean="0">
              <a:solidFill>
                <a:schemeClr val="tx2"/>
              </a:solidFill>
              <a:latin typeface="Myriad Pro" pitchFamily="34" charset="0"/>
            </a:endParaRPr>
          </a:p>
          <a:p>
            <a:pPr algn="ctr"/>
            <a:r>
              <a:rPr lang="fr-FR" sz="1600" b="1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Madame METAYER</a:t>
            </a:r>
            <a:endParaRPr lang="fr-FR" sz="1600" b="1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6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Responsable </a:t>
            </a:r>
            <a:r>
              <a:rPr lang="fr-FR" sz="1600" i="1" dirty="0">
                <a:solidFill>
                  <a:srgbClr val="0E2484"/>
                </a:solidFill>
                <a:latin typeface="Marianne" panose="02000000000000000000" pitchFamily="2" charset="0"/>
              </a:rPr>
              <a:t>des relations avec les usagers au sein de </a:t>
            </a:r>
            <a:r>
              <a:rPr lang="fr-FR" sz="16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l’hôpital</a:t>
            </a:r>
          </a:p>
          <a:p>
            <a:pPr algn="ctr"/>
            <a:r>
              <a:rPr lang="fr-FR" sz="16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- </a:t>
            </a:r>
          </a:p>
          <a:p>
            <a:pPr algn="ctr"/>
            <a:r>
              <a:rPr lang="fr-FR" sz="1600" b="1" i="1" dirty="0">
                <a:solidFill>
                  <a:srgbClr val="0E2484"/>
                </a:solidFill>
                <a:latin typeface="Marianne" panose="02000000000000000000" pitchFamily="2" charset="0"/>
              </a:rPr>
              <a:t>Madame </a:t>
            </a:r>
            <a:r>
              <a:rPr lang="fr-FR" sz="1600" b="1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SYLVESTRE</a:t>
            </a:r>
            <a:endParaRPr lang="fr-FR" sz="1600" b="1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600" i="1" dirty="0">
                <a:solidFill>
                  <a:srgbClr val="0E2484"/>
                </a:solidFill>
                <a:latin typeface="Marianne" panose="02000000000000000000" pitchFamily="2" charset="0"/>
              </a:rPr>
              <a:t>Responsable de Service </a:t>
            </a:r>
            <a:endParaRPr lang="fr-FR" sz="1600" i="1" dirty="0" smtClean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endParaRPr lang="fr-FR" sz="1600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600" i="1" dirty="0">
                <a:solidFill>
                  <a:srgbClr val="0E2484"/>
                </a:solidFill>
                <a:latin typeface="Marianne" panose="02000000000000000000" pitchFamily="2" charset="0"/>
              </a:rPr>
              <a:t>Centre hospitalier Guillaume </a:t>
            </a:r>
            <a:r>
              <a:rPr lang="fr-FR" sz="16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REGNIER</a:t>
            </a:r>
            <a:endParaRPr lang="fr-FR" sz="1600" i="1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Intervention concernant la 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Pair-</a:t>
            </a:r>
            <a:r>
              <a:rPr lang="fr-FR" sz="2400" dirty="0" err="1" smtClean="0">
                <a:solidFill>
                  <a:srgbClr val="0E2484"/>
                </a:solidFill>
                <a:latin typeface="Marianne" panose="02000000000000000000" pitchFamily="2" charset="0"/>
              </a:rPr>
              <a:t>aidance</a:t>
            </a:r>
            <a:endParaRPr lang="fr-FR" sz="24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22/06/2022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4288" lvl="1" algn="l" rtl="0">
              <a:lnSpc>
                <a:spcPct val="90000"/>
              </a:lnSpc>
              <a:spcBef>
                <a:spcPct val="0"/>
              </a:spcBef>
            </a:pPr>
            <a:r>
              <a:rPr lang="fr-FR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8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8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800" b="1" kern="1200" dirty="0" smtClean="0">
                <a:solidFill>
                  <a:srgbClr val="0E2484"/>
                </a:solidFill>
                <a:latin typeface="Marianne" panose="02000000000000000000" pitchFamily="2" charset="0"/>
                <a:ea typeface="+mj-ea"/>
                <a:cs typeface="+mj-cs"/>
              </a:rPr>
              <a:t>Echanges </a:t>
            </a:r>
            <a:r>
              <a:rPr lang="fr-FR" sz="2800" b="1" kern="1200" dirty="0">
                <a:solidFill>
                  <a:srgbClr val="0E2484"/>
                </a:solidFill>
                <a:latin typeface="Marianne" panose="02000000000000000000" pitchFamily="2" charset="0"/>
                <a:ea typeface="+mj-ea"/>
                <a:cs typeface="+mj-cs"/>
              </a:rPr>
              <a:t>sur la programmation à venir</a:t>
            </a:r>
            <a:r>
              <a:rPr lang="fr-FR" sz="2400" dirty="0" smtClean="0">
                <a:latin typeface="Marianne" panose="02000000000000000000" pitchFamily="2" charset="0"/>
              </a:rPr>
              <a:t/>
            </a:r>
            <a:br>
              <a:rPr lang="fr-FR" sz="2400" dirty="0" smtClean="0">
                <a:latin typeface="Marianne" panose="02000000000000000000" pitchFamily="2" charset="0"/>
              </a:rPr>
            </a:br>
            <a:r>
              <a:rPr lang="fr-FR" dirty="0" smtClean="0">
                <a:latin typeface="Marianne" panose="02000000000000000000" pitchFamily="2" charset="0"/>
              </a:rPr>
              <a:t/>
            </a:r>
            <a:br>
              <a:rPr lang="fr-FR" dirty="0" smtClean="0">
                <a:latin typeface="Marianne" panose="02000000000000000000" pitchFamily="2" charset="0"/>
              </a:rPr>
            </a:b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67544" y="1275606"/>
            <a:ext cx="7128792" cy="3024336"/>
          </a:xfrm>
        </p:spPr>
        <p:txBody>
          <a:bodyPr/>
          <a:lstStyle/>
          <a:p>
            <a:pPr marL="0" lv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Prochain comité de suivi: le 20 septembre 2022</a:t>
            </a:r>
          </a:p>
          <a:p>
            <a:pPr marL="0" lvl="0" indent="0">
              <a:buNone/>
            </a:pPr>
            <a:endParaRPr lang="fr-FR" dirty="0" smtClean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marL="0" lvl="0" indent="0">
              <a:buNone/>
            </a:pPr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Prochaine réunion régionale: septembre 2023</a:t>
            </a:r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marL="180000" lvl="1" indent="0">
              <a:buNone/>
            </a:pPr>
            <a:endParaRPr lang="fr-FR" dirty="0" smtClean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marL="180000" lvl="1" indent="0">
              <a:buNone/>
            </a:pPr>
            <a:endParaRPr lang="fr-FR" dirty="0" smtClean="0"/>
          </a:p>
          <a:p>
            <a:pPr marL="180000" lvl="1" indent="0">
              <a:buNone/>
            </a:pPr>
            <a:endParaRPr lang="fr-FR" dirty="0"/>
          </a:p>
          <a:p>
            <a:pPr lvl="1"/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5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467544" y="1203598"/>
            <a:ext cx="8208632" cy="2880320"/>
          </a:xfrm>
        </p:spPr>
        <p:txBody>
          <a:bodyPr/>
          <a:lstStyle/>
          <a:p>
            <a:endParaRPr lang="fr-FR" b="1" i="1" dirty="0">
              <a:solidFill>
                <a:schemeClr val="tx2"/>
              </a:solidFill>
              <a:latin typeface="Myriad Pro"/>
            </a:endParaRPr>
          </a:p>
          <a:p>
            <a:endParaRPr lang="fr-FR" b="1" i="1" dirty="0" smtClean="0">
              <a:solidFill>
                <a:schemeClr val="tx2"/>
              </a:solidFill>
              <a:latin typeface="Myriad Pro"/>
            </a:endParaRPr>
          </a:p>
          <a:p>
            <a:endParaRPr lang="fr-FR" b="1" i="1" dirty="0">
              <a:solidFill>
                <a:schemeClr val="tx2"/>
              </a:solidFill>
              <a:latin typeface="Myriad Pro"/>
            </a:endParaRPr>
          </a:p>
          <a:p>
            <a:pPr marL="0" lvl="0" algn="ctr">
              <a:spcAft>
                <a:spcPts val="0"/>
              </a:spcAft>
            </a:pPr>
            <a:r>
              <a:rPr lang="fr-FR" sz="2000" b="1" i="1" dirty="0">
                <a:solidFill>
                  <a:srgbClr val="0E2484"/>
                </a:solidFill>
                <a:latin typeface="Marianne" panose="02000000000000000000" pitchFamily="2" charset="0"/>
              </a:rPr>
              <a:t>Merci de votre attention et de votre participation</a:t>
            </a:r>
            <a:endParaRPr lang="fr-FR" sz="2000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endParaRPr lang="fr-FR" dirty="0" smtClean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Pour consulter </a:t>
            </a:r>
            <a:r>
              <a:rPr lang="fr-FR" dirty="0">
                <a:solidFill>
                  <a:srgbClr val="0E2484"/>
                </a:solidFill>
                <a:latin typeface="Marianne" panose="02000000000000000000" pitchFamily="2" charset="0"/>
              </a:rPr>
              <a:t>le schéma</a:t>
            </a:r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:</a:t>
            </a:r>
            <a:r>
              <a:rPr lang="fr-FR" dirty="0" smtClean="0">
                <a:solidFill>
                  <a:schemeClr val="tx2"/>
                </a:solidFill>
                <a:latin typeface="Marianne" panose="02000000000000000000" pitchFamily="2" charset="0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Marianne" panose="02000000000000000000" pitchFamily="2" charset="0"/>
                <a:hlinkClick r:id="rId2"/>
              </a:rPr>
              <a:t>https</a:t>
            </a:r>
            <a:r>
              <a:rPr lang="fr-FR" dirty="0">
                <a:solidFill>
                  <a:schemeClr val="tx2"/>
                </a:solidFill>
                <a:latin typeface="Marianne" panose="02000000000000000000" pitchFamily="2" charset="0"/>
                <a:hlinkClick r:id="rId2"/>
              </a:rPr>
              <a:t>://</a:t>
            </a:r>
            <a:r>
              <a:rPr lang="fr-FR" dirty="0" smtClean="0">
                <a:solidFill>
                  <a:schemeClr val="tx2"/>
                </a:solidFill>
                <a:latin typeface="Marianne" panose="02000000000000000000" pitchFamily="2" charset="0"/>
                <a:hlinkClick r:id="rId2"/>
              </a:rPr>
              <a:t>bretagne.dreets.gouv.fr</a:t>
            </a:r>
            <a:r>
              <a:rPr lang="fr-FR" dirty="0" smtClean="0">
                <a:solidFill>
                  <a:schemeClr val="tx2"/>
                </a:solidFill>
                <a:latin typeface="Marianne" panose="02000000000000000000" pitchFamily="2" charset="0"/>
              </a:rPr>
              <a:t> </a:t>
            </a:r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– rubrique cohésion sociale et solidarités</a:t>
            </a:r>
          </a:p>
          <a:p>
            <a:endParaRPr lang="fr-FR" dirty="0">
              <a:solidFill>
                <a:schemeClr val="tx2"/>
              </a:solidFill>
              <a:latin typeface="Marianne" panose="02000000000000000000" pitchFamily="2" charset="0"/>
            </a:endParaRPr>
          </a:p>
          <a:p>
            <a:r>
              <a:rPr lang="fr-FR" dirty="0">
                <a:solidFill>
                  <a:srgbClr val="0E2484"/>
                </a:solidFill>
                <a:latin typeface="Marianne" panose="02000000000000000000" pitchFamily="2" charset="0"/>
              </a:rPr>
              <a:t>Pour toute question: </a:t>
            </a:r>
            <a:r>
              <a:rPr lang="fr-FR" dirty="0">
                <a:solidFill>
                  <a:schemeClr val="tx2"/>
                </a:solidFill>
                <a:latin typeface="Marianne" panose="02000000000000000000" pitchFamily="2" charset="0"/>
                <a:hlinkClick r:id="rId3"/>
              </a:rPr>
              <a:t>carine.lidove@dreets.gouv.fr</a:t>
            </a:r>
            <a:r>
              <a:rPr lang="fr-FR" dirty="0">
                <a:solidFill>
                  <a:schemeClr val="tx2"/>
                </a:solidFill>
                <a:latin typeface="Marianne" panose="02000000000000000000" pitchFamily="2" charset="0"/>
              </a:rPr>
              <a:t> </a:t>
            </a:r>
            <a:r>
              <a:rPr lang="fr-FR" dirty="0">
                <a:solidFill>
                  <a:srgbClr val="0E2484"/>
                </a:solidFill>
                <a:latin typeface="Marianne" panose="02000000000000000000" pitchFamily="2" charset="0"/>
              </a:rPr>
              <a:t>ou</a:t>
            </a:r>
            <a:r>
              <a:rPr lang="fr-FR" dirty="0">
                <a:solidFill>
                  <a:schemeClr val="tx2"/>
                </a:solidFill>
                <a:latin typeface="Marianne" panose="02000000000000000000" pitchFamily="2" charset="0"/>
              </a:rPr>
              <a:t> </a:t>
            </a:r>
            <a:r>
              <a:rPr lang="fr-FR" dirty="0">
                <a:solidFill>
                  <a:schemeClr val="tx2"/>
                </a:solidFill>
                <a:latin typeface="Marianne" panose="02000000000000000000" pitchFamily="2" charset="0"/>
                <a:hlinkClick r:id="rId4"/>
              </a:rPr>
              <a:t>vincent.sevaer@dreets.gouv.fr</a:t>
            </a:r>
            <a:endParaRPr lang="fr-FR" dirty="0">
              <a:solidFill>
                <a:schemeClr val="tx2"/>
              </a:solidFill>
              <a:latin typeface="Marianne" panose="02000000000000000000" pitchFamily="2" charset="0"/>
            </a:endParaRPr>
          </a:p>
          <a:p>
            <a:endParaRPr lang="fr-FR" dirty="0" smtClean="0">
              <a:solidFill>
                <a:schemeClr val="tx2"/>
              </a:solidFill>
              <a:latin typeface="Myriad Pro"/>
            </a:endParaRPr>
          </a:p>
          <a:p>
            <a:endParaRPr lang="fr-FR" dirty="0" smtClean="0">
              <a:solidFill>
                <a:schemeClr val="tx2"/>
              </a:solidFill>
              <a:latin typeface="Myriad Pro"/>
            </a:endParaRPr>
          </a:p>
          <a:p>
            <a:endParaRPr lang="fr-FR" dirty="0">
              <a:solidFill>
                <a:schemeClr val="tx2"/>
              </a:solidFill>
              <a:latin typeface="Myriad Pro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36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23528" y="1131590"/>
            <a:ext cx="8424334" cy="3168352"/>
          </a:xfrm>
        </p:spPr>
        <p:txBody>
          <a:bodyPr/>
          <a:lstStyle/>
          <a:p>
            <a:pPr algn="ctr"/>
            <a:endParaRPr lang="fr-FR" i="1" dirty="0" smtClean="0">
              <a:solidFill>
                <a:schemeClr val="tx2"/>
              </a:solidFill>
              <a:latin typeface="Myriad Pro" pitchFamily="34" charset="0"/>
            </a:endParaRPr>
          </a:p>
          <a:p>
            <a:pPr algn="ctr"/>
            <a:r>
              <a:rPr lang="fr-FR" sz="2400" b="1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OUVERTURE DE LA JOURNEE</a:t>
            </a:r>
          </a:p>
          <a:p>
            <a:pPr algn="ctr"/>
            <a:endParaRPr lang="fr-FR" sz="1800" b="1" i="1" dirty="0" smtClean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endParaRPr lang="fr-FR" sz="1800" b="1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800" b="1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Françoise </a:t>
            </a:r>
            <a:r>
              <a:rPr lang="fr-FR" sz="1800" b="1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HARDY</a:t>
            </a:r>
            <a:endParaRPr lang="fr-FR" sz="1800" b="1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endParaRPr lang="fr-FR" sz="1800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8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Directrice régionale adjointe</a:t>
            </a:r>
            <a:endParaRPr lang="fr-FR" sz="1800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8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Responsable </a:t>
            </a:r>
            <a:r>
              <a:rPr lang="fr-FR" sz="1800" i="1" dirty="0">
                <a:solidFill>
                  <a:srgbClr val="0E2484"/>
                </a:solidFill>
                <a:latin typeface="Marianne" panose="02000000000000000000" pitchFamily="2" charset="0"/>
              </a:rPr>
              <a:t>du Pôle cohésion </a:t>
            </a:r>
            <a:r>
              <a:rPr lang="fr-FR" sz="18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sociale</a:t>
            </a:r>
          </a:p>
          <a:p>
            <a:pPr algn="ctr"/>
            <a:r>
              <a:rPr lang="fr-FR" sz="18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DREETS Bretagne</a:t>
            </a:r>
            <a:endParaRPr lang="fr-FR" sz="1800" i="1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endParaRPr lang="fr-FR" i="1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97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67544" y="1275606"/>
            <a:ext cx="7128792" cy="3024336"/>
          </a:xfrm>
        </p:spPr>
        <p:txBody>
          <a:bodyPr/>
          <a:lstStyle/>
          <a:p>
            <a:pPr marL="0" lvl="0" indent="0">
              <a:buNone/>
            </a:pP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Matinée </a:t>
            </a:r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(9h45-11h45)</a:t>
            </a:r>
          </a:p>
          <a:p>
            <a:pPr marL="465750" lvl="1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0E2484"/>
                </a:solidFill>
                <a:latin typeface="Marianne" panose="02000000000000000000" pitchFamily="2" charset="0"/>
              </a:rPr>
              <a:t>Actualités du </a:t>
            </a:r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secteur (DGCS)</a:t>
            </a:r>
            <a:endParaRPr lang="fr-FR" sz="1400" dirty="0">
              <a:solidFill>
                <a:srgbClr val="0E2484"/>
              </a:solidFill>
              <a:latin typeface="Marianne" panose="02000000000000000000" pitchFamily="2" charset="0"/>
            </a:endParaRPr>
          </a:p>
          <a:p>
            <a:pPr marL="465750" lvl="1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0E2484"/>
                </a:solidFill>
                <a:latin typeface="Marianne" panose="02000000000000000000" pitchFamily="2" charset="0"/>
              </a:rPr>
              <a:t>Bilan de la première année de mise en œuvre du schéma</a:t>
            </a:r>
          </a:p>
          <a:p>
            <a:pPr marL="465750" lvl="1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0E2484"/>
                </a:solidFill>
                <a:latin typeface="Marianne" panose="02000000000000000000" pitchFamily="2" charset="0"/>
              </a:rPr>
              <a:t>Echanges sur la programmation à venir</a:t>
            </a:r>
          </a:p>
          <a:p>
            <a:pPr marL="0" lvl="0" indent="0">
              <a:buNone/>
            </a:pPr>
            <a:endParaRPr lang="fr-FR" sz="1600" dirty="0" smtClean="0">
              <a:solidFill>
                <a:schemeClr val="tx2"/>
              </a:solidFill>
              <a:latin typeface="Marianne" panose="02000000000000000000" pitchFamily="2" charset="0"/>
            </a:endParaRPr>
          </a:p>
          <a:p>
            <a:pPr marL="0" lvl="0" indent="0">
              <a:buNone/>
            </a:pP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Après midi </a:t>
            </a:r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(14h00-16h00)</a:t>
            </a:r>
          </a:p>
          <a:p>
            <a:pPr marL="465750" lvl="1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0E2484"/>
                </a:solidFill>
                <a:latin typeface="Marianne" panose="02000000000000000000" pitchFamily="2" charset="0"/>
              </a:rPr>
              <a:t>Zoom thématique : mesures judiciaires d'aide à la gestion du budget familial (MJAGBF)</a:t>
            </a:r>
          </a:p>
          <a:p>
            <a:pPr marL="180000" lvl="1" indent="0">
              <a:buNone/>
            </a:pPr>
            <a:endParaRPr lang="fr-FR" sz="1400" dirty="0" smtClean="0">
              <a:latin typeface="Marianne" panose="02000000000000000000" pitchFamily="2" charset="0"/>
            </a:endParaRPr>
          </a:p>
          <a:p>
            <a:pPr marL="180000" lvl="1" indent="0">
              <a:buNone/>
            </a:pPr>
            <a:endParaRPr lang="fr-FR" dirty="0" smtClean="0"/>
          </a:p>
          <a:p>
            <a:pPr marL="180000" lvl="1" indent="0">
              <a:buNone/>
            </a:pPr>
            <a:endParaRPr lang="fr-FR" dirty="0"/>
          </a:p>
          <a:p>
            <a:pPr lvl="1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PROGRAMME</a:t>
            </a:r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</a:t>
            </a:r>
          </a:p>
        </p:txBody>
      </p:sp>
    </p:spTree>
    <p:extLst>
      <p:ext uri="{BB962C8B-B14F-4D97-AF65-F5344CB8AC3E}">
        <p14:creationId xmlns:p14="http://schemas.microsoft.com/office/powerpoint/2010/main" val="31011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287560" y="771550"/>
            <a:ext cx="8424863" cy="664813"/>
          </a:xfrm>
        </p:spPr>
        <p:txBody>
          <a:bodyPr>
            <a:normAutofit fontScale="90000"/>
          </a:bodyPr>
          <a:lstStyle/>
          <a:p>
            <a:pPr marL="0" lvl="0"/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Bilan de la 1</a:t>
            </a:r>
            <a:r>
              <a:rPr lang="fr-FR" sz="2400" baseline="30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ère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 année de mise en œuvre du schéma</a:t>
            </a:r>
            <a:b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</a:br>
            <a:r>
              <a:rPr lang="fr-FR" sz="24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Gouvernance (1/3)</a:t>
            </a: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274963" y="1779662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Orientation n°4</a:t>
            </a:r>
          </a:p>
          <a:p>
            <a:pPr algn="ctr"/>
            <a:r>
              <a:rPr lang="fr-FR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Piloter et observer</a:t>
            </a:r>
            <a:endParaRPr lang="fr-FR" i="1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4643" y="3075806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Animer / concerter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275856" y="3075806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Suivre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165830" y="3075806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Réguler/adapter</a:t>
            </a:r>
          </a:p>
        </p:txBody>
      </p:sp>
      <p:cxnSp>
        <p:nvCxnSpPr>
          <p:cNvPr id="17" name="Connecteur en angle 16"/>
          <p:cNvCxnSpPr>
            <a:stCxn id="12" idx="0"/>
          </p:cNvCxnSpPr>
          <p:nvPr/>
        </p:nvCxnSpPr>
        <p:spPr>
          <a:xfrm rot="16200000" flipV="1">
            <a:off x="6106997" y="1792837"/>
            <a:ext cx="900100" cy="1665838"/>
          </a:xfrm>
          <a:prstGeom prst="bentConnector2">
            <a:avLst/>
          </a:prstGeom>
          <a:ln>
            <a:solidFill>
              <a:srgbClr val="0E248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>
            <a:stCxn id="10" idx="0"/>
            <a:endCxn id="4" idx="1"/>
          </p:cNvCxnSpPr>
          <p:nvPr/>
        </p:nvCxnSpPr>
        <p:spPr>
          <a:xfrm rot="5400000" flipH="1" flipV="1">
            <a:off x="1996821" y="1797664"/>
            <a:ext cx="900100" cy="1656184"/>
          </a:xfrm>
          <a:prstGeom prst="bentConnector2">
            <a:avLst/>
          </a:prstGeom>
          <a:ln>
            <a:solidFill>
              <a:srgbClr val="0E2484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11" idx="0"/>
          </p:cNvCxnSpPr>
          <p:nvPr/>
        </p:nvCxnSpPr>
        <p:spPr>
          <a:xfrm>
            <a:off x="4499099" y="2571750"/>
            <a:ext cx="893" cy="504056"/>
          </a:xfrm>
          <a:prstGeom prst="straightConnector1">
            <a:avLst/>
          </a:prstGeom>
          <a:ln>
            <a:solidFill>
              <a:srgbClr val="0E248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0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287560" y="771550"/>
            <a:ext cx="8424863" cy="664813"/>
          </a:xfrm>
        </p:spPr>
        <p:txBody>
          <a:bodyPr>
            <a:normAutofit fontScale="90000"/>
          </a:bodyPr>
          <a:lstStyle/>
          <a:p>
            <a:pPr marL="0" lvl="0"/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Bilan de la 1</a:t>
            </a:r>
            <a:r>
              <a:rPr lang="fr-FR" sz="2400" baseline="30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ère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 année de mise en œuvre du schéma</a:t>
            </a:r>
            <a:b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</a:br>
            <a:r>
              <a:rPr lang="fr-FR" sz="24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Gouvernance (2/3) : Comité de suivi</a:t>
            </a: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94643" y="1491630"/>
            <a:ext cx="2448272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Equipe-projet</a:t>
            </a:r>
            <a:endParaRPr lang="fr-FR" i="1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7259" y="2283718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Comité de suivi initial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137641" y="2283718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Avril 2021 – Avril 2022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940152" y="2283718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3 réunions</a:t>
            </a:r>
          </a:p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Priorisation / modalités de mise en œuvre / Suivi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11924" y="3363838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Comité de suivi renouvelé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143361" y="1508320"/>
            <a:ext cx="2448272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Mars 2020 – Avril 2021</a:t>
            </a:r>
            <a:endParaRPr lang="fr-FR" sz="1400" i="1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137641" y="3363838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Mai 2022 – </a:t>
            </a:r>
          </a:p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Septembre 2023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940152" y="1491630"/>
            <a:ext cx="2448272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Elaboration du schéma</a:t>
            </a:r>
            <a:endParaRPr lang="fr-FR" sz="1400" i="1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940152" y="3363838"/>
            <a:ext cx="2448272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E2484"/>
                </a:solidFill>
                <a:latin typeface="Marianne" panose="02000000000000000000" pitchFamily="2" charset="0"/>
              </a:rPr>
              <a:t>1</a:t>
            </a:r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 réunion</a:t>
            </a:r>
          </a:p>
          <a:p>
            <a:pPr algn="ctr"/>
            <a:r>
              <a:rPr lang="fr-FR" sz="1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Priorisation / Suivi / Préparation de la réunion annuelle </a:t>
            </a:r>
          </a:p>
        </p:txBody>
      </p:sp>
    </p:spTree>
    <p:extLst>
      <p:ext uri="{BB962C8B-B14F-4D97-AF65-F5344CB8AC3E}">
        <p14:creationId xmlns:p14="http://schemas.microsoft.com/office/powerpoint/2010/main" val="354921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287560" y="771550"/>
            <a:ext cx="8424863" cy="664813"/>
          </a:xfrm>
        </p:spPr>
        <p:txBody>
          <a:bodyPr>
            <a:normAutofit fontScale="90000"/>
          </a:bodyPr>
          <a:lstStyle/>
          <a:p>
            <a:pPr marL="0" lvl="0"/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Bilan de la 1</a:t>
            </a:r>
            <a:r>
              <a:rPr lang="fr-FR" sz="2400" baseline="30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ère</a:t>
            </a:r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 année de mise en œuvre du schéma</a:t>
            </a:r>
            <a:b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</a:br>
            <a:r>
              <a:rPr lang="fr-FR" sz="2400" i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Gouvernance (3/3) : Rencontres de l’ensemble des acteurs</a:t>
            </a: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467544" y="3147814"/>
            <a:ext cx="8136904" cy="72008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611560" y="3687874"/>
            <a:ext cx="216024" cy="360040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115616" y="377035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Janvier 2020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609462" y="2380033"/>
            <a:ext cx="0" cy="936104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884956" y="2643758"/>
            <a:ext cx="1094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Préparation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339752" y="3698876"/>
            <a:ext cx="216024" cy="360040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427984" y="3698876"/>
            <a:ext cx="216024" cy="360040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444208" y="3687874"/>
            <a:ext cx="216024" cy="360040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339752" y="2380033"/>
            <a:ext cx="0" cy="936104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416123" y="2380033"/>
            <a:ext cx="0" cy="936104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6372200" y="2380033"/>
            <a:ext cx="0" cy="936104"/>
          </a:xfrm>
          <a:prstGeom prst="line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131840" y="386124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Juin 2021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843808" y="2636090"/>
            <a:ext cx="1094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E2484"/>
                </a:solidFill>
                <a:latin typeface="Marianne" panose="02000000000000000000" pitchFamily="2" charset="0"/>
              </a:rPr>
              <a:t>L</a:t>
            </a:r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ancement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32040" y="2636089"/>
            <a:ext cx="1094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Bilan 1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876256" y="2636088"/>
            <a:ext cx="1094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E2484"/>
                </a:solidFill>
                <a:latin typeface="Marianne" panose="02000000000000000000" pitchFamily="2" charset="0"/>
              </a:rPr>
              <a:t>Mi-schéma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47370" y="378191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Juin 2022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948264" y="3770358"/>
            <a:ext cx="102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Septembre 2023</a:t>
            </a:r>
            <a:endParaRPr lang="fr-FR" sz="12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9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5949" y="627534"/>
            <a:ext cx="8424863" cy="539991"/>
          </a:xfrm>
        </p:spPr>
        <p:txBody>
          <a:bodyPr>
            <a:normAutofit fontScale="90000"/>
          </a:bodyPr>
          <a:lstStyle/>
          <a:p>
            <a:pPr marL="0" lvl="0"/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  <a:latin typeface="Marianne" panose="02000000000000000000" pitchFamily="2" charset="0"/>
              </a:rPr>
              <a:t>Bilan </a:t>
            </a:r>
            <a:r>
              <a:rPr lang="fr-FR" sz="2400" dirty="0">
                <a:solidFill>
                  <a:schemeClr val="tx2"/>
                </a:solidFill>
                <a:latin typeface="Marianne" panose="02000000000000000000" pitchFamily="2" charset="0"/>
              </a:rPr>
              <a:t>de la première année de mise en œuvre du </a:t>
            </a:r>
            <a:r>
              <a:rPr lang="fr-FR" sz="2400" dirty="0" smtClean="0">
                <a:solidFill>
                  <a:schemeClr val="tx2"/>
                </a:solidFill>
                <a:latin typeface="Marianne" panose="02000000000000000000" pitchFamily="2" charset="0"/>
              </a:rPr>
              <a:t>schéma</a:t>
            </a:r>
            <a:br>
              <a:rPr lang="fr-FR" sz="2400" dirty="0" smtClean="0">
                <a:solidFill>
                  <a:schemeClr val="tx2"/>
                </a:solidFill>
                <a:latin typeface="Marianne" panose="02000000000000000000" pitchFamily="2" charset="0"/>
              </a:rPr>
            </a:br>
            <a:r>
              <a:rPr lang="fr-FR" sz="2400" i="1" dirty="0" smtClean="0">
                <a:solidFill>
                  <a:schemeClr val="tx2"/>
                </a:solidFill>
                <a:latin typeface="Marianne" panose="02000000000000000000" pitchFamily="2" charset="0"/>
              </a:rPr>
              <a:t>Orientations</a:t>
            </a:r>
            <a:r>
              <a:rPr lang="fr-FR" sz="2400" dirty="0" smtClean="0">
                <a:solidFill>
                  <a:schemeClr val="tx2"/>
                </a:solidFill>
                <a:latin typeface="Marianne" panose="02000000000000000000" pitchFamily="2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Marianne" panose="02000000000000000000" pitchFamily="2" charset="0"/>
              </a:rPr>
            </a:br>
            <a:endParaRPr lang="fr-FR" sz="1800" dirty="0">
              <a:solidFill>
                <a:schemeClr val="tx2"/>
              </a:solidFill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régionale de l'économie, de l'emploi, du travail et des solidarités</a:t>
            </a:r>
          </a:p>
        </p:txBody>
      </p:sp>
      <p:sp>
        <p:nvSpPr>
          <p:cNvPr id="3" name="Ellipse 2"/>
          <p:cNvSpPr/>
          <p:nvPr/>
        </p:nvSpPr>
        <p:spPr>
          <a:xfrm>
            <a:off x="1331640" y="1779662"/>
            <a:ext cx="2232248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Jonction de sommaire 3"/>
          <p:cNvSpPr/>
          <p:nvPr/>
        </p:nvSpPr>
        <p:spPr>
          <a:xfrm>
            <a:off x="3337952" y="1951194"/>
            <a:ext cx="1584176" cy="1561660"/>
          </a:xfrm>
          <a:prstGeom prst="flowChartSummingJunction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6350">
            <a:solidFill>
              <a:srgbClr val="0E248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776313" y="1275606"/>
            <a:ext cx="2671578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fr-FR" sz="11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Assurer </a:t>
            </a:r>
            <a:r>
              <a:rPr lang="fr-FR" sz="1100" b="1" dirty="0">
                <a:solidFill>
                  <a:srgbClr val="0E2484"/>
                </a:solidFill>
                <a:latin typeface="Marianne" panose="02000000000000000000" pitchFamily="2" charset="0"/>
              </a:rPr>
              <a:t>la cohérence de l’offre</a:t>
            </a:r>
          </a:p>
          <a:p>
            <a:pPr lvl="0">
              <a:spcBef>
                <a:spcPts val="12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1 : habilitations et autorisations</a:t>
            </a:r>
          </a:p>
          <a:p>
            <a:pPr lvl="0"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2 : visibilité et lisibilité de </a:t>
            </a:r>
            <a:r>
              <a:rPr lang="fr-FR" sz="1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l’offre</a:t>
            </a:r>
            <a:endParaRPr lang="fr-FR" sz="10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436096" y="2895786"/>
            <a:ext cx="3352013" cy="18362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1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Consolider </a:t>
            </a:r>
            <a:r>
              <a:rPr lang="fr-FR" sz="1100" b="1" dirty="0">
                <a:solidFill>
                  <a:srgbClr val="0E2484"/>
                </a:solidFill>
                <a:latin typeface="Marianne" panose="02000000000000000000" pitchFamily="2" charset="0"/>
              </a:rPr>
              <a:t>et développer le partenariat</a:t>
            </a:r>
          </a:p>
          <a:p>
            <a:pPr>
              <a:spcBef>
                <a:spcPts val="12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3 : partenariat gendarmerie – police - élus</a:t>
            </a:r>
          </a:p>
          <a:p>
            <a:pPr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4 : partenariats institutionnels</a:t>
            </a:r>
          </a:p>
          <a:p>
            <a:pPr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5 : partenariat avec la psychiatrie</a:t>
            </a:r>
          </a:p>
          <a:p>
            <a:pPr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6 : partenariat avec les opérateurs du numérique</a:t>
            </a:r>
          </a:p>
          <a:p>
            <a:pPr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7 : </a:t>
            </a:r>
            <a:r>
              <a:rPr lang="fr-FR" sz="1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pair-</a:t>
            </a:r>
            <a:r>
              <a:rPr lang="fr-FR" sz="1000" dirty="0" err="1" smtClean="0">
                <a:solidFill>
                  <a:srgbClr val="0E2484"/>
                </a:solidFill>
                <a:latin typeface="Marianne" panose="02000000000000000000" pitchFamily="2" charset="0"/>
              </a:rPr>
              <a:t>aidance</a:t>
            </a:r>
            <a:endParaRPr lang="fr-FR" sz="10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75871" y="2895786"/>
            <a:ext cx="2671577" cy="14401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1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Sécuriser </a:t>
            </a:r>
            <a:r>
              <a:rPr lang="fr-FR" sz="1100" b="1" dirty="0">
                <a:solidFill>
                  <a:srgbClr val="0E2484"/>
                </a:solidFill>
                <a:latin typeface="Marianne" panose="02000000000000000000" pitchFamily="2" charset="0"/>
              </a:rPr>
              <a:t>les pratiques</a:t>
            </a:r>
          </a:p>
          <a:p>
            <a:pPr>
              <a:spcBef>
                <a:spcPts val="12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8 : continuité de l’activité</a:t>
            </a:r>
          </a:p>
          <a:p>
            <a:pPr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9 : contrôle et évaluation</a:t>
            </a:r>
          </a:p>
          <a:p>
            <a:pPr>
              <a:spcBef>
                <a:spcPts val="6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10 : </a:t>
            </a:r>
            <a:r>
              <a:rPr lang="fr-FR" sz="1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innovation</a:t>
            </a:r>
            <a:endParaRPr lang="fr-FR" sz="10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51520" y="1509687"/>
            <a:ext cx="2520280" cy="9900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fr-FR" sz="11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Piloter </a:t>
            </a:r>
            <a:r>
              <a:rPr lang="fr-FR" sz="1100" b="1" dirty="0">
                <a:solidFill>
                  <a:srgbClr val="0E2484"/>
                </a:solidFill>
                <a:latin typeface="Marianne" panose="02000000000000000000" pitchFamily="2" charset="0"/>
              </a:rPr>
              <a:t>et observer le schéma</a:t>
            </a:r>
          </a:p>
          <a:p>
            <a:pPr>
              <a:spcBef>
                <a:spcPts val="1200"/>
              </a:spcBef>
            </a:pPr>
            <a:r>
              <a:rPr lang="fr-FR" sz="1000" dirty="0">
                <a:solidFill>
                  <a:srgbClr val="0E2484"/>
                </a:solidFill>
                <a:latin typeface="Marianne" panose="02000000000000000000" pitchFamily="2" charset="0"/>
              </a:rPr>
              <a:t>Fiche projet 11 : </a:t>
            </a:r>
            <a:r>
              <a:rPr lang="fr-FR" sz="10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gouvernance</a:t>
            </a:r>
            <a:endParaRPr lang="fr-FR" sz="10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cxnSp>
        <p:nvCxnSpPr>
          <p:cNvPr id="8" name="Connecteur en angle 7"/>
          <p:cNvCxnSpPr>
            <a:stCxn id="4" idx="0"/>
            <a:endCxn id="13" idx="1"/>
          </p:cNvCxnSpPr>
          <p:nvPr/>
        </p:nvCxnSpPr>
        <p:spPr>
          <a:xfrm rot="5400000" flipH="1" flipV="1">
            <a:off x="4921416" y="1096298"/>
            <a:ext cx="63520" cy="1646273"/>
          </a:xfrm>
          <a:prstGeom prst="bentConnector2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en angle 9"/>
          <p:cNvCxnSpPr>
            <a:stCxn id="4" idx="6"/>
            <a:endCxn id="15" idx="1"/>
          </p:cNvCxnSpPr>
          <p:nvPr/>
        </p:nvCxnSpPr>
        <p:spPr>
          <a:xfrm>
            <a:off x="4922128" y="2732024"/>
            <a:ext cx="513968" cy="1081864"/>
          </a:xfrm>
          <a:prstGeom prst="bentConnector3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>
            <a:stCxn id="4" idx="4"/>
            <a:endCxn id="17" idx="3"/>
          </p:cNvCxnSpPr>
          <p:nvPr/>
        </p:nvCxnSpPr>
        <p:spPr>
          <a:xfrm rot="5400000">
            <a:off x="3437238" y="2923064"/>
            <a:ext cx="103012" cy="1282592"/>
          </a:xfrm>
          <a:prstGeom prst="bentConnector2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/>
          <p:cNvCxnSpPr>
            <a:stCxn id="18" idx="3"/>
            <a:endCxn id="4" idx="2"/>
          </p:cNvCxnSpPr>
          <p:nvPr/>
        </p:nvCxnSpPr>
        <p:spPr>
          <a:xfrm>
            <a:off x="2771800" y="2004715"/>
            <a:ext cx="566152" cy="727309"/>
          </a:xfrm>
          <a:prstGeom prst="bentConnector3">
            <a:avLst/>
          </a:prstGeom>
          <a:ln w="12700">
            <a:solidFill>
              <a:srgbClr val="0E2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995936" y="21397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1</a:t>
            </a:r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483616" y="25669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E2484"/>
                </a:solidFill>
                <a:latin typeface="Marianne" panose="02000000000000000000" pitchFamily="2" charset="0"/>
              </a:rPr>
              <a:t>2</a:t>
            </a:r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018068" y="29362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E2484"/>
                </a:solidFill>
                <a:latin typeface="Marianne" panose="02000000000000000000" pitchFamily="2" charset="0"/>
              </a:rPr>
              <a:t>3</a:t>
            </a:r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63888" y="253847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E2484"/>
                </a:solidFill>
                <a:latin typeface="Marianne" panose="02000000000000000000" pitchFamily="2" charset="0"/>
              </a:rPr>
              <a:t>4</a:t>
            </a:r>
            <a:endParaRPr lang="fr-FR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Orientation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1 : assurer la cohérence de l’offre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3" name="Ellipse 2"/>
          <p:cNvSpPr/>
          <p:nvPr/>
        </p:nvSpPr>
        <p:spPr>
          <a:xfrm>
            <a:off x="1331640" y="1779662"/>
            <a:ext cx="2232248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366934" y="1347614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1: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Habilitations et autorisations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860032" y="1360038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2: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Visibilité et lisibilité de l’offre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11560" y="3003798"/>
            <a:ext cx="7992888" cy="16561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tx2"/>
                </a:solidFill>
                <a:latin typeface="Marianne" panose="02000000000000000000" pitchFamily="2" charset="0"/>
              </a:rPr>
              <a:t>Actions identifiées comme prioritaires : </a:t>
            </a:r>
          </a:p>
          <a:p>
            <a:pPr marL="377825" indent="-285750">
              <a:spcBef>
                <a:spcPts val="600"/>
              </a:spcBef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Marianne" panose="02000000000000000000" pitchFamily="2" charset="0"/>
              </a:rPr>
              <a:t>Cartographie des établissements - préposés d’établissements </a:t>
            </a:r>
          </a:p>
          <a:p>
            <a:pPr marL="377825" lvl="0" indent="-285750">
              <a:spcBef>
                <a:spcPts val="600"/>
              </a:spcBef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Marianne" panose="02000000000000000000" pitchFamily="2" charset="0"/>
              </a:rPr>
              <a:t>Capacités de suivi des professionnels</a:t>
            </a:r>
          </a:p>
          <a:p>
            <a:pPr marL="377825" lvl="0" indent="-285750">
              <a:spcBef>
                <a:spcPts val="600"/>
              </a:spcBef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Marianne" panose="02000000000000000000" pitchFamily="2" charset="0"/>
              </a:rPr>
              <a:t>Guide régional « accompagnement des majeurs protégés »</a:t>
            </a:r>
          </a:p>
          <a:p>
            <a:pPr marL="377825" lvl="0" indent="-285750">
              <a:spcBef>
                <a:spcPts val="600"/>
              </a:spcBef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Marianne" panose="02000000000000000000" pitchFamily="2" charset="0"/>
              </a:rPr>
              <a:t>Communication sur les mesures </a:t>
            </a:r>
            <a:r>
              <a:rPr lang="fr-FR" sz="1600" dirty="0" smtClean="0">
                <a:solidFill>
                  <a:schemeClr val="tx2"/>
                </a:solidFill>
                <a:latin typeface="Marianne" panose="02000000000000000000" pitchFamily="2" charset="0"/>
              </a:rPr>
              <a:t>alternatives</a:t>
            </a:r>
            <a:endParaRPr lang="fr-FR" sz="1600" dirty="0">
              <a:solidFill>
                <a:schemeClr val="tx2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64" y="592741"/>
            <a:ext cx="8424863" cy="539991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Orientation </a:t>
            </a:r>
            <a:r>
              <a:rPr lang="fr-FR" sz="2400" dirty="0">
                <a:solidFill>
                  <a:srgbClr val="0E2484"/>
                </a:solidFill>
                <a:latin typeface="Marianne" panose="02000000000000000000" pitchFamily="2" charset="0"/>
              </a:rPr>
              <a:t>2 : consolider et développer le partenariat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régionale de l'économie, de l'emploi, du travail et des solidarités</a:t>
            </a:r>
            <a:endParaRPr lang="fr-FR" dirty="0" smtClean="0"/>
          </a:p>
        </p:txBody>
      </p:sp>
      <p:sp>
        <p:nvSpPr>
          <p:cNvPr id="3" name="Ellipse 2"/>
          <p:cNvSpPr/>
          <p:nvPr/>
        </p:nvSpPr>
        <p:spPr>
          <a:xfrm>
            <a:off x="1331640" y="1779662"/>
            <a:ext cx="2232248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1621" y="1244926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3: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Partenariat gendarmerie, police, élus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783268" y="2343535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4: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Partenariats institutionnels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275856" y="1131590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5: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Partenariat avec la psychiatrie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860032" y="2336867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6: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Partenariats avec les opérateurs du numérique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444208" y="1131590"/>
            <a:ext cx="2520280" cy="1368152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E2484"/>
                </a:solidFill>
                <a:latin typeface="Marianne" panose="02000000000000000000" pitchFamily="2" charset="0"/>
              </a:rPr>
              <a:t>Fiche projet 7: </a:t>
            </a:r>
            <a:r>
              <a:rPr lang="fr-FR" sz="1600" dirty="0" smtClean="0">
                <a:solidFill>
                  <a:srgbClr val="0E2484"/>
                </a:solidFill>
                <a:latin typeface="Marianne" panose="02000000000000000000" pitchFamily="2" charset="0"/>
              </a:rPr>
              <a:t>Visibilité et lisibilité de l’offre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63281" y="3867894"/>
            <a:ext cx="799288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32000">
                <a:schemeClr val="accent1">
                  <a:tint val="44500"/>
                  <a:satMod val="160000"/>
                  <a:alpha val="6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0E2484"/>
                </a:solidFill>
                <a:latin typeface="Marianne" panose="02000000000000000000" pitchFamily="2" charset="0"/>
              </a:rPr>
              <a:t>Actions identifiées comme prioritaires : </a:t>
            </a:r>
          </a:p>
          <a:p>
            <a:pPr marL="377825" lvl="0" indent="-285750">
              <a:buFontTx/>
              <a:buChar char="-"/>
            </a:pPr>
            <a:r>
              <a:rPr lang="fr-FR" sz="1600" dirty="0">
                <a:solidFill>
                  <a:srgbClr val="0E2484"/>
                </a:solidFill>
                <a:latin typeface="Marianne" panose="02000000000000000000" pitchFamily="2" charset="0"/>
              </a:rPr>
              <a:t>Lien avec la psychiatrie</a:t>
            </a:r>
          </a:p>
          <a:p>
            <a:pPr marL="377825" lvl="0" indent="-285750">
              <a:buFontTx/>
              <a:buChar char="-"/>
            </a:pPr>
            <a:r>
              <a:rPr lang="fr-FR" sz="1600" dirty="0">
                <a:solidFill>
                  <a:srgbClr val="0E2484"/>
                </a:solidFill>
                <a:latin typeface="Marianne" panose="02000000000000000000" pitchFamily="2" charset="0"/>
              </a:rPr>
              <a:t>Pair - </a:t>
            </a:r>
            <a:r>
              <a:rPr lang="fr-FR" sz="1600" dirty="0" err="1">
                <a:solidFill>
                  <a:srgbClr val="0E2484"/>
                </a:solidFill>
                <a:latin typeface="Marianne" panose="02000000000000000000" pitchFamily="2" charset="0"/>
              </a:rPr>
              <a:t>aidance</a:t>
            </a:r>
            <a:endParaRPr lang="fr-FR" sz="1600" dirty="0">
              <a:solidFill>
                <a:srgbClr val="0E2484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1-06-29 PPT lancement schéma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12762AE3-5EBE-49DC-BD42-DCE213888963}" vid="{0435EEC6-D78C-4C01-8B40-FD63825DD1E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2021-06-29 PPT lancement schéma</Template>
  <TotalTime>1125</TotalTime>
  <Words>593</Words>
  <Application>Microsoft Office PowerPoint</Application>
  <PresentationFormat>Affichage à l'écran (16:9)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2021-06-29 PPT lancement schéma</vt:lpstr>
      <vt:lpstr>Présentation PowerPoint</vt:lpstr>
      <vt:lpstr>Présentation PowerPoint</vt:lpstr>
      <vt:lpstr>PROGRAMME</vt:lpstr>
      <vt:lpstr>  Bilan de la 1ère année de mise en œuvre du schéma Gouvernance (1/3)   </vt:lpstr>
      <vt:lpstr>  Bilan de la 1ère année de mise en œuvre du schéma Gouvernance (2/3) : Comité de suivi   </vt:lpstr>
      <vt:lpstr>  Bilan de la 1ère année de mise en œuvre du schéma Gouvernance (3/3) : Rencontres de l’ensemble des acteurs   </vt:lpstr>
      <vt:lpstr> Bilan de la première année de mise en œuvre du schéma Orientations </vt:lpstr>
      <vt:lpstr>Orientation 1 : assurer la cohérence de l’offre</vt:lpstr>
      <vt:lpstr>Orientation 2 : consolider et développer le partenariat</vt:lpstr>
      <vt:lpstr>Orientation 3 : sécuriser les pratiques</vt:lpstr>
      <vt:lpstr>Intervention concernant la Pair-aidance</vt:lpstr>
      <vt:lpstr>  Echanges sur la programmation à venir  </vt:lpstr>
      <vt:lpstr>Présentation PowerPoint</vt:lpstr>
    </vt:vector>
  </TitlesOfParts>
  <Manager>Client</Manager>
  <Company>MAESIC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Carine LIDOVE</dc:creator>
  <cp:lastModifiedBy>SEVAER Vincent (DR-BRET)</cp:lastModifiedBy>
  <cp:revision>32</cp:revision>
  <cp:lastPrinted>2022-06-22T16:37:06Z</cp:lastPrinted>
  <dcterms:created xsi:type="dcterms:W3CDTF">2021-06-21T20:36:16Z</dcterms:created>
  <dcterms:modified xsi:type="dcterms:W3CDTF">2022-06-22T16:37:29Z</dcterms:modified>
</cp:coreProperties>
</file>