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Lst>
  <p:notesMasterIdLst>
    <p:notesMasterId r:id="rId36"/>
  </p:notesMasterIdLst>
  <p:handoutMasterIdLst>
    <p:handoutMasterId r:id="rId37"/>
  </p:handoutMasterIdLst>
  <p:sldIdLst>
    <p:sldId id="314" r:id="rId2"/>
    <p:sldId id="312" r:id="rId3"/>
    <p:sldId id="304" r:id="rId4"/>
    <p:sldId id="290" r:id="rId5"/>
    <p:sldId id="307" r:id="rId6"/>
    <p:sldId id="308" r:id="rId7"/>
    <p:sldId id="315" r:id="rId8"/>
    <p:sldId id="306" r:id="rId9"/>
    <p:sldId id="267" r:id="rId10"/>
    <p:sldId id="268" r:id="rId11"/>
    <p:sldId id="271" r:id="rId12"/>
    <p:sldId id="274" r:id="rId13"/>
    <p:sldId id="316" r:id="rId14"/>
    <p:sldId id="277" r:id="rId15"/>
    <p:sldId id="278" r:id="rId16"/>
    <p:sldId id="279" r:id="rId17"/>
    <p:sldId id="280" r:id="rId18"/>
    <p:sldId id="282" r:id="rId19"/>
    <p:sldId id="283" r:id="rId20"/>
    <p:sldId id="286" r:id="rId21"/>
    <p:sldId id="287" r:id="rId22"/>
    <p:sldId id="288" r:id="rId23"/>
    <p:sldId id="292" r:id="rId24"/>
    <p:sldId id="291" r:id="rId25"/>
    <p:sldId id="302" r:id="rId26"/>
    <p:sldId id="293" r:id="rId27"/>
    <p:sldId id="294" r:id="rId28"/>
    <p:sldId id="295" r:id="rId29"/>
    <p:sldId id="296" r:id="rId30"/>
    <p:sldId id="298" r:id="rId31"/>
    <p:sldId id="303" r:id="rId32"/>
    <p:sldId id="305" r:id="rId33"/>
    <p:sldId id="309" r:id="rId34"/>
    <p:sldId id="258" r:id="rId35"/>
  </p:sldIdLst>
  <p:sldSz cx="9144000" cy="6858000" type="screen4x3"/>
  <p:notesSz cx="7104063"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8B76"/>
    <a:srgbClr val="BFBFBF"/>
    <a:srgbClr val="C08C65"/>
    <a:srgbClr val="FFFFFF"/>
    <a:srgbClr val="AEA397"/>
    <a:srgbClr val="3558A2"/>
    <a:srgbClr val="FFCA00"/>
    <a:srgbClr val="00A95F"/>
    <a:srgbClr val="7AB1E8"/>
    <a:srgbClr val="0000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85018" autoAdjust="0"/>
  </p:normalViewPr>
  <p:slideViewPr>
    <p:cSldViewPr snapToGrid="0">
      <p:cViewPr varScale="1">
        <p:scale>
          <a:sx n="73" d="100"/>
          <a:sy n="73" d="100"/>
        </p:scale>
        <p:origin x="1675"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'evol pop dpt'!$A$40</c:f>
              <c:strCache>
                <c:ptCount val="1"/>
                <c:pt idx="0">
                  <c:v>22</c:v>
                </c:pt>
              </c:strCache>
            </c:strRef>
          </c:tx>
          <c:spPr>
            <a:ln w="28575" cap="rnd">
              <a:solidFill>
                <a:srgbClr val="7AB1E8"/>
              </a:solidFill>
              <a:round/>
            </a:ln>
            <a:effectLst/>
          </c:spPr>
          <c:marker>
            <c:symbol val="none"/>
          </c:marker>
          <c:cat>
            <c:numRef>
              <c:f>'evol pop dpt'!$B$39:$M$39</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'evol pop dpt'!$B$40:$M$40</c:f>
              <c:numCache>
                <c:formatCode>0</c:formatCode>
                <c:ptCount val="12"/>
                <c:pt idx="0" formatCode="General">
                  <c:v>100</c:v>
                </c:pt>
                <c:pt idx="1">
                  <c:v>100.0522538667024</c:v>
                </c:pt>
                <c:pt idx="2">
                  <c:v>100.21303499501747</c:v>
                </c:pt>
                <c:pt idx="3">
                  <c:v>100.31285327884639</c:v>
                </c:pt>
                <c:pt idx="4">
                  <c:v>100.28957351130911</c:v>
                </c:pt>
                <c:pt idx="5">
                  <c:v>100.41853337464515</c:v>
                </c:pt>
                <c:pt idx="6">
                  <c:v>100.58567875595602</c:v>
                </c:pt>
                <c:pt idx="7">
                  <c:v>101.09783364177629</c:v>
                </c:pt>
                <c:pt idx="8">
                  <c:v>101.36094525905023</c:v>
                </c:pt>
                <c:pt idx="9">
                  <c:v>101.6384601857357</c:v>
                </c:pt>
                <c:pt idx="10">
                  <c:v>101.80024619610273</c:v>
                </c:pt>
                <c:pt idx="11">
                  <c:v>102.38927455889865</c:v>
                </c:pt>
              </c:numCache>
            </c:numRef>
          </c:val>
          <c:smooth val="0"/>
          <c:extLst>
            <c:ext xmlns:c16="http://schemas.microsoft.com/office/drawing/2014/chart" uri="{C3380CC4-5D6E-409C-BE32-E72D297353CC}">
              <c16:uniqueId val="{00000000-8B07-4CEB-9BB5-90427FE389AF}"/>
            </c:ext>
          </c:extLst>
        </c:ser>
        <c:ser>
          <c:idx val="1"/>
          <c:order val="1"/>
          <c:tx>
            <c:strRef>
              <c:f>'evol pop dpt'!$A$41</c:f>
              <c:strCache>
                <c:ptCount val="1"/>
                <c:pt idx="0">
                  <c:v>29</c:v>
                </c:pt>
              </c:strCache>
            </c:strRef>
          </c:tx>
          <c:spPr>
            <a:ln w="28575" cap="rnd">
              <a:solidFill>
                <a:srgbClr val="009081"/>
              </a:solidFill>
              <a:round/>
            </a:ln>
            <a:effectLst/>
          </c:spPr>
          <c:marker>
            <c:symbol val="none"/>
          </c:marker>
          <c:cat>
            <c:numRef>
              <c:f>'evol pop dpt'!$B$39:$M$39</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'evol pop dpt'!$B$41:$M$41</c:f>
              <c:numCache>
                <c:formatCode>0</c:formatCode>
                <c:ptCount val="12"/>
                <c:pt idx="0" formatCode="General">
                  <c:v>100</c:v>
                </c:pt>
                <c:pt idx="1">
                  <c:v>100.21395675064524</c:v>
                </c:pt>
                <c:pt idx="2">
                  <c:v>100.42868790524835</c:v>
                </c:pt>
                <c:pt idx="3">
                  <c:v>100.4788029042361</c:v>
                </c:pt>
                <c:pt idx="4">
                  <c:v>100.56498300183313</c:v>
                </c:pt>
                <c:pt idx="5">
                  <c:v>100.86445607525437</c:v>
                </c:pt>
                <c:pt idx="6">
                  <c:v>101.23561682934681</c:v>
                </c:pt>
                <c:pt idx="7">
                  <c:v>101.46672109620199</c:v>
                </c:pt>
                <c:pt idx="8">
                  <c:v>101.80967142040068</c:v>
                </c:pt>
                <c:pt idx="9">
                  <c:v>102.15494495647296</c:v>
                </c:pt>
                <c:pt idx="10">
                  <c:v>102.449771606147</c:v>
                </c:pt>
                <c:pt idx="11">
                  <c:v>103.06254639509426</c:v>
                </c:pt>
              </c:numCache>
            </c:numRef>
          </c:val>
          <c:smooth val="0"/>
          <c:extLst>
            <c:ext xmlns:c16="http://schemas.microsoft.com/office/drawing/2014/chart" uri="{C3380CC4-5D6E-409C-BE32-E72D297353CC}">
              <c16:uniqueId val="{00000001-8B07-4CEB-9BB5-90427FE389AF}"/>
            </c:ext>
          </c:extLst>
        </c:ser>
        <c:ser>
          <c:idx val="2"/>
          <c:order val="2"/>
          <c:tx>
            <c:strRef>
              <c:f>'evol pop dpt'!$A$42</c:f>
              <c:strCache>
                <c:ptCount val="1"/>
                <c:pt idx="0">
                  <c:v>35</c:v>
                </c:pt>
              </c:strCache>
            </c:strRef>
          </c:tx>
          <c:spPr>
            <a:ln w="28575" cap="rnd">
              <a:solidFill>
                <a:srgbClr val="FF9575"/>
              </a:solidFill>
              <a:round/>
            </a:ln>
            <a:effectLst/>
          </c:spPr>
          <c:marker>
            <c:symbol val="none"/>
          </c:marker>
          <c:cat>
            <c:numRef>
              <c:f>'evol pop dpt'!$B$39:$M$39</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'evol pop dpt'!$B$42:$M$42</c:f>
              <c:numCache>
                <c:formatCode>0</c:formatCode>
                <c:ptCount val="12"/>
                <c:pt idx="0" formatCode="General">
                  <c:v>100</c:v>
                </c:pt>
                <c:pt idx="1">
                  <c:v>101.20764018460217</c:v>
                </c:pt>
                <c:pt idx="2">
                  <c:v>102.25124837855407</c:v>
                </c:pt>
                <c:pt idx="3">
                  <c:v>103.12337303894509</c:v>
                </c:pt>
                <c:pt idx="4">
                  <c:v>103.94892555614493</c:v>
                </c:pt>
                <c:pt idx="5">
                  <c:v>104.83418846324673</c:v>
                </c:pt>
                <c:pt idx="6">
                  <c:v>105.84112722234914</c:v>
                </c:pt>
                <c:pt idx="7">
                  <c:v>106.75854941990718</c:v>
                </c:pt>
                <c:pt idx="8">
                  <c:v>107.76048780153012</c:v>
                </c:pt>
                <c:pt idx="9">
                  <c:v>108.73095321901751</c:v>
                </c:pt>
                <c:pt idx="10">
                  <c:v>109.67494604984886</c:v>
                </c:pt>
                <c:pt idx="11">
                  <c:v>110.56913119911994</c:v>
                </c:pt>
              </c:numCache>
            </c:numRef>
          </c:val>
          <c:smooth val="0"/>
          <c:extLst>
            <c:ext xmlns:c16="http://schemas.microsoft.com/office/drawing/2014/chart" uri="{C3380CC4-5D6E-409C-BE32-E72D297353CC}">
              <c16:uniqueId val="{00000002-8B07-4CEB-9BB5-90427FE389AF}"/>
            </c:ext>
          </c:extLst>
        </c:ser>
        <c:ser>
          <c:idx val="3"/>
          <c:order val="3"/>
          <c:tx>
            <c:strRef>
              <c:f>'evol pop dpt'!$A$43</c:f>
              <c:strCache>
                <c:ptCount val="1"/>
                <c:pt idx="0">
                  <c:v>56</c:v>
                </c:pt>
              </c:strCache>
            </c:strRef>
          </c:tx>
          <c:spPr>
            <a:ln w="28575" cap="rnd">
              <a:solidFill>
                <a:srgbClr val="A558A0"/>
              </a:solidFill>
              <a:round/>
            </a:ln>
            <a:effectLst/>
          </c:spPr>
          <c:marker>
            <c:symbol val="none"/>
          </c:marker>
          <c:cat>
            <c:numRef>
              <c:f>'evol pop dpt'!$B$39:$M$39</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'evol pop dpt'!$B$43:$M$43</c:f>
              <c:numCache>
                <c:formatCode>0</c:formatCode>
                <c:ptCount val="12"/>
                <c:pt idx="0" formatCode="General">
                  <c:v>100</c:v>
                </c:pt>
                <c:pt idx="1">
                  <c:v>100.44362938444898</c:v>
                </c:pt>
                <c:pt idx="2">
                  <c:v>100.95353886941601</c:v>
                </c:pt>
                <c:pt idx="3">
                  <c:v>101.32424658908235</c:v>
                </c:pt>
                <c:pt idx="4">
                  <c:v>101.77356874290098</c:v>
                </c:pt>
                <c:pt idx="5">
                  <c:v>102.3162794228074</c:v>
                </c:pt>
                <c:pt idx="6">
                  <c:v>102.96918585265486</c:v>
                </c:pt>
                <c:pt idx="7">
                  <c:v>103.57600795903375</c:v>
                </c:pt>
                <c:pt idx="8">
                  <c:v>104.1799836807278</c:v>
                </c:pt>
                <c:pt idx="9">
                  <c:v>104.7695919368699</c:v>
                </c:pt>
                <c:pt idx="10">
                  <c:v>105.36814597345001</c:v>
                </c:pt>
                <c:pt idx="11">
                  <c:v>106.04111263821909</c:v>
                </c:pt>
              </c:numCache>
            </c:numRef>
          </c:val>
          <c:smooth val="0"/>
          <c:extLst>
            <c:ext xmlns:c16="http://schemas.microsoft.com/office/drawing/2014/chart" uri="{C3380CC4-5D6E-409C-BE32-E72D297353CC}">
              <c16:uniqueId val="{00000003-8B07-4CEB-9BB5-90427FE389AF}"/>
            </c:ext>
          </c:extLst>
        </c:ser>
        <c:dLbls>
          <c:showLegendKey val="0"/>
          <c:showVal val="0"/>
          <c:showCatName val="0"/>
          <c:showSerName val="0"/>
          <c:showPercent val="0"/>
          <c:showBubbleSize val="0"/>
        </c:dLbls>
        <c:smooth val="0"/>
        <c:axId val="1781876848"/>
        <c:axId val="1781877680"/>
      </c:lineChart>
      <c:catAx>
        <c:axId val="1781876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arianne" panose="02000000000000000000" pitchFamily="2" charset="0"/>
                <a:ea typeface="+mn-ea"/>
                <a:cs typeface="+mn-cs"/>
              </a:defRPr>
            </a:pPr>
            <a:endParaRPr lang="fr-FR"/>
          </a:p>
        </c:txPr>
        <c:crossAx val="1781877680"/>
        <c:crosses val="autoZero"/>
        <c:auto val="1"/>
        <c:lblAlgn val="ctr"/>
        <c:lblOffset val="100"/>
        <c:noMultiLvlLbl val="0"/>
      </c:catAx>
      <c:valAx>
        <c:axId val="1781877680"/>
        <c:scaling>
          <c:orientation val="minMax"/>
          <c:min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arianne" panose="02000000000000000000" pitchFamily="2" charset="0"/>
                <a:ea typeface="+mn-ea"/>
                <a:cs typeface="+mn-cs"/>
              </a:defRPr>
            </a:pPr>
            <a:endParaRPr lang="fr-FR"/>
          </a:p>
        </c:txPr>
        <c:crossAx val="1781876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Feuil1!$B$1</c:f>
              <c:strCache>
                <c:ptCount val="1"/>
                <c:pt idx="0">
                  <c:v>Ventes</c:v>
                </c:pt>
              </c:strCache>
            </c:strRef>
          </c:tx>
          <c:dPt>
            <c:idx val="0"/>
            <c:bubble3D val="0"/>
            <c:spPr>
              <a:solidFill>
                <a:srgbClr val="7AB1E8"/>
              </a:solidFill>
              <a:ln w="19050">
                <a:solidFill>
                  <a:schemeClr val="lt1"/>
                </a:solidFill>
              </a:ln>
              <a:effectLst/>
            </c:spPr>
            <c:extLst>
              <c:ext xmlns:c16="http://schemas.microsoft.com/office/drawing/2014/chart" uri="{C3380CC4-5D6E-409C-BE32-E72D297353CC}">
                <c16:uniqueId val="{00000001-2CE9-43B5-94F6-A9E3C42D8E81}"/>
              </c:ext>
            </c:extLst>
          </c:dPt>
          <c:dPt>
            <c:idx val="1"/>
            <c:bubble3D val="0"/>
            <c:spPr>
              <a:solidFill>
                <a:srgbClr val="009081"/>
              </a:solidFill>
              <a:ln w="19050">
                <a:solidFill>
                  <a:schemeClr val="lt1"/>
                </a:solidFill>
              </a:ln>
              <a:effectLst/>
            </c:spPr>
            <c:extLst>
              <c:ext xmlns:c16="http://schemas.microsoft.com/office/drawing/2014/chart" uri="{C3380CC4-5D6E-409C-BE32-E72D297353CC}">
                <c16:uniqueId val="{00000002-9295-4E79-B0FB-5044B4460284}"/>
              </c:ext>
            </c:extLst>
          </c:dPt>
          <c:dPt>
            <c:idx val="2"/>
            <c:bubble3D val="0"/>
            <c:spPr>
              <a:solidFill>
                <a:srgbClr val="FF9575"/>
              </a:solidFill>
              <a:ln w="19050">
                <a:solidFill>
                  <a:schemeClr val="lt1"/>
                </a:solidFill>
              </a:ln>
              <a:effectLst/>
            </c:spPr>
            <c:extLst>
              <c:ext xmlns:c16="http://schemas.microsoft.com/office/drawing/2014/chart" uri="{C3380CC4-5D6E-409C-BE32-E72D297353CC}">
                <c16:uniqueId val="{00000005-2CE9-43B5-94F6-A9E3C42D8E81}"/>
              </c:ext>
            </c:extLst>
          </c:dPt>
          <c:dPt>
            <c:idx val="3"/>
            <c:bubble3D val="0"/>
            <c:spPr>
              <a:solidFill>
                <a:srgbClr val="A558A0"/>
              </a:solidFill>
              <a:ln w="19050">
                <a:solidFill>
                  <a:schemeClr val="lt1"/>
                </a:solidFill>
              </a:ln>
              <a:effectLst/>
            </c:spPr>
            <c:extLst>
              <c:ext xmlns:c16="http://schemas.microsoft.com/office/drawing/2014/chart" uri="{C3380CC4-5D6E-409C-BE32-E72D297353CC}">
                <c16:uniqueId val="{00000001-9295-4E79-B0FB-5044B4460284}"/>
              </c:ext>
            </c:extLst>
          </c:dPt>
          <c:dLbls>
            <c:dLbl>
              <c:idx val="0"/>
              <c:layout>
                <c:manualLayout>
                  <c:x val="1.2923168496310354E-2"/>
                  <c:y val="1.551426742525055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2CE9-43B5-94F6-A9E3C42D8E81}"/>
                </c:ext>
              </c:extLst>
            </c:dLbl>
            <c:dLbl>
              <c:idx val="1"/>
              <c:layout>
                <c:manualLayout>
                  <c:x val="-2.022129698327043E-2"/>
                  <c:y val="0.1067382507914689"/>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arianne" panose="02000000000000000000" pitchFamily="2" charset="0"/>
                      <a:ea typeface="+mn-ea"/>
                      <a:cs typeface="+mn-cs"/>
                    </a:defRPr>
                  </a:pPr>
                  <a:endParaRPr lang="fr-FR"/>
                </a:p>
              </c:txPr>
              <c:showLegendKey val="0"/>
              <c:showVal val="1"/>
              <c:showCatName val="1"/>
              <c:showSerName val="0"/>
              <c:showPercent val="0"/>
              <c:showBubbleSize val="0"/>
              <c:separator>
</c:separator>
              <c:extLst>
                <c:ext xmlns:c15="http://schemas.microsoft.com/office/drawing/2012/chart" uri="{CE6537A1-D6FC-4f65-9D91-7224C49458BB}">
                  <c15:layout>
                    <c:manualLayout>
                      <c:w val="0.38365360551395739"/>
                      <c:h val="0.2516758937873978"/>
                    </c:manualLayout>
                  </c15:layout>
                </c:ext>
                <c:ext xmlns:c16="http://schemas.microsoft.com/office/drawing/2014/chart" uri="{C3380CC4-5D6E-409C-BE32-E72D297353CC}">
                  <c16:uniqueId val="{00000002-9295-4E79-B0FB-5044B4460284}"/>
                </c:ext>
              </c:extLst>
            </c:dLbl>
            <c:dLbl>
              <c:idx val="2"/>
              <c:layout>
                <c:manualLayout>
                  <c:x val="-6.873541527160569E-2"/>
                  <c:y val="-0.14185388301889457"/>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2CE9-43B5-94F6-A9E3C42D8E81}"/>
                </c:ext>
              </c:extLst>
            </c:dLbl>
            <c:dLbl>
              <c:idx val="3"/>
              <c:layout>
                <c:manualLayout>
                  <c:x val="-0.14173819524766137"/>
                  <c:y val="0.10859987197675385"/>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arianne" panose="02000000000000000000" pitchFamily="2" charset="0"/>
                      <a:ea typeface="+mn-ea"/>
                      <a:cs typeface="+mn-cs"/>
                    </a:defRPr>
                  </a:pPr>
                  <a:endParaRPr lang="fr-FR"/>
                </a:p>
              </c:txPr>
              <c:showLegendKey val="0"/>
              <c:showVal val="1"/>
              <c:showCatName val="1"/>
              <c:showSerName val="0"/>
              <c:showPercent val="0"/>
              <c:showBubbleSize val="0"/>
              <c:separator>
</c:separator>
              <c:extLst>
                <c:ext xmlns:c15="http://schemas.microsoft.com/office/drawing/2012/chart" uri="{CE6537A1-D6FC-4f65-9D91-7224C49458BB}">
                  <c15:layout>
                    <c:manualLayout>
                      <c:w val="0.34253397184851497"/>
                      <c:h val="0.2516758937873978"/>
                    </c:manualLayout>
                  </c15:layout>
                </c:ext>
                <c:ext xmlns:c16="http://schemas.microsoft.com/office/drawing/2014/chart" uri="{C3380CC4-5D6E-409C-BE32-E72D297353CC}">
                  <c16:uniqueId val="{00000001-9295-4E79-B0FB-5044B446028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arianne" panose="02000000000000000000" pitchFamily="2" charset="0"/>
                    <a:ea typeface="+mn-ea"/>
                    <a:cs typeface="+mn-cs"/>
                  </a:defRPr>
                </a:pPr>
                <a:endParaRPr lang="fr-FR"/>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Feuil1!$A$2:$A$5</c:f>
              <c:strCache>
                <c:ptCount val="4"/>
                <c:pt idx="0">
                  <c:v>Côtes-d'Amor</c:v>
                </c:pt>
                <c:pt idx="1">
                  <c:v>Finistère</c:v>
                </c:pt>
                <c:pt idx="2">
                  <c:v>Ille-et-Vilaine</c:v>
                </c:pt>
                <c:pt idx="3">
                  <c:v>Morbihan</c:v>
                </c:pt>
              </c:strCache>
            </c:strRef>
          </c:cat>
          <c:val>
            <c:numRef>
              <c:f>Feuil1!$B$2:$B$5</c:f>
              <c:numCache>
                <c:formatCode>0%</c:formatCode>
                <c:ptCount val="4"/>
                <c:pt idx="0">
                  <c:v>0.17704805325652334</c:v>
                </c:pt>
                <c:pt idx="1">
                  <c:v>0.26979374304775844</c:v>
                </c:pt>
                <c:pt idx="2">
                  <c:v>0.32658919445367146</c:v>
                </c:pt>
                <c:pt idx="3">
                  <c:v>0.22656900924204676</c:v>
                </c:pt>
              </c:numCache>
            </c:numRef>
          </c:val>
          <c:extLst>
            <c:ext xmlns:c16="http://schemas.microsoft.com/office/drawing/2014/chart" uri="{C3380CC4-5D6E-409C-BE32-E72D297353CC}">
              <c16:uniqueId val="{00000000-9295-4E79-B0FB-5044B4460284}"/>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fr-FR" sz="1000" b="1" i="0" u="none" strike="noStrike" kern="1200" spc="0" baseline="0">
                <a:solidFill>
                  <a:schemeClr val="tx1"/>
                </a:solidFill>
                <a:latin typeface="Marianne" panose="02000000000000000000" pitchFamily="2" charset="0"/>
                <a:ea typeface="+mn-ea"/>
                <a:cs typeface="+mn-cs"/>
              </a:defRPr>
            </a:pPr>
            <a:r>
              <a:rPr lang="fr-FR" sz="1000" b="1" i="0" u="none" strike="noStrike" kern="1200" spc="0" baseline="0">
                <a:solidFill>
                  <a:schemeClr val="tx1"/>
                </a:solidFill>
                <a:latin typeface="Marianne" panose="02000000000000000000" pitchFamily="2" charset="0"/>
                <a:ea typeface="+mn-ea"/>
                <a:cs typeface="+mn-cs"/>
              </a:rPr>
              <a:t>Ille-et-Vilaine</a:t>
            </a:r>
          </a:p>
        </c:rich>
      </c:tx>
      <c:layout>
        <c:manualLayout>
          <c:xMode val="edge"/>
          <c:yMode val="edge"/>
          <c:x val="0.35201377952755908"/>
          <c:y val="2.7777777777777776E-2"/>
        </c:manualLayout>
      </c:layout>
      <c:overlay val="0"/>
      <c:spPr>
        <a:noFill/>
        <a:ln>
          <a:noFill/>
        </a:ln>
        <a:effectLst/>
      </c:spPr>
      <c:txPr>
        <a:bodyPr rot="0" spcFirstLastPara="1" vertOverflow="ellipsis" vert="horz" wrap="square" anchor="ctr" anchorCtr="1"/>
        <a:lstStyle/>
        <a:p>
          <a:pPr>
            <a:defRPr lang="fr-FR" sz="1000" b="1" i="0" u="none" strike="noStrike" kern="1200" spc="0" baseline="0">
              <a:solidFill>
                <a:schemeClr val="tx1"/>
              </a:solidFill>
              <a:latin typeface="Marianne" panose="02000000000000000000" pitchFamily="2" charset="0"/>
              <a:ea typeface="+mn-ea"/>
              <a:cs typeface="+mn-cs"/>
            </a:defRPr>
          </a:pPr>
          <a:endParaRPr lang="fr-FR"/>
        </a:p>
      </c:txPr>
    </c:title>
    <c:autoTitleDeleted val="0"/>
    <c:plotArea>
      <c:layout/>
      <c:barChart>
        <c:barDir val="bar"/>
        <c:grouping val="clustered"/>
        <c:varyColors val="0"/>
        <c:ser>
          <c:idx val="0"/>
          <c:order val="0"/>
          <c:tx>
            <c:strRef>
              <c:f>'2020'!$G$2</c:f>
              <c:strCache>
                <c:ptCount val="1"/>
                <c:pt idx="0">
                  <c:v>Hommes </c:v>
                </c:pt>
              </c:strCache>
            </c:strRef>
          </c:tx>
          <c:spPr>
            <a:solidFill>
              <a:srgbClr val="FF9575"/>
            </a:solidFill>
            <a:ln>
              <a:noFill/>
            </a:ln>
            <a:effectLst/>
          </c:spPr>
          <c:invertIfNegative val="0"/>
          <c:cat>
            <c:strRef>
              <c:f>'2020'!$F$3:$F$23</c:f>
              <c:strCache>
                <c:ptCount val="21"/>
                <c:pt idx="0">
                  <c:v>Moins de 5 ans </c:v>
                </c:pt>
                <c:pt idx="1">
                  <c:v>5 à 9 ans </c:v>
                </c:pt>
                <c:pt idx="2">
                  <c:v>10 à 14 ans </c:v>
                </c:pt>
                <c:pt idx="3">
                  <c:v>15 à 19 ans </c:v>
                </c:pt>
                <c:pt idx="4">
                  <c:v>20 à 24 ans </c:v>
                </c:pt>
                <c:pt idx="5">
                  <c:v>25 à 29 ans </c:v>
                </c:pt>
                <c:pt idx="6">
                  <c:v>30 à 34 ans </c:v>
                </c:pt>
                <c:pt idx="7">
                  <c:v>35 à 39 ans </c:v>
                </c:pt>
                <c:pt idx="8">
                  <c:v>40 à 44 ans </c:v>
                </c:pt>
                <c:pt idx="9">
                  <c:v>45 à 49 ans </c:v>
                </c:pt>
                <c:pt idx="10">
                  <c:v>50 à 54 ans </c:v>
                </c:pt>
                <c:pt idx="11">
                  <c:v>55 à 59 ans </c:v>
                </c:pt>
                <c:pt idx="12">
                  <c:v>60 à 64 ans </c:v>
                </c:pt>
                <c:pt idx="13">
                  <c:v>65 à 69 ans </c:v>
                </c:pt>
                <c:pt idx="14">
                  <c:v>70 à 74 ans </c:v>
                </c:pt>
                <c:pt idx="15">
                  <c:v>75 à 79 ans </c:v>
                </c:pt>
                <c:pt idx="16">
                  <c:v>80 à 84 ans </c:v>
                </c:pt>
                <c:pt idx="17">
                  <c:v>85 à 89 ans </c:v>
                </c:pt>
                <c:pt idx="18">
                  <c:v>90 à 94 ans </c:v>
                </c:pt>
                <c:pt idx="19">
                  <c:v>95 à 99 ans </c:v>
                </c:pt>
                <c:pt idx="20">
                  <c:v>100 ans ou plus </c:v>
                </c:pt>
              </c:strCache>
            </c:strRef>
          </c:cat>
          <c:val>
            <c:numRef>
              <c:f>'2020'!$G$3:$G$23</c:f>
              <c:numCache>
                <c:formatCode>0.0%</c:formatCode>
                <c:ptCount val="21"/>
                <c:pt idx="0">
                  <c:v>-2.8682396937703424E-2</c:v>
                </c:pt>
                <c:pt idx="1">
                  <c:v>-3.2585576054133883E-2</c:v>
                </c:pt>
                <c:pt idx="2">
                  <c:v>-3.3190798415952155E-2</c:v>
                </c:pt>
                <c:pt idx="3">
                  <c:v>-3.4353486595105322E-2</c:v>
                </c:pt>
                <c:pt idx="4">
                  <c:v>-3.4240523999500394E-2</c:v>
                </c:pt>
                <c:pt idx="5">
                  <c:v>-3.0054479196514508E-2</c:v>
                </c:pt>
                <c:pt idx="6">
                  <c:v>-3.0554086123417604E-2</c:v>
                </c:pt>
                <c:pt idx="7">
                  <c:v>-3.227883209533676E-2</c:v>
                </c:pt>
                <c:pt idx="8">
                  <c:v>-3.2510267657063927E-2</c:v>
                </c:pt>
                <c:pt idx="9">
                  <c:v>-3.3697752503545002E-2</c:v>
                </c:pt>
                <c:pt idx="10">
                  <c:v>-3.2438632840338849E-2</c:v>
                </c:pt>
                <c:pt idx="11">
                  <c:v>-3.0012233022548435E-2</c:v>
                </c:pt>
                <c:pt idx="12">
                  <c:v>-2.6330387121896743E-2</c:v>
                </c:pt>
                <c:pt idx="13">
                  <c:v>-2.4488086578941567E-2</c:v>
                </c:pt>
                <c:pt idx="14">
                  <c:v>-1.9218335574217343E-2</c:v>
                </c:pt>
                <c:pt idx="15">
                  <c:v>-1.3154172819913745E-2</c:v>
                </c:pt>
                <c:pt idx="16">
                  <c:v>-1.0387966820222324E-2</c:v>
                </c:pt>
                <c:pt idx="17">
                  <c:v>-6.6960185736222233E-3</c:v>
                </c:pt>
                <c:pt idx="18">
                  <c:v>-2.6514066139140531E-3</c:v>
                </c:pt>
                <c:pt idx="19">
                  <c:v>-5.5654742224867202E-4</c:v>
                </c:pt>
                <c:pt idx="20">
                  <c:v>-4.9593334655822257E-5</c:v>
                </c:pt>
              </c:numCache>
            </c:numRef>
          </c:val>
          <c:extLst>
            <c:ext xmlns:c16="http://schemas.microsoft.com/office/drawing/2014/chart" uri="{C3380CC4-5D6E-409C-BE32-E72D297353CC}">
              <c16:uniqueId val="{00000000-B3E7-4E87-8F6E-04E435A9A0C3}"/>
            </c:ext>
          </c:extLst>
        </c:ser>
        <c:ser>
          <c:idx val="1"/>
          <c:order val="1"/>
          <c:tx>
            <c:strRef>
              <c:f>'2020'!$H$2</c:f>
              <c:strCache>
                <c:ptCount val="1"/>
                <c:pt idx="0">
                  <c:v>Femmes </c:v>
                </c:pt>
              </c:strCache>
            </c:strRef>
          </c:tx>
          <c:spPr>
            <a:solidFill>
              <a:srgbClr val="FF9575">
                <a:alpha val="50196"/>
              </a:srgbClr>
            </a:solidFill>
            <a:ln>
              <a:noFill/>
            </a:ln>
            <a:effectLst/>
          </c:spPr>
          <c:invertIfNegative val="0"/>
          <c:cat>
            <c:strRef>
              <c:f>'2020'!$F$3:$F$23</c:f>
              <c:strCache>
                <c:ptCount val="21"/>
                <c:pt idx="0">
                  <c:v>Moins de 5 ans </c:v>
                </c:pt>
                <c:pt idx="1">
                  <c:v>5 à 9 ans </c:v>
                </c:pt>
                <c:pt idx="2">
                  <c:v>10 à 14 ans </c:v>
                </c:pt>
                <c:pt idx="3">
                  <c:v>15 à 19 ans </c:v>
                </c:pt>
                <c:pt idx="4">
                  <c:v>20 à 24 ans </c:v>
                </c:pt>
                <c:pt idx="5">
                  <c:v>25 à 29 ans </c:v>
                </c:pt>
                <c:pt idx="6">
                  <c:v>30 à 34 ans </c:v>
                </c:pt>
                <c:pt idx="7">
                  <c:v>35 à 39 ans </c:v>
                </c:pt>
                <c:pt idx="8">
                  <c:v>40 à 44 ans </c:v>
                </c:pt>
                <c:pt idx="9">
                  <c:v>45 à 49 ans </c:v>
                </c:pt>
                <c:pt idx="10">
                  <c:v>50 à 54 ans </c:v>
                </c:pt>
                <c:pt idx="11">
                  <c:v>55 à 59 ans </c:v>
                </c:pt>
                <c:pt idx="12">
                  <c:v>60 à 64 ans </c:v>
                </c:pt>
                <c:pt idx="13">
                  <c:v>65 à 69 ans </c:v>
                </c:pt>
                <c:pt idx="14">
                  <c:v>70 à 74 ans </c:v>
                </c:pt>
                <c:pt idx="15">
                  <c:v>75 à 79 ans </c:v>
                </c:pt>
                <c:pt idx="16">
                  <c:v>80 à 84 ans </c:v>
                </c:pt>
                <c:pt idx="17">
                  <c:v>85 à 89 ans </c:v>
                </c:pt>
                <c:pt idx="18">
                  <c:v>90 à 94 ans </c:v>
                </c:pt>
                <c:pt idx="19">
                  <c:v>95 à 99 ans </c:v>
                </c:pt>
                <c:pt idx="20">
                  <c:v>100 ans ou plus </c:v>
                </c:pt>
              </c:strCache>
            </c:strRef>
          </c:cat>
          <c:val>
            <c:numRef>
              <c:f>'2020'!$H$3:$H$23</c:f>
              <c:numCache>
                <c:formatCode>0.0%</c:formatCode>
                <c:ptCount val="21"/>
                <c:pt idx="0">
                  <c:v>2.7196433688201193E-2</c:v>
                </c:pt>
                <c:pt idx="1">
                  <c:v>3.0940730454715775E-2</c:v>
                </c:pt>
                <c:pt idx="2">
                  <c:v>3.2091479497748092E-2</c:v>
                </c:pt>
                <c:pt idx="3">
                  <c:v>3.3904391397944267E-2</c:v>
                </c:pt>
                <c:pt idx="4">
                  <c:v>3.3706018059320976E-2</c:v>
                </c:pt>
                <c:pt idx="5">
                  <c:v>2.9545688318749218E-2</c:v>
                </c:pt>
                <c:pt idx="6">
                  <c:v>3.0948996010491746E-2</c:v>
                </c:pt>
                <c:pt idx="7">
                  <c:v>3.2421183333700691E-2</c:v>
                </c:pt>
                <c:pt idx="8">
                  <c:v>3.2244851477146654E-2</c:v>
                </c:pt>
                <c:pt idx="9">
                  <c:v>3.3756529789063017E-2</c:v>
                </c:pt>
                <c:pt idx="10">
                  <c:v>3.2045559743437146E-2</c:v>
                </c:pt>
                <c:pt idx="11">
                  <c:v>3.0733173165230297E-2</c:v>
                </c:pt>
                <c:pt idx="12">
                  <c:v>2.8200239517438486E-2</c:v>
                </c:pt>
                <c:pt idx="13">
                  <c:v>2.7632671354155185E-2</c:v>
                </c:pt>
                <c:pt idx="14">
                  <c:v>2.3401625191944574E-2</c:v>
                </c:pt>
                <c:pt idx="15">
                  <c:v>1.6599991183407173E-2</c:v>
                </c:pt>
                <c:pt idx="16">
                  <c:v>1.5297706951148729E-2</c:v>
                </c:pt>
                <c:pt idx="17">
                  <c:v>1.2381802552403624E-2</c:v>
                </c:pt>
                <c:pt idx="18">
                  <c:v>6.5509121499996324E-3</c:v>
                </c:pt>
                <c:pt idx="19">
                  <c:v>2.0544498078717481E-3</c:v>
                </c:pt>
                <c:pt idx="20">
                  <c:v>2.1490445017522978E-4</c:v>
                </c:pt>
              </c:numCache>
            </c:numRef>
          </c:val>
          <c:extLst>
            <c:ext xmlns:c16="http://schemas.microsoft.com/office/drawing/2014/chart" uri="{C3380CC4-5D6E-409C-BE32-E72D297353CC}">
              <c16:uniqueId val="{00000001-B3E7-4E87-8F6E-04E435A9A0C3}"/>
            </c:ext>
          </c:extLst>
        </c:ser>
        <c:dLbls>
          <c:showLegendKey val="0"/>
          <c:showVal val="0"/>
          <c:showCatName val="0"/>
          <c:showSerName val="0"/>
          <c:showPercent val="0"/>
          <c:showBubbleSize val="0"/>
        </c:dLbls>
        <c:gapWidth val="0"/>
        <c:overlap val="100"/>
        <c:axId val="1271564975"/>
        <c:axId val="1271567471"/>
      </c:barChart>
      <c:catAx>
        <c:axId val="1271564975"/>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600" b="0" i="0" u="none" strike="noStrike" kern="1200" baseline="0">
                <a:solidFill>
                  <a:schemeClr val="tx1">
                    <a:lumMod val="65000"/>
                    <a:lumOff val="35000"/>
                  </a:schemeClr>
                </a:solidFill>
                <a:latin typeface="Mariane"/>
                <a:ea typeface="+mn-ea"/>
                <a:cs typeface="+mn-cs"/>
              </a:defRPr>
            </a:pPr>
            <a:endParaRPr lang="fr-FR"/>
          </a:p>
        </c:txPr>
        <c:crossAx val="1271567471"/>
        <c:crosses val="autoZero"/>
        <c:auto val="1"/>
        <c:lblAlgn val="ctr"/>
        <c:lblOffset val="100"/>
        <c:noMultiLvlLbl val="0"/>
      </c:catAx>
      <c:valAx>
        <c:axId val="1271567471"/>
        <c:scaling>
          <c:orientation val="minMax"/>
          <c:max val="6.0000000000000012E-2"/>
        </c:scaling>
        <c:delete val="0"/>
        <c:axPos val="b"/>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271564975"/>
        <c:crosses val="autoZero"/>
        <c:crossBetween val="between"/>
      </c:valAx>
      <c:spPr>
        <a:noFill/>
        <a:ln>
          <a:noFill/>
        </a:ln>
        <a:effectLst/>
      </c:spPr>
    </c:plotArea>
    <c:legend>
      <c:legendPos val="r"/>
      <c:layout>
        <c:manualLayout>
          <c:xMode val="edge"/>
          <c:yMode val="edge"/>
          <c:x val="0.55719947506561684"/>
          <c:y val="0.14893445610965292"/>
          <c:w val="0.24002303878681833"/>
          <c:h val="0.15625109361329836"/>
        </c:manualLayout>
      </c:layout>
      <c:overlay val="0"/>
      <c:spPr>
        <a:noFill/>
        <a:ln>
          <a:noFill/>
        </a:ln>
        <a:effectLst/>
      </c:spPr>
      <c:txPr>
        <a:bodyPr rot="0" spcFirstLastPara="1" vertOverflow="ellipsis" vert="horz" wrap="square" anchor="ctr" anchorCtr="1"/>
        <a:lstStyle/>
        <a:p>
          <a:pPr>
            <a:defRPr lang="en-US" sz="800" b="0" i="0" u="none" strike="noStrike" kern="1200" baseline="0">
              <a:solidFill>
                <a:schemeClr val="tx1">
                  <a:lumMod val="65000"/>
                  <a:lumOff val="35000"/>
                </a:schemeClr>
              </a:solidFill>
              <a:latin typeface="Marianne" panose="02000000000000000000" pitchFamily="2" charset="0"/>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fr-FR" sz="1000" b="1" i="0" u="none" strike="noStrike" kern="1200" spc="0" baseline="0">
                <a:solidFill>
                  <a:schemeClr val="tx1"/>
                </a:solidFill>
                <a:latin typeface="Marianne" panose="02000000000000000000" pitchFamily="2" charset="0"/>
                <a:ea typeface="+mn-ea"/>
                <a:cs typeface="+mn-cs"/>
              </a:defRPr>
            </a:pPr>
            <a:r>
              <a:rPr lang="fr-FR" sz="1000" b="1" i="0" u="none" strike="noStrike" kern="1200" spc="0" baseline="0">
                <a:solidFill>
                  <a:schemeClr val="tx1"/>
                </a:solidFill>
                <a:latin typeface="Marianne" panose="02000000000000000000" pitchFamily="2" charset="0"/>
                <a:ea typeface="+mn-ea"/>
                <a:cs typeface="+mn-cs"/>
              </a:rPr>
              <a:t>Morbihan</a:t>
            </a:r>
          </a:p>
        </c:rich>
      </c:tx>
      <c:layout>
        <c:manualLayout>
          <c:xMode val="edge"/>
          <c:yMode val="edge"/>
          <c:x val="0.36845822397200345"/>
          <c:y val="2.7777777777777776E-2"/>
        </c:manualLayout>
      </c:layout>
      <c:overlay val="0"/>
      <c:spPr>
        <a:noFill/>
        <a:ln>
          <a:noFill/>
        </a:ln>
        <a:effectLst/>
      </c:spPr>
      <c:txPr>
        <a:bodyPr rot="0" spcFirstLastPara="1" vertOverflow="ellipsis" vert="horz" wrap="square" anchor="ctr" anchorCtr="1"/>
        <a:lstStyle/>
        <a:p>
          <a:pPr algn="ctr" rtl="0">
            <a:defRPr lang="fr-FR" sz="1000" b="1" i="0" u="none" strike="noStrike" kern="1200" spc="0" baseline="0">
              <a:solidFill>
                <a:schemeClr val="tx1"/>
              </a:solidFill>
              <a:latin typeface="Marianne" panose="02000000000000000000" pitchFamily="2" charset="0"/>
              <a:ea typeface="+mn-ea"/>
              <a:cs typeface="+mn-cs"/>
            </a:defRPr>
          </a:pPr>
          <a:endParaRPr lang="fr-FR"/>
        </a:p>
      </c:txPr>
    </c:title>
    <c:autoTitleDeleted val="0"/>
    <c:plotArea>
      <c:layout/>
      <c:barChart>
        <c:barDir val="bar"/>
        <c:grouping val="clustered"/>
        <c:varyColors val="0"/>
        <c:ser>
          <c:idx val="0"/>
          <c:order val="0"/>
          <c:tx>
            <c:strRef>
              <c:f>'2020'!$G$2</c:f>
              <c:strCache>
                <c:ptCount val="1"/>
                <c:pt idx="0">
                  <c:v>Hommes </c:v>
                </c:pt>
              </c:strCache>
            </c:strRef>
          </c:tx>
          <c:spPr>
            <a:solidFill>
              <a:srgbClr val="A558A0"/>
            </a:solidFill>
            <a:ln>
              <a:noFill/>
            </a:ln>
            <a:effectLst/>
          </c:spPr>
          <c:invertIfNegative val="0"/>
          <c:cat>
            <c:strRef>
              <c:f>'2020'!$F$3:$F$23</c:f>
              <c:strCache>
                <c:ptCount val="21"/>
                <c:pt idx="0">
                  <c:v>Moins de 5 ans </c:v>
                </c:pt>
                <c:pt idx="1">
                  <c:v>5 à 9 ans </c:v>
                </c:pt>
                <c:pt idx="2">
                  <c:v>10 à 14 ans </c:v>
                </c:pt>
                <c:pt idx="3">
                  <c:v>15 à 19 ans </c:v>
                </c:pt>
                <c:pt idx="4">
                  <c:v>20 à 24 ans </c:v>
                </c:pt>
                <c:pt idx="5">
                  <c:v>25 à 29 ans </c:v>
                </c:pt>
                <c:pt idx="6">
                  <c:v>30 à 34 ans </c:v>
                </c:pt>
                <c:pt idx="7">
                  <c:v>35 à 39 ans </c:v>
                </c:pt>
                <c:pt idx="8">
                  <c:v>40 à 44 ans </c:v>
                </c:pt>
                <c:pt idx="9">
                  <c:v>45 à 49 ans </c:v>
                </c:pt>
                <c:pt idx="10">
                  <c:v>50 à 54 ans </c:v>
                </c:pt>
                <c:pt idx="11">
                  <c:v>55 à 59 ans </c:v>
                </c:pt>
                <c:pt idx="12">
                  <c:v>60 à 64 ans </c:v>
                </c:pt>
                <c:pt idx="13">
                  <c:v>65 à 69 ans </c:v>
                </c:pt>
                <c:pt idx="14">
                  <c:v>70 à 74 ans </c:v>
                </c:pt>
                <c:pt idx="15">
                  <c:v>75 à 79 ans </c:v>
                </c:pt>
                <c:pt idx="16">
                  <c:v>80 à 84 ans </c:v>
                </c:pt>
                <c:pt idx="17">
                  <c:v>85 à 89 ans </c:v>
                </c:pt>
                <c:pt idx="18">
                  <c:v>90 à 94 ans </c:v>
                </c:pt>
                <c:pt idx="19">
                  <c:v>95 à 99 ans </c:v>
                </c:pt>
                <c:pt idx="20">
                  <c:v>100 ans ou plus </c:v>
                </c:pt>
              </c:strCache>
            </c:strRef>
          </c:cat>
          <c:val>
            <c:numRef>
              <c:f>'2020'!$G$28:$G$48</c:f>
              <c:numCache>
                <c:formatCode>0.0%</c:formatCode>
                <c:ptCount val="21"/>
                <c:pt idx="0">
                  <c:v>-2.4246199426560634E-2</c:v>
                </c:pt>
                <c:pt idx="1">
                  <c:v>-2.9076333390476616E-2</c:v>
                </c:pt>
                <c:pt idx="2">
                  <c:v>-3.1154429498495735E-2</c:v>
                </c:pt>
                <c:pt idx="3">
                  <c:v>-3.0496191247655926E-2</c:v>
                </c:pt>
                <c:pt idx="4">
                  <c:v>-2.3009549034823815E-2</c:v>
                </c:pt>
                <c:pt idx="5">
                  <c:v>-2.1745417523270621E-2</c:v>
                </c:pt>
                <c:pt idx="6">
                  <c:v>-2.5463220447000043E-2</c:v>
                </c:pt>
                <c:pt idx="7">
                  <c:v>-2.8181234059314726E-2</c:v>
                </c:pt>
                <c:pt idx="8">
                  <c:v>-2.9530426179823363E-2</c:v>
                </c:pt>
                <c:pt idx="9">
                  <c:v>-3.3411807197697867E-2</c:v>
                </c:pt>
                <c:pt idx="10">
                  <c:v>-3.3392177826400457E-2</c:v>
                </c:pt>
                <c:pt idx="11">
                  <c:v>-3.4008540085139129E-2</c:v>
                </c:pt>
                <c:pt idx="12">
                  <c:v>-3.4737444072649615E-2</c:v>
                </c:pt>
                <c:pt idx="13">
                  <c:v>-3.4636679966656245E-2</c:v>
                </c:pt>
                <c:pt idx="14">
                  <c:v>-2.8102716574125088E-2</c:v>
                </c:pt>
                <c:pt idx="15">
                  <c:v>-1.781823463903549E-2</c:v>
                </c:pt>
                <c:pt idx="16">
                  <c:v>-1.3972186489496323E-2</c:v>
                </c:pt>
                <c:pt idx="17">
                  <c:v>-8.1488063379314048E-3</c:v>
                </c:pt>
                <c:pt idx="18">
                  <c:v>-3.1197614115350035E-3</c:v>
                </c:pt>
                <c:pt idx="19">
                  <c:v>-6.2028813299815088E-4</c:v>
                </c:pt>
                <c:pt idx="20">
                  <c:v>-4.9727740620104924E-5</c:v>
                </c:pt>
              </c:numCache>
            </c:numRef>
          </c:val>
          <c:extLst>
            <c:ext xmlns:c16="http://schemas.microsoft.com/office/drawing/2014/chart" uri="{C3380CC4-5D6E-409C-BE32-E72D297353CC}">
              <c16:uniqueId val="{00000000-5FDE-4332-83B3-9F8C98070C1C}"/>
            </c:ext>
          </c:extLst>
        </c:ser>
        <c:ser>
          <c:idx val="1"/>
          <c:order val="1"/>
          <c:tx>
            <c:strRef>
              <c:f>'2020'!$H$2</c:f>
              <c:strCache>
                <c:ptCount val="1"/>
                <c:pt idx="0">
                  <c:v>Femmes </c:v>
                </c:pt>
              </c:strCache>
            </c:strRef>
          </c:tx>
          <c:spPr>
            <a:solidFill>
              <a:srgbClr val="A558A0">
                <a:alpha val="50196"/>
              </a:srgbClr>
            </a:solidFill>
            <a:ln>
              <a:noFill/>
            </a:ln>
            <a:effectLst/>
          </c:spPr>
          <c:invertIfNegative val="0"/>
          <c:cat>
            <c:strRef>
              <c:f>'2020'!$F$3:$F$23</c:f>
              <c:strCache>
                <c:ptCount val="21"/>
                <c:pt idx="0">
                  <c:v>Moins de 5 ans </c:v>
                </c:pt>
                <c:pt idx="1">
                  <c:v>5 à 9 ans </c:v>
                </c:pt>
                <c:pt idx="2">
                  <c:v>10 à 14 ans </c:v>
                </c:pt>
                <c:pt idx="3">
                  <c:v>15 à 19 ans </c:v>
                </c:pt>
                <c:pt idx="4">
                  <c:v>20 à 24 ans </c:v>
                </c:pt>
                <c:pt idx="5">
                  <c:v>25 à 29 ans </c:v>
                </c:pt>
                <c:pt idx="6">
                  <c:v>30 à 34 ans </c:v>
                </c:pt>
                <c:pt idx="7">
                  <c:v>35 à 39 ans </c:v>
                </c:pt>
                <c:pt idx="8">
                  <c:v>40 à 44 ans </c:v>
                </c:pt>
                <c:pt idx="9">
                  <c:v>45 à 49 ans </c:v>
                </c:pt>
                <c:pt idx="10">
                  <c:v>50 à 54 ans </c:v>
                </c:pt>
                <c:pt idx="11">
                  <c:v>55 à 59 ans </c:v>
                </c:pt>
                <c:pt idx="12">
                  <c:v>60 à 64 ans </c:v>
                </c:pt>
                <c:pt idx="13">
                  <c:v>65 à 69 ans </c:v>
                </c:pt>
                <c:pt idx="14">
                  <c:v>70 à 74 ans </c:v>
                </c:pt>
                <c:pt idx="15">
                  <c:v>75 à 79 ans </c:v>
                </c:pt>
                <c:pt idx="16">
                  <c:v>80 à 84 ans </c:v>
                </c:pt>
                <c:pt idx="17">
                  <c:v>85 à 89 ans </c:v>
                </c:pt>
                <c:pt idx="18">
                  <c:v>90 à 94 ans </c:v>
                </c:pt>
                <c:pt idx="19">
                  <c:v>95 à 99 ans </c:v>
                </c:pt>
                <c:pt idx="20">
                  <c:v>100 ans ou plus </c:v>
                </c:pt>
              </c:strCache>
            </c:strRef>
          </c:cat>
          <c:val>
            <c:numRef>
              <c:f>'2020'!$H$28:$H$48</c:f>
              <c:numCache>
                <c:formatCode>0.0%</c:formatCode>
                <c:ptCount val="21"/>
                <c:pt idx="0">
                  <c:v>2.2759601706970129E-2</c:v>
                </c:pt>
                <c:pt idx="1">
                  <c:v>2.7341096967785583E-2</c:v>
                </c:pt>
                <c:pt idx="2">
                  <c:v>2.9826175374037669E-2</c:v>
                </c:pt>
                <c:pt idx="3">
                  <c:v>2.7211543117222681E-2</c:v>
                </c:pt>
                <c:pt idx="4">
                  <c:v>1.9345399725973978E-2</c:v>
                </c:pt>
                <c:pt idx="5">
                  <c:v>2.1160462258607807E-2</c:v>
                </c:pt>
                <c:pt idx="6">
                  <c:v>2.5739340269916942E-2</c:v>
                </c:pt>
                <c:pt idx="7">
                  <c:v>2.8728239206135878E-2</c:v>
                </c:pt>
                <c:pt idx="8">
                  <c:v>3.0119307318745656E-2</c:v>
                </c:pt>
                <c:pt idx="9">
                  <c:v>3.3992836588101198E-2</c:v>
                </c:pt>
                <c:pt idx="10">
                  <c:v>3.4329153149663484E-2</c:v>
                </c:pt>
                <c:pt idx="11">
                  <c:v>3.5745085132583315E-2</c:v>
                </c:pt>
                <c:pt idx="12">
                  <c:v>3.7865057232703579E-2</c:v>
                </c:pt>
                <c:pt idx="13">
                  <c:v>3.820268241901903E-2</c:v>
                </c:pt>
                <c:pt idx="14">
                  <c:v>3.2608311599257221E-2</c:v>
                </c:pt>
                <c:pt idx="15">
                  <c:v>2.2418050646395196E-2</c:v>
                </c:pt>
                <c:pt idx="16">
                  <c:v>2.0762640333646967E-2</c:v>
                </c:pt>
                <c:pt idx="17">
                  <c:v>1.586053200830715E-2</c:v>
                </c:pt>
                <c:pt idx="18">
                  <c:v>8.3110758073233256E-3</c:v>
                </c:pt>
                <c:pt idx="19">
                  <c:v>2.4549800369293904E-3</c:v>
                </c:pt>
                <c:pt idx="20">
                  <c:v>2.9836644372062957E-4</c:v>
                </c:pt>
              </c:numCache>
            </c:numRef>
          </c:val>
          <c:extLst>
            <c:ext xmlns:c16="http://schemas.microsoft.com/office/drawing/2014/chart" uri="{C3380CC4-5D6E-409C-BE32-E72D297353CC}">
              <c16:uniqueId val="{00000001-5FDE-4332-83B3-9F8C98070C1C}"/>
            </c:ext>
          </c:extLst>
        </c:ser>
        <c:dLbls>
          <c:showLegendKey val="0"/>
          <c:showVal val="0"/>
          <c:showCatName val="0"/>
          <c:showSerName val="0"/>
          <c:showPercent val="0"/>
          <c:showBubbleSize val="0"/>
        </c:dLbls>
        <c:gapWidth val="0"/>
        <c:overlap val="100"/>
        <c:axId val="1271564975"/>
        <c:axId val="1271567471"/>
      </c:barChart>
      <c:catAx>
        <c:axId val="1271564975"/>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600" b="0" i="0" u="none" strike="noStrike" kern="1200" baseline="0">
                <a:solidFill>
                  <a:schemeClr val="tx1">
                    <a:lumMod val="65000"/>
                    <a:lumOff val="35000"/>
                  </a:schemeClr>
                </a:solidFill>
                <a:latin typeface="Mariane"/>
                <a:ea typeface="+mn-ea"/>
                <a:cs typeface="+mn-cs"/>
              </a:defRPr>
            </a:pPr>
            <a:endParaRPr lang="fr-FR"/>
          </a:p>
        </c:txPr>
        <c:crossAx val="1271567471"/>
        <c:crosses val="autoZero"/>
        <c:auto val="1"/>
        <c:lblAlgn val="ctr"/>
        <c:lblOffset val="100"/>
        <c:noMultiLvlLbl val="0"/>
      </c:catAx>
      <c:valAx>
        <c:axId val="1271567471"/>
        <c:scaling>
          <c:orientation val="minMax"/>
        </c:scaling>
        <c:delete val="0"/>
        <c:axPos val="b"/>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271564975"/>
        <c:crosses val="autoZero"/>
        <c:crossBetween val="between"/>
      </c:valAx>
      <c:spPr>
        <a:noFill/>
        <a:ln>
          <a:noFill/>
        </a:ln>
        <a:effectLst/>
      </c:spPr>
    </c:plotArea>
    <c:legend>
      <c:legendPos val="r"/>
      <c:layout>
        <c:manualLayout>
          <c:xMode val="edge"/>
          <c:yMode val="edge"/>
          <c:x val="0.5609031787693205"/>
          <c:y val="0.14893445610965292"/>
          <c:w val="0.23631933508311462"/>
          <c:h val="0.1562510936132983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fr-FR" sz="1000" b="1" i="0" u="none" strike="noStrike" kern="1200" spc="0" baseline="0">
                <a:solidFill>
                  <a:schemeClr val="tx1"/>
                </a:solidFill>
                <a:latin typeface="Marianne" panose="02000000000000000000" pitchFamily="2" charset="0"/>
                <a:ea typeface="+mn-ea"/>
                <a:cs typeface="+mn-cs"/>
              </a:defRPr>
            </a:pPr>
            <a:r>
              <a:rPr lang="fr-FR" sz="1000" b="1" i="0" u="none" strike="noStrike" kern="1200" spc="0" baseline="0" dirty="0">
                <a:solidFill>
                  <a:schemeClr val="tx1"/>
                </a:solidFill>
                <a:latin typeface="Marianne" panose="02000000000000000000" pitchFamily="2" charset="0"/>
                <a:ea typeface="+mn-ea"/>
                <a:cs typeface="+mn-cs"/>
              </a:rPr>
              <a:t>Finistère</a:t>
            </a:r>
          </a:p>
        </c:rich>
      </c:tx>
      <c:layout>
        <c:manualLayout>
          <c:xMode val="edge"/>
          <c:yMode val="edge"/>
          <c:x val="0.29954622338874309"/>
          <c:y val="0"/>
        </c:manualLayout>
      </c:layout>
      <c:overlay val="0"/>
      <c:spPr>
        <a:noFill/>
        <a:ln>
          <a:noFill/>
        </a:ln>
        <a:effectLst/>
      </c:spPr>
      <c:txPr>
        <a:bodyPr rot="0" spcFirstLastPara="1" vertOverflow="ellipsis" vert="horz" wrap="square" anchor="ctr" anchorCtr="1"/>
        <a:lstStyle/>
        <a:p>
          <a:pPr algn="ctr" rtl="0">
            <a:defRPr lang="fr-FR" sz="1000" b="1" i="0" u="none" strike="noStrike" kern="1200" spc="0" baseline="0">
              <a:solidFill>
                <a:schemeClr val="tx1"/>
              </a:solidFill>
              <a:latin typeface="Marianne" panose="02000000000000000000" pitchFamily="2" charset="0"/>
              <a:ea typeface="+mn-ea"/>
              <a:cs typeface="+mn-cs"/>
            </a:defRPr>
          </a:pPr>
          <a:endParaRPr lang="fr-FR"/>
        </a:p>
      </c:txPr>
    </c:title>
    <c:autoTitleDeleted val="0"/>
    <c:plotArea>
      <c:layout/>
      <c:barChart>
        <c:barDir val="bar"/>
        <c:grouping val="clustered"/>
        <c:varyColors val="0"/>
        <c:ser>
          <c:idx val="0"/>
          <c:order val="0"/>
          <c:tx>
            <c:strRef>
              <c:f>'2020'!$G$52</c:f>
              <c:strCache>
                <c:ptCount val="1"/>
                <c:pt idx="0">
                  <c:v>Hommes</c:v>
                </c:pt>
              </c:strCache>
            </c:strRef>
          </c:tx>
          <c:spPr>
            <a:solidFill>
              <a:srgbClr val="009081"/>
            </a:solidFill>
            <a:ln>
              <a:noFill/>
            </a:ln>
            <a:effectLst/>
          </c:spPr>
          <c:invertIfNegative val="0"/>
          <c:cat>
            <c:strRef>
              <c:f>'2020'!$F$3:$F$23</c:f>
              <c:strCache>
                <c:ptCount val="21"/>
                <c:pt idx="0">
                  <c:v>Moins de 5 ans </c:v>
                </c:pt>
                <c:pt idx="1">
                  <c:v>5 à 9 ans </c:v>
                </c:pt>
                <c:pt idx="2">
                  <c:v>10 à 14 ans </c:v>
                </c:pt>
                <c:pt idx="3">
                  <c:v>15 à 19 ans </c:v>
                </c:pt>
                <c:pt idx="4">
                  <c:v>20 à 24 ans </c:v>
                </c:pt>
                <c:pt idx="5">
                  <c:v>25 à 29 ans </c:v>
                </c:pt>
                <c:pt idx="6">
                  <c:v>30 à 34 ans </c:v>
                </c:pt>
                <c:pt idx="7">
                  <c:v>35 à 39 ans </c:v>
                </c:pt>
                <c:pt idx="8">
                  <c:v>40 à 44 ans </c:v>
                </c:pt>
                <c:pt idx="9">
                  <c:v>45 à 49 ans </c:v>
                </c:pt>
                <c:pt idx="10">
                  <c:v>50 à 54 ans </c:v>
                </c:pt>
                <c:pt idx="11">
                  <c:v>55 à 59 ans </c:v>
                </c:pt>
                <c:pt idx="12">
                  <c:v>60 à 64 ans </c:v>
                </c:pt>
                <c:pt idx="13">
                  <c:v>65 à 69 ans </c:v>
                </c:pt>
                <c:pt idx="14">
                  <c:v>70 à 74 ans </c:v>
                </c:pt>
                <c:pt idx="15">
                  <c:v>75 à 79 ans </c:v>
                </c:pt>
                <c:pt idx="16">
                  <c:v>80 à 84 ans </c:v>
                </c:pt>
                <c:pt idx="17">
                  <c:v>85 à 89 ans </c:v>
                </c:pt>
                <c:pt idx="18">
                  <c:v>90 à 94 ans </c:v>
                </c:pt>
                <c:pt idx="19">
                  <c:v>95 à 99 ans </c:v>
                </c:pt>
                <c:pt idx="20">
                  <c:v>100 ans ou plus </c:v>
                </c:pt>
              </c:strCache>
            </c:strRef>
          </c:cat>
          <c:val>
            <c:numRef>
              <c:f>'2020'!$G$53:$G$73</c:f>
              <c:numCache>
                <c:formatCode>0.0%</c:formatCode>
                <c:ptCount val="21"/>
                <c:pt idx="0">
                  <c:v>-2.4274432798832072E-2</c:v>
                </c:pt>
                <c:pt idx="1">
                  <c:v>-2.8292187239350224E-2</c:v>
                </c:pt>
                <c:pt idx="2">
                  <c:v>-3.0446619471226444E-2</c:v>
                </c:pt>
                <c:pt idx="3">
                  <c:v>-3.1735353731387222E-2</c:v>
                </c:pt>
                <c:pt idx="4">
                  <c:v>-2.6707981757105211E-2</c:v>
                </c:pt>
                <c:pt idx="5">
                  <c:v>-2.4447790453117658E-2</c:v>
                </c:pt>
                <c:pt idx="6">
                  <c:v>-2.6872617013690894E-2</c:v>
                </c:pt>
                <c:pt idx="7">
                  <c:v>-2.9631075286285447E-2</c:v>
                </c:pt>
                <c:pt idx="8">
                  <c:v>-2.9936359205782078E-2</c:v>
                </c:pt>
                <c:pt idx="9">
                  <c:v>-3.3529987058142412E-2</c:v>
                </c:pt>
                <c:pt idx="10">
                  <c:v>-3.3550702752679684E-2</c:v>
                </c:pt>
                <c:pt idx="11">
                  <c:v>-3.429864835544643E-2</c:v>
                </c:pt>
                <c:pt idx="12">
                  <c:v>-3.3707705911277953E-2</c:v>
                </c:pt>
                <c:pt idx="13">
                  <c:v>-3.2570523311153003E-2</c:v>
                </c:pt>
                <c:pt idx="14">
                  <c:v>-2.5429060194356826E-2</c:v>
                </c:pt>
                <c:pt idx="15">
                  <c:v>-1.6245465716070689E-2</c:v>
                </c:pt>
                <c:pt idx="16">
                  <c:v>-1.2697630451634851E-2</c:v>
                </c:pt>
                <c:pt idx="17">
                  <c:v>-7.9297498089249754E-3</c:v>
                </c:pt>
                <c:pt idx="18">
                  <c:v>-2.8140635579314397E-3</c:v>
                </c:pt>
                <c:pt idx="19">
                  <c:v>-5.2007296285675971E-4</c:v>
                </c:pt>
                <c:pt idx="20">
                  <c:v>-5.4514985624398294E-5</c:v>
                </c:pt>
              </c:numCache>
            </c:numRef>
          </c:val>
          <c:extLst>
            <c:ext xmlns:c16="http://schemas.microsoft.com/office/drawing/2014/chart" uri="{C3380CC4-5D6E-409C-BE32-E72D297353CC}">
              <c16:uniqueId val="{00000000-0D5E-47A7-A375-F6E4D6EBAD0C}"/>
            </c:ext>
          </c:extLst>
        </c:ser>
        <c:ser>
          <c:idx val="1"/>
          <c:order val="1"/>
          <c:tx>
            <c:strRef>
              <c:f>'2020'!$H$2</c:f>
              <c:strCache>
                <c:ptCount val="1"/>
                <c:pt idx="0">
                  <c:v>Femmes </c:v>
                </c:pt>
              </c:strCache>
            </c:strRef>
          </c:tx>
          <c:spPr>
            <a:solidFill>
              <a:srgbClr val="009081">
                <a:alpha val="50196"/>
              </a:srgbClr>
            </a:solidFill>
            <a:ln>
              <a:noFill/>
            </a:ln>
            <a:effectLst/>
          </c:spPr>
          <c:invertIfNegative val="0"/>
          <c:cat>
            <c:strRef>
              <c:f>'2020'!$F$3:$F$23</c:f>
              <c:strCache>
                <c:ptCount val="21"/>
                <c:pt idx="0">
                  <c:v>Moins de 5 ans </c:v>
                </c:pt>
                <c:pt idx="1">
                  <c:v>5 à 9 ans </c:v>
                </c:pt>
                <c:pt idx="2">
                  <c:v>10 à 14 ans </c:v>
                </c:pt>
                <c:pt idx="3">
                  <c:v>15 à 19 ans </c:v>
                </c:pt>
                <c:pt idx="4">
                  <c:v>20 à 24 ans </c:v>
                </c:pt>
                <c:pt idx="5">
                  <c:v>25 à 29 ans </c:v>
                </c:pt>
                <c:pt idx="6">
                  <c:v>30 à 34 ans </c:v>
                </c:pt>
                <c:pt idx="7">
                  <c:v>35 à 39 ans </c:v>
                </c:pt>
                <c:pt idx="8">
                  <c:v>40 à 44 ans </c:v>
                </c:pt>
                <c:pt idx="9">
                  <c:v>45 à 49 ans </c:v>
                </c:pt>
                <c:pt idx="10">
                  <c:v>50 à 54 ans </c:v>
                </c:pt>
                <c:pt idx="11">
                  <c:v>55 à 59 ans </c:v>
                </c:pt>
                <c:pt idx="12">
                  <c:v>60 à 64 ans </c:v>
                </c:pt>
                <c:pt idx="13">
                  <c:v>65 à 69 ans </c:v>
                </c:pt>
                <c:pt idx="14">
                  <c:v>70 à 74 ans </c:v>
                </c:pt>
                <c:pt idx="15">
                  <c:v>75 à 79 ans </c:v>
                </c:pt>
                <c:pt idx="16">
                  <c:v>80 à 84 ans </c:v>
                </c:pt>
                <c:pt idx="17">
                  <c:v>85 à 89 ans </c:v>
                </c:pt>
                <c:pt idx="18">
                  <c:v>90 à 94 ans </c:v>
                </c:pt>
                <c:pt idx="19">
                  <c:v>95 à 99 ans </c:v>
                </c:pt>
                <c:pt idx="20">
                  <c:v>100 ans ou plus </c:v>
                </c:pt>
              </c:strCache>
            </c:strRef>
          </c:cat>
          <c:val>
            <c:numRef>
              <c:f>'2020'!$H$53:$H$73</c:f>
              <c:numCache>
                <c:formatCode>0.0%</c:formatCode>
                <c:ptCount val="21"/>
                <c:pt idx="0">
                  <c:v>2.3034762025733253E-2</c:v>
                </c:pt>
                <c:pt idx="1">
                  <c:v>2.68628043162785E-2</c:v>
                </c:pt>
                <c:pt idx="2">
                  <c:v>2.9225483793239925E-2</c:v>
                </c:pt>
                <c:pt idx="3">
                  <c:v>2.9588553597498415E-2</c:v>
                </c:pt>
                <c:pt idx="4">
                  <c:v>2.3280079461043046E-2</c:v>
                </c:pt>
                <c:pt idx="5">
                  <c:v>2.3035852325445742E-2</c:v>
                </c:pt>
                <c:pt idx="6">
                  <c:v>2.6669821267168131E-2</c:v>
                </c:pt>
                <c:pt idx="7">
                  <c:v>2.8806808703644545E-2</c:v>
                </c:pt>
                <c:pt idx="8">
                  <c:v>2.9931998006932126E-2</c:v>
                </c:pt>
                <c:pt idx="9">
                  <c:v>3.3084054475734835E-2</c:v>
                </c:pt>
                <c:pt idx="10">
                  <c:v>3.3977009940262481E-2</c:v>
                </c:pt>
                <c:pt idx="11">
                  <c:v>3.4805637721753331E-2</c:v>
                </c:pt>
                <c:pt idx="12">
                  <c:v>3.596462631612804E-2</c:v>
                </c:pt>
                <c:pt idx="13">
                  <c:v>3.6032224898302295E-2</c:v>
                </c:pt>
                <c:pt idx="14">
                  <c:v>2.9898198715844999E-2</c:v>
                </c:pt>
                <c:pt idx="15">
                  <c:v>2.184197414027142E-2</c:v>
                </c:pt>
                <c:pt idx="16">
                  <c:v>2.072223633554628E-2</c:v>
                </c:pt>
                <c:pt idx="17">
                  <c:v>1.6580187727804497E-2</c:v>
                </c:pt>
                <c:pt idx="18">
                  <c:v>8.3985786852948004E-3</c:v>
                </c:pt>
                <c:pt idx="19">
                  <c:v>2.3125256901869755E-3</c:v>
                </c:pt>
                <c:pt idx="20">
                  <c:v>2.5622043243467198E-4</c:v>
                </c:pt>
              </c:numCache>
            </c:numRef>
          </c:val>
          <c:extLst>
            <c:ext xmlns:c16="http://schemas.microsoft.com/office/drawing/2014/chart" uri="{C3380CC4-5D6E-409C-BE32-E72D297353CC}">
              <c16:uniqueId val="{00000001-0D5E-47A7-A375-F6E4D6EBAD0C}"/>
            </c:ext>
          </c:extLst>
        </c:ser>
        <c:dLbls>
          <c:showLegendKey val="0"/>
          <c:showVal val="0"/>
          <c:showCatName val="0"/>
          <c:showSerName val="0"/>
          <c:showPercent val="0"/>
          <c:showBubbleSize val="0"/>
        </c:dLbls>
        <c:gapWidth val="0"/>
        <c:overlap val="100"/>
        <c:axId val="1271564975"/>
        <c:axId val="1271567471"/>
      </c:barChart>
      <c:catAx>
        <c:axId val="1271564975"/>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600" b="0" i="0" u="none" strike="noStrike" kern="1200" baseline="0">
                <a:solidFill>
                  <a:schemeClr val="tx1">
                    <a:lumMod val="65000"/>
                    <a:lumOff val="35000"/>
                  </a:schemeClr>
                </a:solidFill>
                <a:latin typeface="Mariane"/>
                <a:ea typeface="+mn-ea"/>
                <a:cs typeface="+mn-cs"/>
              </a:defRPr>
            </a:pPr>
            <a:endParaRPr lang="fr-FR"/>
          </a:p>
        </c:txPr>
        <c:crossAx val="1271567471"/>
        <c:crosses val="autoZero"/>
        <c:auto val="1"/>
        <c:lblAlgn val="ctr"/>
        <c:lblOffset val="100"/>
        <c:noMultiLvlLbl val="0"/>
      </c:catAx>
      <c:valAx>
        <c:axId val="1271567471"/>
        <c:scaling>
          <c:orientation val="minMax"/>
          <c:max val="6.0000000000000012E-2"/>
        </c:scaling>
        <c:delete val="0"/>
        <c:axPos val="b"/>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271564975"/>
        <c:crosses val="autoZero"/>
        <c:crossBetween val="between"/>
      </c:valAx>
      <c:spPr>
        <a:noFill/>
        <a:ln>
          <a:noFill/>
        </a:ln>
        <a:effectLst/>
      </c:spPr>
    </c:plotArea>
    <c:legend>
      <c:legendPos val="r"/>
      <c:layout>
        <c:manualLayout>
          <c:xMode val="edge"/>
          <c:yMode val="edge"/>
          <c:x val="0.66460673665791781"/>
          <c:y val="0.14893445610965292"/>
          <c:w val="0.24743044619422569"/>
          <c:h val="0.15625109361329836"/>
        </c:manualLayout>
      </c:layout>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fr-FR" sz="1000" b="1" i="0" u="none" strike="noStrike" kern="1200" spc="0" baseline="0">
                <a:solidFill>
                  <a:schemeClr val="tx1"/>
                </a:solidFill>
                <a:latin typeface="Marianne" panose="02000000000000000000" pitchFamily="2" charset="0"/>
                <a:ea typeface="+mn-ea"/>
                <a:cs typeface="+mn-cs"/>
              </a:defRPr>
            </a:pPr>
            <a:r>
              <a:rPr lang="fr-FR" sz="1000" b="1" i="0" u="none" strike="noStrike" kern="1200" spc="0" baseline="0">
                <a:solidFill>
                  <a:schemeClr val="tx1"/>
                </a:solidFill>
                <a:latin typeface="Marianne" panose="02000000000000000000" pitchFamily="2" charset="0"/>
                <a:ea typeface="+mn-ea"/>
                <a:cs typeface="+mn-cs"/>
              </a:rPr>
              <a:t>Côte-d'Armor</a:t>
            </a:r>
          </a:p>
        </c:rich>
      </c:tx>
      <c:layout>
        <c:manualLayout>
          <c:xMode val="edge"/>
          <c:yMode val="edge"/>
          <c:x val="0.29827792359288424"/>
          <c:y val="0"/>
        </c:manualLayout>
      </c:layout>
      <c:overlay val="0"/>
      <c:spPr>
        <a:noFill/>
        <a:ln>
          <a:noFill/>
        </a:ln>
        <a:effectLst/>
      </c:spPr>
      <c:txPr>
        <a:bodyPr rot="0" spcFirstLastPara="1" vertOverflow="ellipsis" vert="horz" wrap="square" anchor="ctr" anchorCtr="1"/>
        <a:lstStyle/>
        <a:p>
          <a:pPr algn="ctr" rtl="0">
            <a:defRPr lang="fr-FR" sz="1000" b="1" i="0" u="none" strike="noStrike" kern="1200" spc="0" baseline="0">
              <a:solidFill>
                <a:schemeClr val="tx1"/>
              </a:solidFill>
              <a:latin typeface="Marianne" panose="02000000000000000000" pitchFamily="2" charset="0"/>
              <a:ea typeface="+mn-ea"/>
              <a:cs typeface="+mn-cs"/>
            </a:defRPr>
          </a:pPr>
          <a:endParaRPr lang="fr-FR"/>
        </a:p>
      </c:txPr>
    </c:title>
    <c:autoTitleDeleted val="0"/>
    <c:plotArea>
      <c:layout/>
      <c:barChart>
        <c:barDir val="bar"/>
        <c:grouping val="clustered"/>
        <c:varyColors val="0"/>
        <c:ser>
          <c:idx val="0"/>
          <c:order val="0"/>
          <c:tx>
            <c:strRef>
              <c:f>'2020'!$G$2</c:f>
              <c:strCache>
                <c:ptCount val="1"/>
                <c:pt idx="0">
                  <c:v>Hommes </c:v>
                </c:pt>
              </c:strCache>
            </c:strRef>
          </c:tx>
          <c:spPr>
            <a:solidFill>
              <a:srgbClr val="7AB1E8"/>
            </a:solidFill>
            <a:ln>
              <a:noFill/>
            </a:ln>
            <a:effectLst/>
          </c:spPr>
          <c:invertIfNegative val="0"/>
          <c:cat>
            <c:strRef>
              <c:f>'2020'!$F$3:$F$23</c:f>
              <c:strCache>
                <c:ptCount val="21"/>
                <c:pt idx="0">
                  <c:v>Moins de 5 ans </c:v>
                </c:pt>
                <c:pt idx="1">
                  <c:v>5 à 9 ans </c:v>
                </c:pt>
                <c:pt idx="2">
                  <c:v>10 à 14 ans </c:v>
                </c:pt>
                <c:pt idx="3">
                  <c:v>15 à 19 ans </c:v>
                </c:pt>
                <c:pt idx="4">
                  <c:v>20 à 24 ans </c:v>
                </c:pt>
                <c:pt idx="5">
                  <c:v>25 à 29 ans </c:v>
                </c:pt>
                <c:pt idx="6">
                  <c:v>30 à 34 ans </c:v>
                </c:pt>
                <c:pt idx="7">
                  <c:v>35 à 39 ans </c:v>
                </c:pt>
                <c:pt idx="8">
                  <c:v>40 à 44 ans </c:v>
                </c:pt>
                <c:pt idx="9">
                  <c:v>45 à 49 ans </c:v>
                </c:pt>
                <c:pt idx="10">
                  <c:v>50 à 54 ans </c:v>
                </c:pt>
                <c:pt idx="11">
                  <c:v>55 à 59 ans </c:v>
                </c:pt>
                <c:pt idx="12">
                  <c:v>60 à 64 ans </c:v>
                </c:pt>
                <c:pt idx="13">
                  <c:v>65 à 69 ans </c:v>
                </c:pt>
                <c:pt idx="14">
                  <c:v>70 à 74 ans </c:v>
                </c:pt>
                <c:pt idx="15">
                  <c:v>75 à 79 ans </c:v>
                </c:pt>
                <c:pt idx="16">
                  <c:v>80 à 84 ans </c:v>
                </c:pt>
                <c:pt idx="17">
                  <c:v>85 à 89 ans </c:v>
                </c:pt>
                <c:pt idx="18">
                  <c:v>90 à 94 ans </c:v>
                </c:pt>
                <c:pt idx="19">
                  <c:v>95 à 99 ans </c:v>
                </c:pt>
                <c:pt idx="20">
                  <c:v>100 ans ou plus </c:v>
                </c:pt>
              </c:strCache>
            </c:strRef>
          </c:cat>
          <c:val>
            <c:numRef>
              <c:f>'2020'!$G$78:$G$98</c:f>
              <c:numCache>
                <c:formatCode>0.0%</c:formatCode>
                <c:ptCount val="21"/>
                <c:pt idx="0">
                  <c:v>-2.3621695050029819E-2</c:v>
                </c:pt>
                <c:pt idx="1">
                  <c:v>-2.8480551321979988E-2</c:v>
                </c:pt>
                <c:pt idx="2">
                  <c:v>-3.1974355576171225E-2</c:v>
                </c:pt>
                <c:pt idx="3">
                  <c:v>-3.059439400967464E-2</c:v>
                </c:pt>
                <c:pt idx="4">
                  <c:v>-2.1012524020939633E-2</c:v>
                </c:pt>
                <c:pt idx="5">
                  <c:v>-2.0798820489033198E-2</c:v>
                </c:pt>
                <c:pt idx="6">
                  <c:v>-2.4358889404280697E-2</c:v>
                </c:pt>
                <c:pt idx="7">
                  <c:v>-2.6545623219137233E-2</c:v>
                </c:pt>
                <c:pt idx="8">
                  <c:v>-2.8518653502087338E-2</c:v>
                </c:pt>
                <c:pt idx="9">
                  <c:v>-3.2590616923994432E-2</c:v>
                </c:pt>
                <c:pt idx="10">
                  <c:v>-3.3430521502882511E-2</c:v>
                </c:pt>
                <c:pt idx="11">
                  <c:v>-3.361771917036644E-2</c:v>
                </c:pt>
                <c:pt idx="12">
                  <c:v>-3.5423431184149493E-2</c:v>
                </c:pt>
                <c:pt idx="13">
                  <c:v>-3.5708369226691405E-2</c:v>
                </c:pt>
                <c:pt idx="14">
                  <c:v>-2.9416539659399641E-2</c:v>
                </c:pt>
                <c:pt idx="15">
                  <c:v>-1.8641905771651979E-2</c:v>
                </c:pt>
                <c:pt idx="16">
                  <c:v>-1.4873103174077265E-2</c:v>
                </c:pt>
                <c:pt idx="17">
                  <c:v>-9.1842820223974556E-3</c:v>
                </c:pt>
                <c:pt idx="18">
                  <c:v>-3.4474189914518588E-3</c:v>
                </c:pt>
                <c:pt idx="19">
                  <c:v>-7.0903187330196801E-4</c:v>
                </c:pt>
                <c:pt idx="20">
                  <c:v>-6.6264661056258698E-5</c:v>
                </c:pt>
              </c:numCache>
            </c:numRef>
          </c:val>
          <c:extLst>
            <c:ext xmlns:c16="http://schemas.microsoft.com/office/drawing/2014/chart" uri="{C3380CC4-5D6E-409C-BE32-E72D297353CC}">
              <c16:uniqueId val="{00000000-8CB3-4BEC-A058-F70D692F7F5F}"/>
            </c:ext>
          </c:extLst>
        </c:ser>
        <c:ser>
          <c:idx val="1"/>
          <c:order val="1"/>
          <c:tx>
            <c:strRef>
              <c:f>'2020'!$H$2</c:f>
              <c:strCache>
                <c:ptCount val="1"/>
                <c:pt idx="0">
                  <c:v>Femmes </c:v>
                </c:pt>
              </c:strCache>
            </c:strRef>
          </c:tx>
          <c:spPr>
            <a:solidFill>
              <a:srgbClr val="7AB1E8">
                <a:alpha val="50196"/>
              </a:srgbClr>
            </a:solidFill>
            <a:ln>
              <a:noFill/>
            </a:ln>
            <a:effectLst/>
          </c:spPr>
          <c:invertIfNegative val="0"/>
          <c:cat>
            <c:strRef>
              <c:f>'2020'!$F$3:$F$23</c:f>
              <c:strCache>
                <c:ptCount val="21"/>
                <c:pt idx="0">
                  <c:v>Moins de 5 ans </c:v>
                </c:pt>
                <c:pt idx="1">
                  <c:v>5 à 9 ans </c:v>
                </c:pt>
                <c:pt idx="2">
                  <c:v>10 à 14 ans </c:v>
                </c:pt>
                <c:pt idx="3">
                  <c:v>15 à 19 ans </c:v>
                </c:pt>
                <c:pt idx="4">
                  <c:v>20 à 24 ans </c:v>
                </c:pt>
                <c:pt idx="5">
                  <c:v>25 à 29 ans </c:v>
                </c:pt>
                <c:pt idx="6">
                  <c:v>30 à 34 ans </c:v>
                </c:pt>
                <c:pt idx="7">
                  <c:v>35 à 39 ans </c:v>
                </c:pt>
                <c:pt idx="8">
                  <c:v>40 à 44 ans </c:v>
                </c:pt>
                <c:pt idx="9">
                  <c:v>45 à 49 ans </c:v>
                </c:pt>
                <c:pt idx="10">
                  <c:v>50 à 54 ans </c:v>
                </c:pt>
                <c:pt idx="11">
                  <c:v>55 à 59 ans </c:v>
                </c:pt>
                <c:pt idx="12">
                  <c:v>60 à 64 ans </c:v>
                </c:pt>
                <c:pt idx="13">
                  <c:v>65 à 69 ans </c:v>
                </c:pt>
                <c:pt idx="14">
                  <c:v>70 à 74 ans </c:v>
                </c:pt>
                <c:pt idx="15">
                  <c:v>75 à 79 ans </c:v>
                </c:pt>
                <c:pt idx="16">
                  <c:v>80 à 84 ans </c:v>
                </c:pt>
                <c:pt idx="17">
                  <c:v>85 à 89 ans </c:v>
                </c:pt>
                <c:pt idx="18">
                  <c:v>90 à 94 ans </c:v>
                </c:pt>
                <c:pt idx="19">
                  <c:v>95 à 99 ans </c:v>
                </c:pt>
                <c:pt idx="20">
                  <c:v>100 ans ou plus </c:v>
                </c:pt>
              </c:strCache>
            </c:strRef>
          </c:cat>
          <c:val>
            <c:numRef>
              <c:f>'2020'!$H$78:$H$98</c:f>
              <c:numCache>
                <c:formatCode>0.0%</c:formatCode>
                <c:ptCount val="21"/>
                <c:pt idx="0">
                  <c:v>2.2937512424623947E-2</c:v>
                </c:pt>
                <c:pt idx="1">
                  <c:v>2.7907362003843351E-2</c:v>
                </c:pt>
                <c:pt idx="2">
                  <c:v>3.0566231528725729E-2</c:v>
                </c:pt>
                <c:pt idx="3">
                  <c:v>2.744847922602876E-2</c:v>
                </c:pt>
                <c:pt idx="4">
                  <c:v>1.8340401563846E-2</c:v>
                </c:pt>
                <c:pt idx="5">
                  <c:v>2.0580147107547544E-2</c:v>
                </c:pt>
                <c:pt idx="6">
                  <c:v>2.4532834139553376E-2</c:v>
                </c:pt>
                <c:pt idx="7">
                  <c:v>2.766880922404082E-2</c:v>
                </c:pt>
                <c:pt idx="8">
                  <c:v>2.9159764097806639E-2</c:v>
                </c:pt>
                <c:pt idx="9">
                  <c:v>3.3054469551388244E-2</c:v>
                </c:pt>
                <c:pt idx="10">
                  <c:v>3.3258233384136242E-2</c:v>
                </c:pt>
                <c:pt idx="11">
                  <c:v>3.5049035849181634E-2</c:v>
                </c:pt>
                <c:pt idx="12">
                  <c:v>3.7159565303823472E-2</c:v>
                </c:pt>
                <c:pt idx="13">
                  <c:v>3.930488370551985E-2</c:v>
                </c:pt>
                <c:pt idx="14">
                  <c:v>3.3692266914054733E-2</c:v>
                </c:pt>
                <c:pt idx="15">
                  <c:v>2.3464316480021206E-2</c:v>
                </c:pt>
                <c:pt idx="16">
                  <c:v>2.2231793784374794E-2</c:v>
                </c:pt>
                <c:pt idx="17">
                  <c:v>1.7793718110131865E-2</c:v>
                </c:pt>
                <c:pt idx="18">
                  <c:v>9.7657544231661252E-3</c:v>
                </c:pt>
                <c:pt idx="19">
                  <c:v>2.7880856139420847E-3</c:v>
                </c:pt>
                <c:pt idx="20">
                  <c:v>2.8162480948909946E-4</c:v>
                </c:pt>
              </c:numCache>
            </c:numRef>
          </c:val>
          <c:extLst>
            <c:ext xmlns:c16="http://schemas.microsoft.com/office/drawing/2014/chart" uri="{C3380CC4-5D6E-409C-BE32-E72D297353CC}">
              <c16:uniqueId val="{00000001-8CB3-4BEC-A058-F70D692F7F5F}"/>
            </c:ext>
          </c:extLst>
        </c:ser>
        <c:dLbls>
          <c:showLegendKey val="0"/>
          <c:showVal val="0"/>
          <c:showCatName val="0"/>
          <c:showSerName val="0"/>
          <c:showPercent val="0"/>
          <c:showBubbleSize val="0"/>
        </c:dLbls>
        <c:gapWidth val="0"/>
        <c:overlap val="100"/>
        <c:axId val="1271564975"/>
        <c:axId val="1271567471"/>
      </c:barChart>
      <c:catAx>
        <c:axId val="1271564975"/>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600" b="0" i="0" u="none" strike="noStrike" kern="1200" baseline="0">
                <a:solidFill>
                  <a:schemeClr val="tx1">
                    <a:lumMod val="65000"/>
                    <a:lumOff val="35000"/>
                  </a:schemeClr>
                </a:solidFill>
                <a:latin typeface="Mariane"/>
                <a:ea typeface="+mn-ea"/>
                <a:cs typeface="+mn-cs"/>
              </a:defRPr>
            </a:pPr>
            <a:endParaRPr lang="fr-FR"/>
          </a:p>
        </c:txPr>
        <c:crossAx val="1271567471"/>
        <c:crosses val="autoZero"/>
        <c:auto val="1"/>
        <c:lblAlgn val="ctr"/>
        <c:lblOffset val="100"/>
        <c:noMultiLvlLbl val="0"/>
      </c:catAx>
      <c:valAx>
        <c:axId val="1271567471"/>
        <c:scaling>
          <c:orientation val="minMax"/>
        </c:scaling>
        <c:delete val="0"/>
        <c:axPos val="b"/>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271564975"/>
        <c:crosses val="autoZero"/>
        <c:crossBetween val="between"/>
      </c:valAx>
      <c:spPr>
        <a:noFill/>
        <a:ln>
          <a:noFill/>
        </a:ln>
        <a:effectLst/>
      </c:spPr>
    </c:plotArea>
    <c:legend>
      <c:legendPos val="r"/>
      <c:layout>
        <c:manualLayout>
          <c:xMode val="edge"/>
          <c:yMode val="edge"/>
          <c:x val="0.66460673665791781"/>
          <c:y val="0.14893445610965292"/>
          <c:w val="0.23261563137941094"/>
          <c:h val="0.15625109361329836"/>
        </c:manualLayout>
      </c:layout>
      <c:overlay val="0"/>
      <c:spPr>
        <a:noFill/>
        <a:ln>
          <a:noFill/>
        </a:ln>
        <a:effectLst/>
      </c:spPr>
      <c:txPr>
        <a:bodyPr rot="0" spcFirstLastPara="1" vertOverflow="ellipsis" vert="horz" wrap="square" anchor="ctr" anchorCtr="1"/>
        <a:lstStyle/>
        <a:p>
          <a:pPr>
            <a:defRPr lang="en-US" sz="800" b="0" i="0" u="none" strike="noStrike" kern="1200" baseline="0">
              <a:solidFill>
                <a:schemeClr val="tx1">
                  <a:lumMod val="65000"/>
                  <a:lumOff val="35000"/>
                </a:schemeClr>
              </a:solidFill>
              <a:latin typeface="Marianne" panose="02000000000000000000" pitchFamily="2" charset="0"/>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fr-FR" sz="1000" b="1" i="0" u="none" strike="noStrike" kern="1200" spc="0" baseline="0">
                <a:solidFill>
                  <a:schemeClr val="tx1"/>
                </a:solidFill>
                <a:latin typeface="Marianne" panose="02000000000000000000" pitchFamily="2" charset="0"/>
                <a:ea typeface="+mn-ea"/>
                <a:cs typeface="+mn-cs"/>
              </a:defRPr>
            </a:pPr>
            <a:r>
              <a:rPr lang="fr-FR" sz="1000" b="1" i="0" u="none" strike="noStrike" kern="1200" spc="0" baseline="0">
                <a:solidFill>
                  <a:schemeClr val="tx1"/>
                </a:solidFill>
                <a:latin typeface="Marianne" panose="02000000000000000000" pitchFamily="2" charset="0"/>
                <a:ea typeface="+mn-ea"/>
                <a:cs typeface="+mn-cs"/>
              </a:rPr>
              <a:t>Bretagne</a:t>
            </a:r>
          </a:p>
        </c:rich>
      </c:tx>
      <c:layout>
        <c:manualLayout>
          <c:xMode val="edge"/>
          <c:yMode val="edge"/>
          <c:x val="0.37266666666666665"/>
          <c:y val="2.7777777777777776E-2"/>
        </c:manualLayout>
      </c:layout>
      <c:overlay val="0"/>
      <c:spPr>
        <a:noFill/>
        <a:ln>
          <a:noFill/>
        </a:ln>
        <a:effectLst/>
      </c:spPr>
      <c:txPr>
        <a:bodyPr rot="0" spcFirstLastPara="1" vertOverflow="ellipsis" vert="horz" wrap="square" anchor="ctr" anchorCtr="1"/>
        <a:lstStyle/>
        <a:p>
          <a:pPr>
            <a:defRPr lang="fr-FR" sz="1000" b="1" i="0" u="none" strike="noStrike" kern="1200" spc="0" baseline="0">
              <a:solidFill>
                <a:schemeClr val="tx1"/>
              </a:solidFill>
              <a:latin typeface="Marianne" panose="02000000000000000000" pitchFamily="2" charset="0"/>
              <a:ea typeface="+mn-ea"/>
              <a:cs typeface="+mn-cs"/>
            </a:defRPr>
          </a:pPr>
          <a:endParaRPr lang="fr-FR"/>
        </a:p>
      </c:txPr>
    </c:title>
    <c:autoTitleDeleted val="0"/>
    <c:plotArea>
      <c:layout/>
      <c:barChart>
        <c:barDir val="bar"/>
        <c:grouping val="clustered"/>
        <c:varyColors val="0"/>
        <c:ser>
          <c:idx val="0"/>
          <c:order val="0"/>
          <c:tx>
            <c:strRef>
              <c:f>'2020'!$G$2</c:f>
              <c:strCache>
                <c:ptCount val="1"/>
                <c:pt idx="0">
                  <c:v>Hommes </c:v>
                </c:pt>
              </c:strCache>
            </c:strRef>
          </c:tx>
          <c:spPr>
            <a:solidFill>
              <a:srgbClr val="AEA397"/>
            </a:solidFill>
            <a:ln>
              <a:noFill/>
            </a:ln>
            <a:effectLst/>
          </c:spPr>
          <c:invertIfNegative val="0"/>
          <c:cat>
            <c:strRef>
              <c:f>'2020'!$F$3:$F$23</c:f>
              <c:strCache>
                <c:ptCount val="21"/>
                <c:pt idx="0">
                  <c:v>Moins de 5 ans </c:v>
                </c:pt>
                <c:pt idx="1">
                  <c:v>5 à 9 ans </c:v>
                </c:pt>
                <c:pt idx="2">
                  <c:v>10 à 14 ans </c:v>
                </c:pt>
                <c:pt idx="3">
                  <c:v>15 à 19 ans </c:v>
                </c:pt>
                <c:pt idx="4">
                  <c:v>20 à 24 ans </c:v>
                </c:pt>
                <c:pt idx="5">
                  <c:v>25 à 29 ans </c:v>
                </c:pt>
                <c:pt idx="6">
                  <c:v>30 à 34 ans </c:v>
                </c:pt>
                <c:pt idx="7">
                  <c:v>35 à 39 ans </c:v>
                </c:pt>
                <c:pt idx="8">
                  <c:v>40 à 44 ans </c:v>
                </c:pt>
                <c:pt idx="9">
                  <c:v>45 à 49 ans </c:v>
                </c:pt>
                <c:pt idx="10">
                  <c:v>50 à 54 ans </c:v>
                </c:pt>
                <c:pt idx="11">
                  <c:v>55 à 59 ans </c:v>
                </c:pt>
                <c:pt idx="12">
                  <c:v>60 à 64 ans </c:v>
                </c:pt>
                <c:pt idx="13">
                  <c:v>65 à 69 ans </c:v>
                </c:pt>
                <c:pt idx="14">
                  <c:v>70 à 74 ans </c:v>
                </c:pt>
                <c:pt idx="15">
                  <c:v>75 à 79 ans </c:v>
                </c:pt>
                <c:pt idx="16">
                  <c:v>80 à 84 ans </c:v>
                </c:pt>
                <c:pt idx="17">
                  <c:v>85 à 89 ans </c:v>
                </c:pt>
                <c:pt idx="18">
                  <c:v>90 à 94 ans </c:v>
                </c:pt>
                <c:pt idx="19">
                  <c:v>95 à 99 ans </c:v>
                </c:pt>
                <c:pt idx="20">
                  <c:v>100 ans ou plus </c:v>
                </c:pt>
              </c:strCache>
            </c:strRef>
          </c:cat>
          <c:val>
            <c:numRef>
              <c:f>'2020'!$G$103:$G$123</c:f>
              <c:numCache>
                <c:formatCode>0.0%</c:formatCode>
                <c:ptCount val="21"/>
                <c:pt idx="0">
                  <c:v>-2.5573864756278833E-2</c:v>
                </c:pt>
                <c:pt idx="1">
                  <c:v>-2.9889132100413919E-2</c:v>
                </c:pt>
                <c:pt idx="2">
                  <c:v>-3.176622448934225E-2</c:v>
                </c:pt>
                <c:pt idx="3">
                  <c:v>-3.2095226945004718E-2</c:v>
                </c:pt>
                <c:pt idx="4">
                  <c:v>-2.7282009938245349E-2</c:v>
                </c:pt>
                <c:pt idx="5">
                  <c:v>-2.4992034287391055E-2</c:v>
                </c:pt>
                <c:pt idx="6">
                  <c:v>-2.7292087490941318E-2</c:v>
                </c:pt>
                <c:pt idx="7">
                  <c:v>-2.9605478631883304E-2</c:v>
                </c:pt>
                <c:pt idx="8">
                  <c:v>-3.0421760400256681E-2</c:v>
                </c:pt>
                <c:pt idx="9">
                  <c:v>-3.3389599669219151E-2</c:v>
                </c:pt>
                <c:pt idx="10">
                  <c:v>-3.3134104068515503E-2</c:v>
                </c:pt>
                <c:pt idx="11">
                  <c:v>-3.2727741575981045E-2</c:v>
                </c:pt>
                <c:pt idx="12">
                  <c:v>-3.1867000016301925E-2</c:v>
                </c:pt>
                <c:pt idx="13">
                  <c:v>-3.0991438526187558E-2</c:v>
                </c:pt>
                <c:pt idx="14">
                  <c:v>-2.4743652253296323E-2</c:v>
                </c:pt>
                <c:pt idx="15">
                  <c:v>-1.6032497143458408E-2</c:v>
                </c:pt>
                <c:pt idx="16">
                  <c:v>-1.2630137514134509E-2</c:v>
                </c:pt>
                <c:pt idx="17">
                  <c:v>-7.805360961635646E-3</c:v>
                </c:pt>
                <c:pt idx="18">
                  <c:v>-2.9441273802660768E-3</c:v>
                </c:pt>
                <c:pt idx="19">
                  <c:v>-5.8805483967058259E-4</c:v>
                </c:pt>
                <c:pt idx="20">
                  <c:v>-5.3648148175592461E-5</c:v>
                </c:pt>
              </c:numCache>
            </c:numRef>
          </c:val>
          <c:extLst>
            <c:ext xmlns:c16="http://schemas.microsoft.com/office/drawing/2014/chart" uri="{C3380CC4-5D6E-409C-BE32-E72D297353CC}">
              <c16:uniqueId val="{00000000-1308-4D69-B1ED-CBAB65DDFFDC}"/>
            </c:ext>
          </c:extLst>
        </c:ser>
        <c:ser>
          <c:idx val="1"/>
          <c:order val="1"/>
          <c:tx>
            <c:strRef>
              <c:f>'2020'!$H$2</c:f>
              <c:strCache>
                <c:ptCount val="1"/>
                <c:pt idx="0">
                  <c:v>Femmes </c:v>
                </c:pt>
              </c:strCache>
            </c:strRef>
          </c:tx>
          <c:spPr>
            <a:solidFill>
              <a:srgbClr val="AEA397">
                <a:alpha val="50196"/>
              </a:srgbClr>
            </a:solidFill>
            <a:ln>
              <a:noFill/>
            </a:ln>
            <a:effectLst/>
          </c:spPr>
          <c:invertIfNegative val="0"/>
          <c:cat>
            <c:strRef>
              <c:f>'2020'!$F$3:$F$23</c:f>
              <c:strCache>
                <c:ptCount val="21"/>
                <c:pt idx="0">
                  <c:v>Moins de 5 ans </c:v>
                </c:pt>
                <c:pt idx="1">
                  <c:v>5 à 9 ans </c:v>
                </c:pt>
                <c:pt idx="2">
                  <c:v>10 à 14 ans </c:v>
                </c:pt>
                <c:pt idx="3">
                  <c:v>15 à 19 ans </c:v>
                </c:pt>
                <c:pt idx="4">
                  <c:v>20 à 24 ans </c:v>
                </c:pt>
                <c:pt idx="5">
                  <c:v>25 à 29 ans </c:v>
                </c:pt>
                <c:pt idx="6">
                  <c:v>30 à 34 ans </c:v>
                </c:pt>
                <c:pt idx="7">
                  <c:v>35 à 39 ans </c:v>
                </c:pt>
                <c:pt idx="8">
                  <c:v>40 à 44 ans </c:v>
                </c:pt>
                <c:pt idx="9">
                  <c:v>45 à 49 ans </c:v>
                </c:pt>
                <c:pt idx="10">
                  <c:v>50 à 54 ans </c:v>
                </c:pt>
                <c:pt idx="11">
                  <c:v>55 à 59 ans </c:v>
                </c:pt>
                <c:pt idx="12">
                  <c:v>60 à 64 ans </c:v>
                </c:pt>
                <c:pt idx="13">
                  <c:v>65 à 69 ans </c:v>
                </c:pt>
                <c:pt idx="14">
                  <c:v>70 à 74 ans </c:v>
                </c:pt>
                <c:pt idx="15">
                  <c:v>75 à 79 ans </c:v>
                </c:pt>
                <c:pt idx="16">
                  <c:v>80 à 84 ans </c:v>
                </c:pt>
                <c:pt idx="17">
                  <c:v>85 à 89 ans </c:v>
                </c:pt>
                <c:pt idx="18">
                  <c:v>90 à 94 ans </c:v>
                </c:pt>
                <c:pt idx="19">
                  <c:v>95 à 99 ans </c:v>
                </c:pt>
                <c:pt idx="20">
                  <c:v>100 ans ou plus </c:v>
                </c:pt>
              </c:strCache>
            </c:strRef>
          </c:cat>
          <c:val>
            <c:numRef>
              <c:f>'2020'!$H$103:$H$123</c:f>
              <c:numCache>
                <c:formatCode>0.0%</c:formatCode>
                <c:ptCount val="21"/>
                <c:pt idx="0">
                  <c:v>2.4298165144412812E-2</c:v>
                </c:pt>
                <c:pt idx="1">
                  <c:v>2.8474125142456581E-2</c:v>
                </c:pt>
                <c:pt idx="2">
                  <c:v>3.0526389109129522E-2</c:v>
                </c:pt>
                <c:pt idx="3">
                  <c:v>3.0060154097636665E-2</c:v>
                </c:pt>
                <c:pt idx="4">
                  <c:v>2.4869918060604623E-2</c:v>
                </c:pt>
                <c:pt idx="5">
                  <c:v>2.4272378465455484E-2</c:v>
                </c:pt>
                <c:pt idx="6">
                  <c:v>2.7457477914598669E-2</c:v>
                </c:pt>
                <c:pt idx="7">
                  <c:v>2.9751899544583536E-2</c:v>
                </c:pt>
                <c:pt idx="8">
                  <c:v>3.0582704844783457E-2</c:v>
                </c:pt>
                <c:pt idx="9">
                  <c:v>3.3501638343309617E-2</c:v>
                </c:pt>
                <c:pt idx="10">
                  <c:v>3.3304533268520835E-2</c:v>
                </c:pt>
                <c:pt idx="11">
                  <c:v>3.3747945587143412E-2</c:v>
                </c:pt>
                <c:pt idx="12">
                  <c:v>3.410303112037192E-2</c:v>
                </c:pt>
                <c:pt idx="13">
                  <c:v>3.4398540533250734E-2</c:v>
                </c:pt>
                <c:pt idx="14">
                  <c:v>2.909389463325859E-2</c:v>
                </c:pt>
                <c:pt idx="15">
                  <c:v>2.057095263994831E-2</c:v>
                </c:pt>
                <c:pt idx="16">
                  <c:v>1.9250496838167843E-2</c:v>
                </c:pt>
                <c:pt idx="17">
                  <c:v>1.5279348278739179E-2</c:v>
                </c:pt>
                <c:pt idx="18">
                  <c:v>8.0270671209469336E-3</c:v>
                </c:pt>
                <c:pt idx="19">
                  <c:v>2.3465877851169365E-3</c:v>
                </c:pt>
                <c:pt idx="20">
                  <c:v>2.5697759374717494E-4</c:v>
                </c:pt>
              </c:numCache>
            </c:numRef>
          </c:val>
          <c:extLst>
            <c:ext xmlns:c16="http://schemas.microsoft.com/office/drawing/2014/chart" uri="{C3380CC4-5D6E-409C-BE32-E72D297353CC}">
              <c16:uniqueId val="{00000001-1308-4D69-B1ED-CBAB65DDFFDC}"/>
            </c:ext>
          </c:extLst>
        </c:ser>
        <c:dLbls>
          <c:showLegendKey val="0"/>
          <c:showVal val="0"/>
          <c:showCatName val="0"/>
          <c:showSerName val="0"/>
          <c:showPercent val="0"/>
          <c:showBubbleSize val="0"/>
        </c:dLbls>
        <c:gapWidth val="0"/>
        <c:overlap val="100"/>
        <c:axId val="1271564975"/>
        <c:axId val="1271567471"/>
      </c:barChart>
      <c:catAx>
        <c:axId val="1271564975"/>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600" b="0" i="0" u="none" strike="noStrike" kern="1200" baseline="0">
                <a:solidFill>
                  <a:schemeClr val="tx1">
                    <a:lumMod val="65000"/>
                    <a:lumOff val="35000"/>
                  </a:schemeClr>
                </a:solidFill>
                <a:latin typeface="Mariane"/>
                <a:ea typeface="+mn-ea"/>
                <a:cs typeface="+mn-cs"/>
              </a:defRPr>
            </a:pPr>
            <a:endParaRPr lang="fr-FR"/>
          </a:p>
        </c:txPr>
        <c:crossAx val="1271567471"/>
        <c:crosses val="autoZero"/>
        <c:auto val="1"/>
        <c:lblAlgn val="ctr"/>
        <c:lblOffset val="100"/>
        <c:noMultiLvlLbl val="0"/>
      </c:catAx>
      <c:valAx>
        <c:axId val="1271567471"/>
        <c:scaling>
          <c:orientation val="minMax"/>
          <c:max val="6.0000000000000012E-2"/>
        </c:scaling>
        <c:delete val="0"/>
        <c:axPos val="b"/>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271564975"/>
        <c:crosses val="autoZero"/>
        <c:crossBetween val="between"/>
      </c:valAx>
      <c:spPr>
        <a:noFill/>
        <a:ln>
          <a:noFill/>
        </a:ln>
        <a:effectLst/>
      </c:spPr>
    </c:plotArea>
    <c:legend>
      <c:legendPos val="r"/>
      <c:layout>
        <c:manualLayout>
          <c:xMode val="edge"/>
          <c:yMode val="edge"/>
          <c:x val="0.66460673665791781"/>
          <c:y val="0.14893445610965292"/>
          <c:w val="0.18817118693496646"/>
          <c:h val="0.18711529114416253"/>
        </c:manualLayout>
      </c:layout>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958209533261121E-2"/>
          <c:y val="3.1523277540793565E-2"/>
          <c:w val="0.89920628196937857"/>
          <c:h val="0.74429356827410065"/>
        </c:manualLayout>
      </c:layout>
      <c:barChart>
        <c:barDir val="col"/>
        <c:grouping val="clustered"/>
        <c:varyColors val="0"/>
        <c:ser>
          <c:idx val="0"/>
          <c:order val="0"/>
          <c:tx>
            <c:strRef>
              <c:f>Feuil1!$B$1</c:f>
              <c:strCache>
                <c:ptCount val="1"/>
                <c:pt idx="0">
                  <c:v>Série 1</c:v>
                </c:pt>
              </c:strCache>
            </c:strRef>
          </c:tx>
          <c:spPr>
            <a:solidFill>
              <a:srgbClr val="7AB1E8"/>
            </a:solidFill>
            <a:ln>
              <a:noFill/>
            </a:ln>
            <a:effectLst/>
          </c:spPr>
          <c:invertIfNegative val="0"/>
          <c:dPt>
            <c:idx val="1"/>
            <c:invertIfNegative val="0"/>
            <c:bubble3D val="0"/>
            <c:spPr>
              <a:solidFill>
                <a:srgbClr val="009081"/>
              </a:solidFill>
              <a:ln>
                <a:noFill/>
              </a:ln>
              <a:effectLst/>
            </c:spPr>
            <c:extLst>
              <c:ext xmlns:c16="http://schemas.microsoft.com/office/drawing/2014/chart" uri="{C3380CC4-5D6E-409C-BE32-E72D297353CC}">
                <c16:uniqueId val="{0000000A-9A19-478B-BDEF-418C79084CE0}"/>
              </c:ext>
            </c:extLst>
          </c:dPt>
          <c:dPt>
            <c:idx val="2"/>
            <c:invertIfNegative val="0"/>
            <c:bubble3D val="0"/>
            <c:spPr>
              <a:solidFill>
                <a:srgbClr val="FF9575"/>
              </a:solidFill>
              <a:ln>
                <a:noFill/>
              </a:ln>
              <a:effectLst/>
            </c:spPr>
            <c:extLst>
              <c:ext xmlns:c16="http://schemas.microsoft.com/office/drawing/2014/chart" uri="{C3380CC4-5D6E-409C-BE32-E72D297353CC}">
                <c16:uniqueId val="{0000000B-9A19-478B-BDEF-418C79084CE0}"/>
              </c:ext>
            </c:extLst>
          </c:dPt>
          <c:dPt>
            <c:idx val="3"/>
            <c:invertIfNegative val="0"/>
            <c:bubble3D val="0"/>
            <c:spPr>
              <a:solidFill>
                <a:srgbClr val="A558A0"/>
              </a:solidFill>
              <a:ln>
                <a:noFill/>
              </a:ln>
              <a:effectLst/>
            </c:spPr>
            <c:extLst>
              <c:ext xmlns:c16="http://schemas.microsoft.com/office/drawing/2014/chart" uri="{C3380CC4-5D6E-409C-BE32-E72D297353CC}">
                <c16:uniqueId val="{0000000C-9A19-478B-BDEF-418C79084CE0}"/>
              </c:ext>
            </c:extLst>
          </c:dPt>
          <c:dPt>
            <c:idx val="4"/>
            <c:invertIfNegative val="0"/>
            <c:bubble3D val="0"/>
            <c:spPr>
              <a:solidFill>
                <a:srgbClr val="AEA397"/>
              </a:solidFill>
              <a:ln>
                <a:noFill/>
              </a:ln>
              <a:effectLst/>
            </c:spPr>
            <c:extLst>
              <c:ext xmlns:c16="http://schemas.microsoft.com/office/drawing/2014/chart" uri="{C3380CC4-5D6E-409C-BE32-E72D297353CC}">
                <c16:uniqueId val="{0000000E-9A19-478B-BDEF-418C79084CE0}"/>
              </c:ext>
            </c:extLst>
          </c:dPt>
          <c:dPt>
            <c:idx val="5"/>
            <c:invertIfNegative val="0"/>
            <c:bubble3D val="0"/>
            <c:spPr>
              <a:solidFill>
                <a:srgbClr val="000091"/>
              </a:solidFill>
              <a:ln>
                <a:noFill/>
              </a:ln>
              <a:effectLst/>
            </c:spPr>
            <c:extLst>
              <c:ext xmlns:c16="http://schemas.microsoft.com/office/drawing/2014/chart" uri="{C3380CC4-5D6E-409C-BE32-E72D297353CC}">
                <c16:uniqueId val="{0000000D-9A19-478B-BDEF-418C79084CE0}"/>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ariane"/>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Côtes-d'Armor</c:v>
                </c:pt>
                <c:pt idx="1">
                  <c:v>Finistère</c:v>
                </c:pt>
                <c:pt idx="2">
                  <c:v>Ille-et-Vilaine</c:v>
                </c:pt>
                <c:pt idx="3">
                  <c:v>Morbihan</c:v>
                </c:pt>
                <c:pt idx="4">
                  <c:v>Bretagne</c:v>
                </c:pt>
                <c:pt idx="5">
                  <c:v>France</c:v>
                </c:pt>
              </c:strCache>
            </c:strRef>
          </c:cat>
          <c:val>
            <c:numRef>
              <c:f>Feuil1!$B$2:$B$7</c:f>
              <c:numCache>
                <c:formatCode>General</c:formatCode>
                <c:ptCount val="6"/>
                <c:pt idx="0">
                  <c:v>22670</c:v>
                </c:pt>
                <c:pt idx="1">
                  <c:v>23220</c:v>
                </c:pt>
                <c:pt idx="2">
                  <c:v>23690</c:v>
                </c:pt>
                <c:pt idx="3">
                  <c:v>23140</c:v>
                </c:pt>
                <c:pt idx="4">
                  <c:v>23240</c:v>
                </c:pt>
                <c:pt idx="5">
                  <c:v>21930</c:v>
                </c:pt>
              </c:numCache>
            </c:numRef>
          </c:val>
          <c:extLst>
            <c:ext xmlns:c16="http://schemas.microsoft.com/office/drawing/2014/chart" uri="{C3380CC4-5D6E-409C-BE32-E72D297353CC}">
              <c16:uniqueId val="{00000000-9A19-478B-BDEF-418C79084CE0}"/>
            </c:ext>
          </c:extLst>
        </c:ser>
        <c:dLbls>
          <c:showLegendKey val="0"/>
          <c:showVal val="0"/>
          <c:showCatName val="0"/>
          <c:showSerName val="0"/>
          <c:showPercent val="0"/>
          <c:showBubbleSize val="0"/>
        </c:dLbls>
        <c:gapWidth val="20"/>
        <c:overlap val="100"/>
        <c:axId val="1644818111"/>
        <c:axId val="1644829343"/>
      </c:barChart>
      <c:catAx>
        <c:axId val="1644818111"/>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ariane"/>
                <a:ea typeface="+mn-ea"/>
                <a:cs typeface="+mn-cs"/>
              </a:defRPr>
            </a:pPr>
            <a:endParaRPr lang="fr-FR"/>
          </a:p>
        </c:txPr>
        <c:crossAx val="1644829343"/>
        <c:crosses val="autoZero"/>
        <c:auto val="1"/>
        <c:lblAlgn val="ctr"/>
        <c:lblOffset val="100"/>
        <c:noMultiLvlLbl val="0"/>
      </c:catAx>
      <c:valAx>
        <c:axId val="1644829343"/>
        <c:scaling>
          <c:orientation val="minMax"/>
        </c:scaling>
        <c:delete val="1"/>
        <c:axPos val="l"/>
        <c:numFmt formatCode="General" sourceLinked="1"/>
        <c:majorTickMark val="none"/>
        <c:minorTickMark val="none"/>
        <c:tickLblPos val="nextTo"/>
        <c:crossAx val="16448181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Feuil1!$B$1</c:f>
              <c:strCache>
                <c:ptCount val="1"/>
                <c:pt idx="0">
                  <c:v>Ventes</c:v>
                </c:pt>
              </c:strCache>
            </c:strRef>
          </c:tx>
          <c:dPt>
            <c:idx val="0"/>
            <c:bubble3D val="0"/>
            <c:spPr>
              <a:solidFill>
                <a:srgbClr val="7AB1E8"/>
              </a:solidFill>
              <a:ln w="19050">
                <a:solidFill>
                  <a:schemeClr val="lt1"/>
                </a:solidFill>
              </a:ln>
              <a:effectLst/>
            </c:spPr>
            <c:extLst>
              <c:ext xmlns:c16="http://schemas.microsoft.com/office/drawing/2014/chart" uri="{C3380CC4-5D6E-409C-BE32-E72D297353CC}">
                <c16:uniqueId val="{00000001-2FAC-4096-BF3B-6AC659982801}"/>
              </c:ext>
            </c:extLst>
          </c:dPt>
          <c:dPt>
            <c:idx val="1"/>
            <c:bubble3D val="0"/>
            <c:spPr>
              <a:solidFill>
                <a:srgbClr val="009081"/>
              </a:solidFill>
              <a:ln w="19050">
                <a:solidFill>
                  <a:schemeClr val="lt1"/>
                </a:solidFill>
              </a:ln>
              <a:effectLst/>
            </c:spPr>
            <c:extLst>
              <c:ext xmlns:c16="http://schemas.microsoft.com/office/drawing/2014/chart" uri="{C3380CC4-5D6E-409C-BE32-E72D297353CC}">
                <c16:uniqueId val="{00000003-2FAC-4096-BF3B-6AC659982801}"/>
              </c:ext>
            </c:extLst>
          </c:dPt>
          <c:dPt>
            <c:idx val="2"/>
            <c:bubble3D val="0"/>
            <c:spPr>
              <a:solidFill>
                <a:srgbClr val="FF9575"/>
              </a:solidFill>
              <a:ln w="19050">
                <a:solidFill>
                  <a:schemeClr val="lt1"/>
                </a:solidFill>
              </a:ln>
              <a:effectLst/>
            </c:spPr>
            <c:extLst>
              <c:ext xmlns:c16="http://schemas.microsoft.com/office/drawing/2014/chart" uri="{C3380CC4-5D6E-409C-BE32-E72D297353CC}">
                <c16:uniqueId val="{00000005-2FAC-4096-BF3B-6AC659982801}"/>
              </c:ext>
            </c:extLst>
          </c:dPt>
          <c:dPt>
            <c:idx val="3"/>
            <c:bubble3D val="0"/>
            <c:spPr>
              <a:solidFill>
                <a:srgbClr val="A558A0"/>
              </a:solidFill>
              <a:ln w="19050">
                <a:solidFill>
                  <a:schemeClr val="lt1"/>
                </a:solidFill>
              </a:ln>
              <a:effectLst/>
            </c:spPr>
            <c:extLst>
              <c:ext xmlns:c16="http://schemas.microsoft.com/office/drawing/2014/chart" uri="{C3380CC4-5D6E-409C-BE32-E72D297353CC}">
                <c16:uniqueId val="{00000007-2FAC-4096-BF3B-6AC659982801}"/>
              </c:ext>
            </c:extLst>
          </c:dPt>
          <c:dLbls>
            <c:dLbl>
              <c:idx val="0"/>
              <c:layout>
                <c:manualLayout>
                  <c:x val="6.9778285012591035E-2"/>
                  <c:y val="0.1129390742521452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arianne" panose="02000000000000000000" pitchFamily="2" charset="0"/>
                      <a:ea typeface="+mn-ea"/>
                      <a:cs typeface="+mn-cs"/>
                    </a:defRPr>
                  </a:pPr>
                  <a:endParaRPr lang="fr-FR"/>
                </a:p>
              </c:txPr>
              <c:showLegendKey val="0"/>
              <c:showVal val="1"/>
              <c:showCatName val="1"/>
              <c:showSerName val="0"/>
              <c:showPercent val="0"/>
              <c:showBubbleSize val="0"/>
              <c:separator>
</c:separator>
              <c:extLst>
                <c:ext xmlns:c15="http://schemas.microsoft.com/office/drawing/2012/chart" uri="{CE6537A1-D6FC-4f65-9D91-7224C49458BB}">
                  <c15:layout>
                    <c:manualLayout>
                      <c:w val="0.33078848496197327"/>
                      <c:h val="0.36002457604221011"/>
                    </c:manualLayout>
                  </c15:layout>
                </c:ext>
                <c:ext xmlns:c16="http://schemas.microsoft.com/office/drawing/2014/chart" uri="{C3380CC4-5D6E-409C-BE32-E72D297353CC}">
                  <c16:uniqueId val="{00000001-2FAC-4096-BF3B-6AC659982801}"/>
                </c:ext>
              </c:extLst>
            </c:dLbl>
            <c:dLbl>
              <c:idx val="1"/>
              <c:layout>
                <c:manualLayout>
                  <c:x val="-1.0737742064216771E-3"/>
                  <c:y val="-6.920747746970035E-3"/>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arianne" panose="02000000000000000000" pitchFamily="2" charset="0"/>
                      <a:ea typeface="+mn-ea"/>
                      <a:cs typeface="+mn-cs"/>
                    </a:defRPr>
                  </a:pPr>
                  <a:endParaRPr lang="fr-FR"/>
                </a:p>
              </c:txPr>
              <c:showLegendKey val="0"/>
              <c:showVal val="1"/>
              <c:showCatName val="1"/>
              <c:showSerName val="0"/>
              <c:showPercent val="0"/>
              <c:showBubbleSize val="0"/>
              <c:separator>
</c:separator>
              <c:extLst>
                <c:ext xmlns:c15="http://schemas.microsoft.com/office/drawing/2012/chart" uri="{CE6537A1-D6FC-4f65-9D91-7224C49458BB}">
                  <c15:layout>
                    <c:manualLayout>
                      <c:w val="0.38365360551395739"/>
                      <c:h val="0.2516758937873978"/>
                    </c:manualLayout>
                  </c15:layout>
                </c:ext>
                <c:ext xmlns:c16="http://schemas.microsoft.com/office/drawing/2014/chart" uri="{C3380CC4-5D6E-409C-BE32-E72D297353CC}">
                  <c16:uniqueId val="{00000003-2FAC-4096-BF3B-6AC659982801}"/>
                </c:ext>
              </c:extLst>
            </c:dLbl>
            <c:dLbl>
              <c:idx val="2"/>
              <c:layout>
                <c:manualLayout>
                  <c:x val="7.2707196147264331E-3"/>
                  <c:y val="-2.1446879854146884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2FAC-4096-BF3B-6AC659982801}"/>
                </c:ext>
              </c:extLst>
            </c:dLbl>
            <c:dLbl>
              <c:idx val="3"/>
              <c:layout>
                <c:manualLayout>
                  <c:x val="-1.7474280148535946E-2"/>
                  <c:y val="9.4809412043197802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arianne" panose="02000000000000000000" pitchFamily="2" charset="0"/>
                      <a:ea typeface="+mn-ea"/>
                      <a:cs typeface="+mn-cs"/>
                    </a:defRPr>
                  </a:pPr>
                  <a:endParaRPr lang="fr-FR"/>
                </a:p>
              </c:txPr>
              <c:showLegendKey val="0"/>
              <c:showVal val="1"/>
              <c:showCatName val="1"/>
              <c:showSerName val="0"/>
              <c:showPercent val="0"/>
              <c:showBubbleSize val="0"/>
              <c:separator>
</c:separator>
              <c:extLst>
                <c:ext xmlns:c15="http://schemas.microsoft.com/office/drawing/2012/chart" uri="{CE6537A1-D6FC-4f65-9D91-7224C49458BB}">
                  <c15:layout>
                    <c:manualLayout>
                      <c:w val="0.34253397184851497"/>
                      <c:h val="0.2516758937873978"/>
                    </c:manualLayout>
                  </c15:layout>
                </c:ext>
                <c:ext xmlns:c16="http://schemas.microsoft.com/office/drawing/2014/chart" uri="{C3380CC4-5D6E-409C-BE32-E72D297353CC}">
                  <c16:uniqueId val="{00000007-2FAC-4096-BF3B-6AC65998280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arianne" panose="02000000000000000000" pitchFamily="2" charset="0"/>
                    <a:ea typeface="+mn-ea"/>
                    <a:cs typeface="+mn-cs"/>
                  </a:defRPr>
                </a:pPr>
                <a:endParaRPr lang="fr-FR"/>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Feuil1!$A$2:$A$5</c:f>
              <c:strCache>
                <c:ptCount val="4"/>
                <c:pt idx="0">
                  <c:v>Côtes-d'Amor</c:v>
                </c:pt>
                <c:pt idx="1">
                  <c:v>Finistère</c:v>
                </c:pt>
                <c:pt idx="2">
                  <c:v>Ille-et-Vilaine</c:v>
                </c:pt>
                <c:pt idx="3">
                  <c:v>Morbihan</c:v>
                </c:pt>
              </c:strCache>
            </c:strRef>
          </c:cat>
          <c:val>
            <c:numRef>
              <c:f>Feuil1!$B$2:$B$5</c:f>
              <c:numCache>
                <c:formatCode>0%</c:formatCode>
                <c:ptCount val="4"/>
                <c:pt idx="0">
                  <c:v>0.14000000000000001</c:v>
                </c:pt>
                <c:pt idx="1">
                  <c:v>0.33</c:v>
                </c:pt>
                <c:pt idx="2">
                  <c:v>0.34</c:v>
                </c:pt>
                <c:pt idx="3">
                  <c:v>0.19</c:v>
                </c:pt>
              </c:numCache>
            </c:numRef>
          </c:val>
          <c:extLst>
            <c:ext xmlns:c16="http://schemas.microsoft.com/office/drawing/2014/chart" uri="{C3380CC4-5D6E-409C-BE32-E72D297353CC}">
              <c16:uniqueId val="{00000008-2FAC-4096-BF3B-6AC659982801}"/>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B8A548DA-83A5-4699-D1B0-49E1F9C377CA}"/>
              </a:ext>
            </a:extLst>
          </p:cNvPr>
          <p:cNvSpPr>
            <a:spLocks noGrp="1"/>
          </p:cNvSpPr>
          <p:nvPr>
            <p:ph type="hdr" sz="quarter"/>
          </p:nvPr>
        </p:nvSpPr>
        <p:spPr>
          <a:xfrm>
            <a:off x="1" y="0"/>
            <a:ext cx="3078427" cy="513508"/>
          </a:xfrm>
          <a:prstGeom prst="rect">
            <a:avLst/>
          </a:prstGeom>
        </p:spPr>
        <p:txBody>
          <a:bodyPr vert="horz" lIns="99065" tIns="49532" rIns="99065" bIns="49532" rtlCol="0"/>
          <a:lstStyle>
            <a:lvl1pPr algn="l">
              <a:defRPr sz="1300"/>
            </a:lvl1pPr>
          </a:lstStyle>
          <a:p>
            <a:endParaRPr lang="fr-FR"/>
          </a:p>
        </p:txBody>
      </p:sp>
      <p:sp>
        <p:nvSpPr>
          <p:cNvPr id="3" name="Espace réservé de la date 2">
            <a:extLst>
              <a:ext uri="{FF2B5EF4-FFF2-40B4-BE49-F238E27FC236}">
                <a16:creationId xmlns:a16="http://schemas.microsoft.com/office/drawing/2014/main" id="{4BE89A99-9C16-5517-1478-8B71F03C575A}"/>
              </a:ext>
            </a:extLst>
          </p:cNvPr>
          <p:cNvSpPr>
            <a:spLocks noGrp="1"/>
          </p:cNvSpPr>
          <p:nvPr>
            <p:ph type="dt" sz="quarter" idx="1"/>
          </p:nvPr>
        </p:nvSpPr>
        <p:spPr>
          <a:xfrm>
            <a:off x="4023993" y="0"/>
            <a:ext cx="3078427" cy="513508"/>
          </a:xfrm>
          <a:prstGeom prst="rect">
            <a:avLst/>
          </a:prstGeom>
        </p:spPr>
        <p:txBody>
          <a:bodyPr vert="horz" lIns="99065" tIns="49532" rIns="99065" bIns="49532" rtlCol="0"/>
          <a:lstStyle>
            <a:lvl1pPr algn="r">
              <a:defRPr sz="1300"/>
            </a:lvl1pPr>
          </a:lstStyle>
          <a:p>
            <a:fld id="{22CA7C03-8E25-4105-92FC-FF05C072D401}" type="datetimeFigureOut">
              <a:rPr lang="fr-FR" smtClean="0"/>
              <a:t>12/07/2024</a:t>
            </a:fld>
            <a:endParaRPr lang="fr-FR"/>
          </a:p>
        </p:txBody>
      </p:sp>
      <p:sp>
        <p:nvSpPr>
          <p:cNvPr id="4" name="Espace réservé du pied de page 3">
            <a:extLst>
              <a:ext uri="{FF2B5EF4-FFF2-40B4-BE49-F238E27FC236}">
                <a16:creationId xmlns:a16="http://schemas.microsoft.com/office/drawing/2014/main" id="{D0B582F2-5793-12D3-43F3-FF1799C86FF9}"/>
              </a:ext>
            </a:extLst>
          </p:cNvPr>
          <p:cNvSpPr>
            <a:spLocks noGrp="1"/>
          </p:cNvSpPr>
          <p:nvPr>
            <p:ph type="ftr" sz="quarter" idx="2"/>
          </p:nvPr>
        </p:nvSpPr>
        <p:spPr>
          <a:xfrm>
            <a:off x="1" y="9721108"/>
            <a:ext cx="3078427" cy="513507"/>
          </a:xfrm>
          <a:prstGeom prst="rect">
            <a:avLst/>
          </a:prstGeom>
        </p:spPr>
        <p:txBody>
          <a:bodyPr vert="horz" lIns="99065" tIns="49532" rIns="99065" bIns="49532" rtlCol="0" anchor="b"/>
          <a:lstStyle>
            <a:lvl1pPr algn="l">
              <a:defRPr sz="1300"/>
            </a:lvl1pPr>
          </a:lstStyle>
          <a:p>
            <a:endParaRPr lang="fr-FR"/>
          </a:p>
        </p:txBody>
      </p:sp>
      <p:sp>
        <p:nvSpPr>
          <p:cNvPr id="5" name="Espace réservé du numéro de diapositive 4">
            <a:extLst>
              <a:ext uri="{FF2B5EF4-FFF2-40B4-BE49-F238E27FC236}">
                <a16:creationId xmlns:a16="http://schemas.microsoft.com/office/drawing/2014/main" id="{8C3394C4-0C89-17C7-3130-6BF2ECD1AFB3}"/>
              </a:ext>
            </a:extLst>
          </p:cNvPr>
          <p:cNvSpPr>
            <a:spLocks noGrp="1"/>
          </p:cNvSpPr>
          <p:nvPr>
            <p:ph type="sldNum" sz="quarter" idx="3"/>
          </p:nvPr>
        </p:nvSpPr>
        <p:spPr>
          <a:xfrm>
            <a:off x="4023993" y="9721108"/>
            <a:ext cx="3078427" cy="513507"/>
          </a:xfrm>
          <a:prstGeom prst="rect">
            <a:avLst/>
          </a:prstGeom>
        </p:spPr>
        <p:txBody>
          <a:bodyPr vert="horz" lIns="99065" tIns="49532" rIns="99065" bIns="49532" rtlCol="0" anchor="b"/>
          <a:lstStyle>
            <a:lvl1pPr algn="r">
              <a:defRPr sz="1300"/>
            </a:lvl1pPr>
          </a:lstStyle>
          <a:p>
            <a:fld id="{8A2D8CD0-C2E3-4831-AAAF-06C0818CA1C6}" type="slidenum">
              <a:rPr lang="fr-FR" smtClean="0"/>
              <a:t>‹N°›</a:t>
            </a:fld>
            <a:endParaRPr lang="fr-FR"/>
          </a:p>
        </p:txBody>
      </p:sp>
    </p:spTree>
    <p:extLst>
      <p:ext uri="{BB962C8B-B14F-4D97-AF65-F5344CB8AC3E}">
        <p14:creationId xmlns:p14="http://schemas.microsoft.com/office/powerpoint/2010/main" val="42494552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078427" cy="513508"/>
          </a:xfrm>
          <a:prstGeom prst="rect">
            <a:avLst/>
          </a:prstGeom>
        </p:spPr>
        <p:txBody>
          <a:bodyPr vert="horz" lIns="99065" tIns="49532" rIns="99065" bIns="49532" rtlCol="0"/>
          <a:lstStyle>
            <a:lvl1pPr algn="l">
              <a:defRPr sz="1300"/>
            </a:lvl1pPr>
          </a:lstStyle>
          <a:p>
            <a:endParaRPr lang="fr-FR"/>
          </a:p>
        </p:txBody>
      </p:sp>
      <p:sp>
        <p:nvSpPr>
          <p:cNvPr id="3" name="Espace réservé de la date 2"/>
          <p:cNvSpPr>
            <a:spLocks noGrp="1"/>
          </p:cNvSpPr>
          <p:nvPr>
            <p:ph type="dt" idx="1"/>
          </p:nvPr>
        </p:nvSpPr>
        <p:spPr>
          <a:xfrm>
            <a:off x="4023993" y="0"/>
            <a:ext cx="3078427" cy="513508"/>
          </a:xfrm>
          <a:prstGeom prst="rect">
            <a:avLst/>
          </a:prstGeom>
        </p:spPr>
        <p:txBody>
          <a:bodyPr vert="horz" lIns="99065" tIns="49532" rIns="99065" bIns="49532" rtlCol="0"/>
          <a:lstStyle>
            <a:lvl1pPr algn="r">
              <a:defRPr sz="1300"/>
            </a:lvl1pPr>
          </a:lstStyle>
          <a:p>
            <a:fld id="{EFE8678E-A1B7-4B35-9749-2C99FB11F962}" type="datetimeFigureOut">
              <a:rPr lang="fr-FR" smtClean="0"/>
              <a:t>12/07/2024</a:t>
            </a:fld>
            <a:endParaRPr lang="fr-FR"/>
          </a:p>
        </p:txBody>
      </p:sp>
      <p:sp>
        <p:nvSpPr>
          <p:cNvPr id="4" name="Espace réservé de l'image des diapositives 3"/>
          <p:cNvSpPr>
            <a:spLocks noGrp="1" noRot="1" noChangeAspect="1"/>
          </p:cNvSpPr>
          <p:nvPr>
            <p:ph type="sldImg" idx="2"/>
          </p:nvPr>
        </p:nvSpPr>
        <p:spPr>
          <a:xfrm>
            <a:off x="1249363" y="1279525"/>
            <a:ext cx="4606925" cy="3454400"/>
          </a:xfrm>
          <a:prstGeom prst="rect">
            <a:avLst/>
          </a:prstGeom>
          <a:noFill/>
          <a:ln w="12700">
            <a:solidFill>
              <a:prstClr val="black"/>
            </a:solidFill>
          </a:ln>
        </p:spPr>
        <p:txBody>
          <a:bodyPr vert="horz" lIns="99065" tIns="49532" rIns="99065" bIns="49532" rtlCol="0" anchor="ctr"/>
          <a:lstStyle/>
          <a:p>
            <a:endParaRPr lang="fr-FR"/>
          </a:p>
        </p:txBody>
      </p:sp>
      <p:sp>
        <p:nvSpPr>
          <p:cNvPr id="5" name="Espace réservé des notes 4"/>
          <p:cNvSpPr>
            <a:spLocks noGrp="1"/>
          </p:cNvSpPr>
          <p:nvPr>
            <p:ph type="body" sz="quarter" idx="3"/>
          </p:nvPr>
        </p:nvSpPr>
        <p:spPr>
          <a:xfrm>
            <a:off x="710407" y="4925407"/>
            <a:ext cx="5683250" cy="4029879"/>
          </a:xfrm>
          <a:prstGeom prst="rect">
            <a:avLst/>
          </a:prstGeom>
        </p:spPr>
        <p:txBody>
          <a:bodyPr vert="horz" lIns="99065" tIns="49532" rIns="99065" bIns="49532"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721108"/>
            <a:ext cx="3078427" cy="513507"/>
          </a:xfrm>
          <a:prstGeom prst="rect">
            <a:avLst/>
          </a:prstGeom>
        </p:spPr>
        <p:txBody>
          <a:bodyPr vert="horz" lIns="99065" tIns="49532" rIns="99065" bIns="49532"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3993" y="9721108"/>
            <a:ext cx="3078427" cy="513507"/>
          </a:xfrm>
          <a:prstGeom prst="rect">
            <a:avLst/>
          </a:prstGeom>
        </p:spPr>
        <p:txBody>
          <a:bodyPr vert="horz" lIns="99065" tIns="49532" rIns="99065" bIns="49532" rtlCol="0" anchor="b"/>
          <a:lstStyle>
            <a:lvl1pPr algn="r">
              <a:defRPr sz="1300"/>
            </a:lvl1pPr>
          </a:lstStyle>
          <a:p>
            <a:fld id="{F035A454-BF5B-4D15-9E2F-9631EB351FE4}" type="slidenum">
              <a:rPr lang="fr-FR" smtClean="0"/>
              <a:t>‹N°›</a:t>
            </a:fld>
            <a:endParaRPr lang="fr-FR"/>
          </a:p>
        </p:txBody>
      </p:sp>
    </p:spTree>
    <p:extLst>
      <p:ext uri="{BB962C8B-B14F-4D97-AF65-F5344CB8AC3E}">
        <p14:creationId xmlns:p14="http://schemas.microsoft.com/office/powerpoint/2010/main" val="53163466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284A420-F50C-4C2C-B88E-E6F4EF504B6E}"/>
              </a:ext>
            </a:extLst>
          </p:cNvPr>
          <p:cNvSpPr/>
          <p:nvPr/>
        </p:nvSpPr>
        <p:spPr>
          <a:xfrm>
            <a:off x="0" y="0"/>
            <a:ext cx="9141714"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2" name="Rectangle 11">
            <a:extLst>
              <a:ext uri="{FF2B5EF4-FFF2-40B4-BE49-F238E27FC236}">
                <a16:creationId xmlns:a16="http://schemas.microsoft.com/office/drawing/2014/main" id="{893A6D2E-5228-4998-9E24-EFCCA024675E}"/>
              </a:ext>
            </a:extLst>
          </p:cNvPr>
          <p:cNvSpPr/>
          <p:nvPr/>
        </p:nvSpPr>
        <p:spPr>
          <a:xfrm>
            <a:off x="0" y="-2"/>
            <a:ext cx="9141714" cy="3567547"/>
          </a:xfrm>
          <a:prstGeom prst="rect">
            <a:avLst/>
          </a:prstGeom>
          <a:ln>
            <a:noFill/>
          </a:ln>
          <a:effectLst>
            <a:outerShdw blurRad="228600" dist="152400" dir="5460000" sx="95000" sy="95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C59D878C-9930-44AF-AE18-FCA0DAE10D39}"/>
              </a:ext>
            </a:extLst>
          </p:cNvPr>
          <p:cNvSpPr>
            <a:spLocks noGrp="1"/>
          </p:cNvSpPr>
          <p:nvPr>
            <p:ph type="ctrTitle"/>
          </p:nvPr>
        </p:nvSpPr>
        <p:spPr>
          <a:xfrm>
            <a:off x="571352" y="852058"/>
            <a:ext cx="7785429" cy="2581463"/>
          </a:xfrm>
        </p:spPr>
        <p:txBody>
          <a:bodyPr anchor="b">
            <a:normAutofit/>
          </a:bodyPr>
          <a:lstStyle>
            <a:lvl1pPr algn="l">
              <a:defRPr sz="3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D82D608-1F8D-47BB-B595-43B7BEACA90A}"/>
              </a:ext>
            </a:extLst>
          </p:cNvPr>
          <p:cNvSpPr>
            <a:spLocks noGrp="1"/>
          </p:cNvSpPr>
          <p:nvPr>
            <p:ph type="subTitle" idx="1"/>
          </p:nvPr>
        </p:nvSpPr>
        <p:spPr>
          <a:xfrm>
            <a:off x="571352" y="3754582"/>
            <a:ext cx="7785429" cy="2244436"/>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2D3C1DA-DAC9-422B-9450-54A7E03B3DE0}"/>
              </a:ext>
            </a:extLst>
          </p:cNvPr>
          <p:cNvSpPr>
            <a:spLocks noGrp="1"/>
          </p:cNvSpPr>
          <p:nvPr>
            <p:ph type="dt" sz="half" idx="10"/>
          </p:nvPr>
        </p:nvSpPr>
        <p:spPr/>
        <p:txBody>
          <a:bodyPr/>
          <a:lstStyle/>
          <a:p>
            <a:fld id="{7C3C92C7-520B-41A1-B3B3-B3CE7BCEC5DA}" type="datetime1">
              <a:rPr lang="en-US" smtClean="0"/>
              <a:t>7/12/2024</a:t>
            </a:fld>
            <a:endParaRPr lang="en-US" dirty="0"/>
          </a:p>
        </p:txBody>
      </p:sp>
      <p:sp>
        <p:nvSpPr>
          <p:cNvPr id="5" name="Footer Placeholder 4">
            <a:extLst>
              <a:ext uri="{FF2B5EF4-FFF2-40B4-BE49-F238E27FC236}">
                <a16:creationId xmlns:a16="http://schemas.microsoft.com/office/drawing/2014/main" id="{6739A2B9-3E23-4C08-A5CE-698861210A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2E61E-26F7-4369-8F2F-6D3CDF644D94}"/>
              </a:ext>
            </a:extLst>
          </p:cNvPr>
          <p:cNvSpPr>
            <a:spLocks noGrp="1"/>
          </p:cNvSpPr>
          <p:nvPr>
            <p:ph type="sldNum" sz="quarter" idx="12"/>
          </p:nvPr>
        </p:nvSpPr>
        <p:spPr/>
        <p:txBody>
          <a:bodyPr/>
          <a:lstStyle/>
          <a:p>
            <a:fld id="{B4A918BC-4D43-4B42-B3C0-E7EBE25E6AF0}" type="slidenum">
              <a:rPr lang="en-US" smtClean="0"/>
              <a:t>‹N°›</a:t>
            </a:fld>
            <a:endParaRPr lang="en-US" dirty="0"/>
          </a:p>
        </p:txBody>
      </p:sp>
      <p:cxnSp>
        <p:nvCxnSpPr>
          <p:cNvPr id="23" name="Straight Connector 22">
            <a:extLst>
              <a:ext uri="{FF2B5EF4-FFF2-40B4-BE49-F238E27FC236}">
                <a16:creationId xmlns:a16="http://schemas.microsoft.com/office/drawing/2014/main" id="{3ADB48DB-8E25-4F2F-8C02-5B793937255F}"/>
              </a:ext>
            </a:extLst>
          </p:cNvPr>
          <p:cNvCxnSpPr>
            <a:cxnSpLocks/>
          </p:cNvCxnSpPr>
          <p:nvPr/>
        </p:nvCxnSpPr>
        <p:spPr>
          <a:xfrm>
            <a:off x="8751116" y="5641013"/>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32BA7E3-7313-49C8-A245-A85BDEB13EB3}"/>
              </a:ext>
            </a:extLst>
          </p:cNvPr>
          <p:cNvCxnSpPr>
            <a:cxnSpLocks/>
          </p:cNvCxnSpPr>
          <p:nvPr/>
        </p:nvCxnSpPr>
        <p:spPr>
          <a:xfrm>
            <a:off x="8751116" y="5641013"/>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4417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F69F7-12D5-40F0-88F0-33D60AEB0218}"/>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65BB511-E79D-41D8-AF91-14A5C803FC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705DFA-4DAF-4B30-8032-503081AEA4BF}"/>
              </a:ext>
            </a:extLst>
          </p:cNvPr>
          <p:cNvSpPr>
            <a:spLocks noGrp="1"/>
          </p:cNvSpPr>
          <p:nvPr>
            <p:ph type="dt" sz="half" idx="10"/>
          </p:nvPr>
        </p:nvSpPr>
        <p:spPr/>
        <p:txBody>
          <a:bodyPr/>
          <a:lstStyle/>
          <a:p>
            <a:fld id="{E4CAA8A7-F505-4E75-ABE4-B874CC943B18}" type="datetime1">
              <a:rPr lang="en-US" smtClean="0"/>
              <a:t>7/12/2024</a:t>
            </a:fld>
            <a:endParaRPr lang="en-US"/>
          </a:p>
        </p:txBody>
      </p:sp>
      <p:sp>
        <p:nvSpPr>
          <p:cNvPr id="5" name="Footer Placeholder 4">
            <a:extLst>
              <a:ext uri="{FF2B5EF4-FFF2-40B4-BE49-F238E27FC236}">
                <a16:creationId xmlns:a16="http://schemas.microsoft.com/office/drawing/2014/main" id="{E034FBF5-16C0-46A0-916A-4910C1B615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626EA6-7E48-454C-887A-0EF3356F91D5}"/>
              </a:ext>
            </a:extLst>
          </p:cNvPr>
          <p:cNvSpPr>
            <a:spLocks noGrp="1"/>
          </p:cNvSpPr>
          <p:nvPr>
            <p:ph type="sldNum" sz="quarter" idx="12"/>
          </p:nvPr>
        </p:nvSpPr>
        <p:spPr/>
        <p:txBody>
          <a:bodyPr/>
          <a:lstStyle/>
          <a:p>
            <a:fld id="{B4A918BC-4D43-4B42-B3C0-E7EBE25E6AF0}" type="slidenum">
              <a:rPr lang="en-US" smtClean="0"/>
              <a:t>‹N°›</a:t>
            </a:fld>
            <a:endParaRPr lang="en-US"/>
          </a:p>
        </p:txBody>
      </p:sp>
    </p:spTree>
    <p:extLst>
      <p:ext uri="{BB962C8B-B14F-4D97-AF65-F5344CB8AC3E}">
        <p14:creationId xmlns:p14="http://schemas.microsoft.com/office/powerpoint/2010/main" val="1976392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312BAB-A07B-4FEA-8EB5-A7BD8B24C6DA}"/>
              </a:ext>
            </a:extLst>
          </p:cNvPr>
          <p:cNvSpPr/>
          <p:nvPr/>
        </p:nvSpPr>
        <p:spPr>
          <a:xfrm>
            <a:off x="0" y="0"/>
            <a:ext cx="9144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 name="Rectangle 7">
            <a:extLst>
              <a:ext uri="{FF2B5EF4-FFF2-40B4-BE49-F238E27FC236}">
                <a16:creationId xmlns:a16="http://schemas.microsoft.com/office/drawing/2014/main" id="{F245A432-7E52-48B5-A8BB-13EED592E35A}"/>
              </a:ext>
            </a:extLst>
          </p:cNvPr>
          <p:cNvSpPr/>
          <p:nvPr/>
        </p:nvSpPr>
        <p:spPr>
          <a:xfrm>
            <a:off x="5860474" y="0"/>
            <a:ext cx="3283527" cy="6858000"/>
          </a:xfrm>
          <a:prstGeom prst="rect">
            <a:avLst/>
          </a:prstGeom>
          <a:ln>
            <a:noFill/>
          </a:ln>
          <a:effectLst>
            <a:outerShdw blurRad="254000" dist="152400" dir="10680000" sx="95000" sy="95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4" name="Straight Connector 13">
            <a:extLst>
              <a:ext uri="{FF2B5EF4-FFF2-40B4-BE49-F238E27FC236}">
                <a16:creationId xmlns:a16="http://schemas.microsoft.com/office/drawing/2014/main" id="{656288B6-16BD-4DEE-9187-C78963ED1D8A}"/>
              </a:ext>
            </a:extLst>
          </p:cNvPr>
          <p:cNvCxnSpPr>
            <a:cxnSpLocks/>
          </p:cNvCxnSpPr>
          <p:nvPr/>
        </p:nvCxnSpPr>
        <p:spPr>
          <a:xfrm rot="16200000" flipH="1">
            <a:off x="7771153" y="195657"/>
            <a:ext cx="0" cy="4493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Vertical Title 1">
            <a:extLst>
              <a:ext uri="{FF2B5EF4-FFF2-40B4-BE49-F238E27FC236}">
                <a16:creationId xmlns:a16="http://schemas.microsoft.com/office/drawing/2014/main" id="{F9259F7B-ED77-4251-A424-93712C6F57A0}"/>
              </a:ext>
            </a:extLst>
          </p:cNvPr>
          <p:cNvSpPr>
            <a:spLocks noGrp="1"/>
          </p:cNvSpPr>
          <p:nvPr>
            <p:ph type="title" orient="vert"/>
          </p:nvPr>
        </p:nvSpPr>
        <p:spPr>
          <a:xfrm>
            <a:off x="6104660" y="872836"/>
            <a:ext cx="1891145" cy="5119256"/>
          </a:xfrm>
        </p:spPr>
        <p:txBody>
          <a:bodyPr vert="eaVert" ancho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0295692-9BD0-4EB9-B344-9A6945DB0B81}"/>
              </a:ext>
            </a:extLst>
          </p:cNvPr>
          <p:cNvSpPr>
            <a:spLocks noGrp="1"/>
          </p:cNvSpPr>
          <p:nvPr>
            <p:ph type="body" orient="vert" idx="1"/>
          </p:nvPr>
        </p:nvSpPr>
        <p:spPr>
          <a:xfrm>
            <a:off x="567560" y="872836"/>
            <a:ext cx="4975627" cy="51192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B128527-7CED-4CF3-A260-649685D2E6D3}"/>
              </a:ext>
            </a:extLst>
          </p:cNvPr>
          <p:cNvSpPr>
            <a:spLocks noGrp="1"/>
          </p:cNvSpPr>
          <p:nvPr>
            <p:ph type="dt" sz="half" idx="10"/>
          </p:nvPr>
        </p:nvSpPr>
        <p:spPr>
          <a:xfrm>
            <a:off x="246889" y="6236211"/>
            <a:ext cx="2278094" cy="365125"/>
          </a:xfrm>
        </p:spPr>
        <p:txBody>
          <a:bodyPr/>
          <a:lstStyle/>
          <a:p>
            <a:fld id="{DD17A074-CCB1-4A19-885F-0FF4CA1F030E}" type="datetime1">
              <a:rPr lang="en-US" smtClean="0"/>
              <a:t>7/12/2024</a:t>
            </a:fld>
            <a:endParaRPr lang="en-US" dirty="0"/>
          </a:p>
        </p:txBody>
      </p:sp>
      <p:sp>
        <p:nvSpPr>
          <p:cNvPr id="5" name="Footer Placeholder 4">
            <a:extLst>
              <a:ext uri="{FF2B5EF4-FFF2-40B4-BE49-F238E27FC236}">
                <a16:creationId xmlns:a16="http://schemas.microsoft.com/office/drawing/2014/main" id="{20517F65-E517-4B50-B559-FD7D59F3E8B5}"/>
              </a:ext>
            </a:extLst>
          </p:cNvPr>
          <p:cNvSpPr>
            <a:spLocks noGrp="1"/>
          </p:cNvSpPr>
          <p:nvPr>
            <p:ph type="ftr" sz="quarter" idx="11"/>
          </p:nvPr>
        </p:nvSpPr>
        <p:spPr>
          <a:xfrm>
            <a:off x="246888" y="237747"/>
            <a:ext cx="2686050" cy="365125"/>
          </a:xfrm>
        </p:spPr>
        <p:txBody>
          <a:bodyPr/>
          <a:lstStyle/>
          <a:p>
            <a:endParaRPr lang="en-US" dirty="0"/>
          </a:p>
        </p:txBody>
      </p:sp>
      <p:sp>
        <p:nvSpPr>
          <p:cNvPr id="6" name="Slide Number Placeholder 5">
            <a:extLst>
              <a:ext uri="{FF2B5EF4-FFF2-40B4-BE49-F238E27FC236}">
                <a16:creationId xmlns:a16="http://schemas.microsoft.com/office/drawing/2014/main" id="{CAED40B7-46EE-49D9-BE89-7E101F80A497}"/>
              </a:ext>
            </a:extLst>
          </p:cNvPr>
          <p:cNvSpPr>
            <a:spLocks noGrp="1"/>
          </p:cNvSpPr>
          <p:nvPr>
            <p:ph type="sldNum" sz="quarter" idx="12"/>
          </p:nvPr>
        </p:nvSpPr>
        <p:spPr>
          <a:xfrm>
            <a:off x="8469631" y="237744"/>
            <a:ext cx="567560" cy="365760"/>
          </a:xfrm>
        </p:spPr>
        <p:txBody>
          <a:bodyPr/>
          <a:lstStyle/>
          <a:p>
            <a:fld id="{B4A918BC-4D43-4B42-B3C0-E7EBE25E6AF0}" type="slidenum">
              <a:rPr lang="en-US" smtClean="0"/>
              <a:t>‹N°›</a:t>
            </a:fld>
            <a:endParaRPr lang="en-US" dirty="0"/>
          </a:p>
        </p:txBody>
      </p:sp>
      <p:cxnSp>
        <p:nvCxnSpPr>
          <p:cNvPr id="16" name="Straight Connector 15">
            <a:extLst>
              <a:ext uri="{FF2B5EF4-FFF2-40B4-BE49-F238E27FC236}">
                <a16:creationId xmlns:a16="http://schemas.microsoft.com/office/drawing/2014/main" id="{E05031BF-2EA5-4128-B6AF-2D0F5A101095}"/>
              </a:ext>
            </a:extLst>
          </p:cNvPr>
          <p:cNvCxnSpPr>
            <a:cxnSpLocks/>
          </p:cNvCxnSpPr>
          <p:nvPr/>
        </p:nvCxnSpPr>
        <p:spPr>
          <a:xfrm rot="16200000" flipH="1">
            <a:off x="7771153" y="195657"/>
            <a:ext cx="0" cy="4493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376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62CCA-8D32-44C3-809A-54D0245B8ABF}"/>
              </a:ext>
            </a:extLst>
          </p:cNvPr>
          <p:cNvSpPr>
            <a:spLocks noGrp="1"/>
          </p:cNvSpPr>
          <p:nvPr>
            <p:ph type="title"/>
          </p:nvPr>
        </p:nvSpPr>
        <p:spPr>
          <a:xfrm>
            <a:off x="571352" y="858985"/>
            <a:ext cx="7785430" cy="143227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0689041-349C-49F8-B155-6F5862873736}"/>
              </a:ext>
            </a:extLst>
          </p:cNvPr>
          <p:cNvSpPr>
            <a:spLocks noGrp="1"/>
          </p:cNvSpPr>
          <p:nvPr>
            <p:ph idx="1"/>
          </p:nvPr>
        </p:nvSpPr>
        <p:spPr>
          <a:xfrm>
            <a:off x="571350" y="2750129"/>
            <a:ext cx="7785904" cy="32617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35E088-72B1-425B-B53B-81B134826169}"/>
              </a:ext>
            </a:extLst>
          </p:cNvPr>
          <p:cNvSpPr>
            <a:spLocks noGrp="1"/>
          </p:cNvSpPr>
          <p:nvPr>
            <p:ph type="dt" sz="half" idx="10"/>
          </p:nvPr>
        </p:nvSpPr>
        <p:spPr/>
        <p:txBody>
          <a:bodyPr/>
          <a:lstStyle/>
          <a:p>
            <a:fld id="{00EC34AD-FE64-4478-8B73-903347C087D7}" type="datetime1">
              <a:rPr lang="en-US" smtClean="0"/>
              <a:t>7/12/2024</a:t>
            </a:fld>
            <a:endParaRPr lang="en-US"/>
          </a:p>
        </p:txBody>
      </p:sp>
      <p:sp>
        <p:nvSpPr>
          <p:cNvPr id="5" name="Footer Placeholder 4">
            <a:extLst>
              <a:ext uri="{FF2B5EF4-FFF2-40B4-BE49-F238E27FC236}">
                <a16:creationId xmlns:a16="http://schemas.microsoft.com/office/drawing/2014/main" id="{89180451-8BF9-48B2-8E6A-9E15C83357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68196E-3A76-4417-BFD8-4400D16E07EA}"/>
              </a:ext>
            </a:extLst>
          </p:cNvPr>
          <p:cNvSpPr>
            <a:spLocks noGrp="1"/>
          </p:cNvSpPr>
          <p:nvPr>
            <p:ph type="sldNum" sz="quarter" idx="12"/>
          </p:nvPr>
        </p:nvSpPr>
        <p:spPr/>
        <p:txBody>
          <a:bodyPr/>
          <a:lstStyle/>
          <a:p>
            <a:fld id="{B4A918BC-4D43-4B42-B3C0-E7EBE25E6AF0}" type="slidenum">
              <a:rPr lang="en-US" smtClean="0"/>
              <a:t>‹N°›</a:t>
            </a:fld>
            <a:endParaRPr lang="en-US"/>
          </a:p>
        </p:txBody>
      </p:sp>
    </p:spTree>
    <p:extLst>
      <p:ext uri="{BB962C8B-B14F-4D97-AF65-F5344CB8AC3E}">
        <p14:creationId xmlns:p14="http://schemas.microsoft.com/office/powerpoint/2010/main" val="781489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CFB183B-99B9-4420-AB2D-070568510522}"/>
              </a:ext>
            </a:extLst>
          </p:cNvPr>
          <p:cNvSpPr/>
          <p:nvPr/>
        </p:nvSpPr>
        <p:spPr>
          <a:xfrm>
            <a:off x="0" y="0"/>
            <a:ext cx="9144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2" name="Rectangle 11">
            <a:extLst>
              <a:ext uri="{FF2B5EF4-FFF2-40B4-BE49-F238E27FC236}">
                <a16:creationId xmlns:a16="http://schemas.microsoft.com/office/drawing/2014/main" id="{76DF62B9-1876-4EEB-929D-B46F98265E34}"/>
              </a:ext>
            </a:extLst>
          </p:cNvPr>
          <p:cNvSpPr/>
          <p:nvPr/>
        </p:nvSpPr>
        <p:spPr>
          <a:xfrm>
            <a:off x="0" y="-2"/>
            <a:ext cx="9144000" cy="3862064"/>
          </a:xfrm>
          <a:prstGeom prst="rect">
            <a:avLst/>
          </a:prstGeom>
          <a:ln>
            <a:noFill/>
          </a:ln>
          <a:effectLst>
            <a:outerShdw blurRad="203200" dist="127000" dir="5460000" sx="96000" sy="96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4" name="Straight Connector 13">
            <a:extLst>
              <a:ext uri="{FF2B5EF4-FFF2-40B4-BE49-F238E27FC236}">
                <a16:creationId xmlns:a16="http://schemas.microsoft.com/office/drawing/2014/main" id="{B5F0E4DD-839A-4BD2-B5FA-FF319E87D037}"/>
              </a:ext>
            </a:extLst>
          </p:cNvPr>
          <p:cNvCxnSpPr>
            <a:cxnSpLocks/>
          </p:cNvCxnSpPr>
          <p:nvPr/>
        </p:nvCxnSpPr>
        <p:spPr>
          <a:xfrm>
            <a:off x="8751116" y="852059"/>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692C2FB-E558-4132-AAF5-EFCED0144BA2}"/>
              </a:ext>
            </a:extLst>
          </p:cNvPr>
          <p:cNvSpPr>
            <a:spLocks noGrp="1"/>
          </p:cNvSpPr>
          <p:nvPr>
            <p:ph type="title"/>
          </p:nvPr>
        </p:nvSpPr>
        <p:spPr>
          <a:xfrm>
            <a:off x="571352" y="852056"/>
            <a:ext cx="7785429" cy="2576944"/>
          </a:xfrm>
        </p:spPr>
        <p:txBody>
          <a:bodyPr anchor="b">
            <a:normAutofit/>
          </a:bodyPr>
          <a:lstStyle>
            <a:lvl1pPr>
              <a:defRPr sz="405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AA20424-DA4E-467F-AC0A-D44192A54F64}"/>
              </a:ext>
            </a:extLst>
          </p:cNvPr>
          <p:cNvSpPr>
            <a:spLocks noGrp="1"/>
          </p:cNvSpPr>
          <p:nvPr>
            <p:ph type="body" idx="1"/>
          </p:nvPr>
        </p:nvSpPr>
        <p:spPr>
          <a:xfrm>
            <a:off x="571349" y="4202832"/>
            <a:ext cx="7796337" cy="178926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B39F9C-ADA9-4225-9D74-193A8894ED7A}"/>
              </a:ext>
            </a:extLst>
          </p:cNvPr>
          <p:cNvSpPr>
            <a:spLocks noGrp="1"/>
          </p:cNvSpPr>
          <p:nvPr>
            <p:ph type="dt" sz="half" idx="10"/>
          </p:nvPr>
        </p:nvSpPr>
        <p:spPr>
          <a:xfrm>
            <a:off x="249361" y="6236211"/>
            <a:ext cx="2278094" cy="365125"/>
          </a:xfrm>
        </p:spPr>
        <p:txBody>
          <a:bodyPr/>
          <a:lstStyle/>
          <a:p>
            <a:fld id="{9AF82FFE-6C25-4739-9248-7C7E0CFC16CB}" type="datetime1">
              <a:rPr lang="en-US" smtClean="0"/>
              <a:t>7/12/2024</a:t>
            </a:fld>
            <a:endParaRPr lang="en-US" dirty="0"/>
          </a:p>
        </p:txBody>
      </p:sp>
      <p:sp>
        <p:nvSpPr>
          <p:cNvPr id="5" name="Footer Placeholder 4">
            <a:extLst>
              <a:ext uri="{FF2B5EF4-FFF2-40B4-BE49-F238E27FC236}">
                <a16:creationId xmlns:a16="http://schemas.microsoft.com/office/drawing/2014/main" id="{84057DEC-B96B-4D69-8B62-5156FDA6D9BB}"/>
              </a:ext>
            </a:extLst>
          </p:cNvPr>
          <p:cNvSpPr>
            <a:spLocks noGrp="1"/>
          </p:cNvSpPr>
          <p:nvPr>
            <p:ph type="ftr" sz="quarter" idx="11"/>
          </p:nvPr>
        </p:nvSpPr>
        <p:spPr>
          <a:xfrm>
            <a:off x="249361" y="237747"/>
            <a:ext cx="3086100" cy="365125"/>
          </a:xfrm>
        </p:spPr>
        <p:txBody>
          <a:bodyPr/>
          <a:lstStyle/>
          <a:p>
            <a:endParaRPr lang="en-US" dirty="0"/>
          </a:p>
        </p:txBody>
      </p:sp>
      <p:sp>
        <p:nvSpPr>
          <p:cNvPr id="6" name="Slide Number Placeholder 5">
            <a:extLst>
              <a:ext uri="{FF2B5EF4-FFF2-40B4-BE49-F238E27FC236}">
                <a16:creationId xmlns:a16="http://schemas.microsoft.com/office/drawing/2014/main" id="{A0BF4AC1-9934-43DC-B9AC-322612A74656}"/>
              </a:ext>
            </a:extLst>
          </p:cNvPr>
          <p:cNvSpPr>
            <a:spLocks noGrp="1"/>
          </p:cNvSpPr>
          <p:nvPr>
            <p:ph type="sldNum" sz="quarter" idx="12"/>
          </p:nvPr>
        </p:nvSpPr>
        <p:spPr>
          <a:xfrm>
            <a:off x="8467336" y="237744"/>
            <a:ext cx="567560" cy="365760"/>
          </a:xfrm>
        </p:spPr>
        <p:txBody>
          <a:bodyPr/>
          <a:lstStyle/>
          <a:p>
            <a:fld id="{B4A918BC-4D43-4B42-B3C0-E7EBE25E6AF0}" type="slidenum">
              <a:rPr lang="en-US" smtClean="0"/>
              <a:t>‹N°›</a:t>
            </a:fld>
            <a:endParaRPr lang="en-US"/>
          </a:p>
        </p:txBody>
      </p:sp>
      <p:cxnSp>
        <p:nvCxnSpPr>
          <p:cNvPr id="11" name="Straight Connector 10">
            <a:extLst>
              <a:ext uri="{FF2B5EF4-FFF2-40B4-BE49-F238E27FC236}">
                <a16:creationId xmlns:a16="http://schemas.microsoft.com/office/drawing/2014/main" id="{4CBDA60A-39CD-41D4-8AE5-0FB7FD78559C}"/>
              </a:ext>
            </a:extLst>
          </p:cNvPr>
          <p:cNvCxnSpPr>
            <a:cxnSpLocks/>
          </p:cNvCxnSpPr>
          <p:nvPr/>
        </p:nvCxnSpPr>
        <p:spPr>
          <a:xfrm>
            <a:off x="8751116" y="852059"/>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237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CAF84-4A19-4D9A-9B82-46BCBED4F7BD}"/>
              </a:ext>
            </a:extLst>
          </p:cNvPr>
          <p:cNvSpPr>
            <a:spLocks noGrp="1"/>
          </p:cNvSpPr>
          <p:nvPr>
            <p:ph type="title"/>
          </p:nvPr>
        </p:nvSpPr>
        <p:spPr>
          <a:xfrm>
            <a:off x="571352" y="858985"/>
            <a:ext cx="7785430" cy="143227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5A373DD-26AC-4E69-A17C-538D9C7C6854}"/>
              </a:ext>
            </a:extLst>
          </p:cNvPr>
          <p:cNvSpPr>
            <a:spLocks noGrp="1"/>
          </p:cNvSpPr>
          <p:nvPr>
            <p:ph sz="half" idx="1"/>
          </p:nvPr>
        </p:nvSpPr>
        <p:spPr>
          <a:xfrm>
            <a:off x="571351" y="2833258"/>
            <a:ext cx="3783961" cy="3165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AD30C23-A75F-45DF-BCCF-760C533AC7FA}"/>
              </a:ext>
            </a:extLst>
          </p:cNvPr>
          <p:cNvSpPr>
            <a:spLocks noGrp="1"/>
          </p:cNvSpPr>
          <p:nvPr>
            <p:ph sz="half" idx="2"/>
          </p:nvPr>
        </p:nvSpPr>
        <p:spPr>
          <a:xfrm>
            <a:off x="4572820" y="2833258"/>
            <a:ext cx="3783961" cy="3165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82C3974-73EC-4F1B-9E92-0E279ABEE5CD}"/>
              </a:ext>
            </a:extLst>
          </p:cNvPr>
          <p:cNvSpPr>
            <a:spLocks noGrp="1"/>
          </p:cNvSpPr>
          <p:nvPr>
            <p:ph type="dt" sz="half" idx="10"/>
          </p:nvPr>
        </p:nvSpPr>
        <p:spPr>
          <a:xfrm>
            <a:off x="249361" y="6236211"/>
            <a:ext cx="2278094" cy="365125"/>
          </a:xfrm>
        </p:spPr>
        <p:txBody>
          <a:bodyPr/>
          <a:lstStyle/>
          <a:p>
            <a:fld id="{70909D5E-B0AD-4889-8CEE-A48C63BAD61A}" type="datetime1">
              <a:rPr lang="en-US" smtClean="0"/>
              <a:t>7/12/2024</a:t>
            </a:fld>
            <a:endParaRPr lang="en-US" dirty="0"/>
          </a:p>
        </p:txBody>
      </p:sp>
      <p:sp>
        <p:nvSpPr>
          <p:cNvPr id="6" name="Footer Placeholder 5">
            <a:extLst>
              <a:ext uri="{FF2B5EF4-FFF2-40B4-BE49-F238E27FC236}">
                <a16:creationId xmlns:a16="http://schemas.microsoft.com/office/drawing/2014/main" id="{CC70B3F2-3F28-42A3-9701-A6F01F1B185A}"/>
              </a:ext>
            </a:extLst>
          </p:cNvPr>
          <p:cNvSpPr>
            <a:spLocks noGrp="1"/>
          </p:cNvSpPr>
          <p:nvPr>
            <p:ph type="ftr" sz="quarter" idx="11"/>
          </p:nvPr>
        </p:nvSpPr>
        <p:spPr>
          <a:xfrm>
            <a:off x="249361" y="237747"/>
            <a:ext cx="3086100" cy="365125"/>
          </a:xfrm>
        </p:spPr>
        <p:txBody>
          <a:bodyPr/>
          <a:lstStyle/>
          <a:p>
            <a:endParaRPr lang="en-US" dirty="0"/>
          </a:p>
        </p:txBody>
      </p:sp>
      <p:sp>
        <p:nvSpPr>
          <p:cNvPr id="7" name="Slide Number Placeholder 6">
            <a:extLst>
              <a:ext uri="{FF2B5EF4-FFF2-40B4-BE49-F238E27FC236}">
                <a16:creationId xmlns:a16="http://schemas.microsoft.com/office/drawing/2014/main" id="{E5E7A2FC-50E7-4972-9F28-E3AC4EF93D44}"/>
              </a:ext>
            </a:extLst>
          </p:cNvPr>
          <p:cNvSpPr>
            <a:spLocks noGrp="1"/>
          </p:cNvSpPr>
          <p:nvPr>
            <p:ph type="sldNum" sz="quarter" idx="12"/>
          </p:nvPr>
        </p:nvSpPr>
        <p:spPr>
          <a:xfrm>
            <a:off x="8467336" y="237744"/>
            <a:ext cx="567560" cy="365760"/>
          </a:xfrm>
        </p:spPr>
        <p:txBody>
          <a:bodyPr/>
          <a:lstStyle/>
          <a:p>
            <a:fld id="{B4A918BC-4D43-4B42-B3C0-E7EBE25E6AF0}" type="slidenum">
              <a:rPr lang="en-US" smtClean="0"/>
              <a:t>‹N°›</a:t>
            </a:fld>
            <a:endParaRPr lang="en-US"/>
          </a:p>
        </p:txBody>
      </p:sp>
    </p:spTree>
    <p:extLst>
      <p:ext uri="{BB962C8B-B14F-4D97-AF65-F5344CB8AC3E}">
        <p14:creationId xmlns:p14="http://schemas.microsoft.com/office/powerpoint/2010/main" val="344168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65F85-77E6-4F6D-9FFA-5D76201B13E5}"/>
              </a:ext>
            </a:extLst>
          </p:cNvPr>
          <p:cNvSpPr>
            <a:spLocks noGrp="1"/>
          </p:cNvSpPr>
          <p:nvPr>
            <p:ph type="title"/>
          </p:nvPr>
        </p:nvSpPr>
        <p:spPr>
          <a:xfrm>
            <a:off x="571352" y="872839"/>
            <a:ext cx="7785429" cy="1427019"/>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C6C0DAE-58D1-45D9-9FC4-B0864E332C08}"/>
              </a:ext>
            </a:extLst>
          </p:cNvPr>
          <p:cNvSpPr>
            <a:spLocks noGrp="1"/>
          </p:cNvSpPr>
          <p:nvPr>
            <p:ph type="body" idx="1"/>
          </p:nvPr>
        </p:nvSpPr>
        <p:spPr>
          <a:xfrm>
            <a:off x="571351" y="2713326"/>
            <a:ext cx="3767568" cy="823912"/>
          </a:xfrm>
        </p:spPr>
        <p:txBody>
          <a:bodyPr anchor="b">
            <a:normAutofit/>
          </a:bodyPr>
          <a:lstStyle>
            <a:lvl1pPr marL="0" indent="0">
              <a:buNone/>
              <a:defRPr sz="1800" b="0" i="1" u="none"/>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D1E63D7-9812-4EA1-A0A2-14D974311FAD}"/>
              </a:ext>
            </a:extLst>
          </p:cNvPr>
          <p:cNvSpPr>
            <a:spLocks noGrp="1"/>
          </p:cNvSpPr>
          <p:nvPr>
            <p:ph sz="half" idx="2"/>
          </p:nvPr>
        </p:nvSpPr>
        <p:spPr>
          <a:xfrm>
            <a:off x="571351" y="3706094"/>
            <a:ext cx="3767568" cy="2334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E4C5055B-04A0-47D3-90ED-135025F857F9}"/>
              </a:ext>
            </a:extLst>
          </p:cNvPr>
          <p:cNvSpPr>
            <a:spLocks noGrp="1"/>
          </p:cNvSpPr>
          <p:nvPr>
            <p:ph type="body" sz="quarter" idx="3"/>
          </p:nvPr>
        </p:nvSpPr>
        <p:spPr>
          <a:xfrm>
            <a:off x="4570660" y="2713326"/>
            <a:ext cx="3786122" cy="823912"/>
          </a:xfrm>
        </p:spPr>
        <p:txBody>
          <a:bodyPr anchor="b">
            <a:normAutofit/>
          </a:bodyPr>
          <a:lstStyle>
            <a:lvl1pPr marL="0" indent="0">
              <a:buNone/>
              <a:defRPr sz="1800" b="0" i="1" u="none"/>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8936E6E-8F64-49E6-B57C-86CF92D1689E}"/>
              </a:ext>
            </a:extLst>
          </p:cNvPr>
          <p:cNvSpPr>
            <a:spLocks noGrp="1"/>
          </p:cNvSpPr>
          <p:nvPr>
            <p:ph sz="quarter" idx="4"/>
          </p:nvPr>
        </p:nvSpPr>
        <p:spPr>
          <a:xfrm>
            <a:off x="4570660" y="3706094"/>
            <a:ext cx="3786122" cy="2334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FFBEAD-2827-40DA-8338-2D691325F1B3}"/>
              </a:ext>
            </a:extLst>
          </p:cNvPr>
          <p:cNvSpPr>
            <a:spLocks noGrp="1"/>
          </p:cNvSpPr>
          <p:nvPr>
            <p:ph type="dt" sz="half" idx="10"/>
          </p:nvPr>
        </p:nvSpPr>
        <p:spPr>
          <a:xfrm>
            <a:off x="249361" y="6236211"/>
            <a:ext cx="2278094" cy="365125"/>
          </a:xfrm>
        </p:spPr>
        <p:txBody>
          <a:bodyPr/>
          <a:lstStyle/>
          <a:p>
            <a:fld id="{06EB0E3C-25C5-40EA-86F3-787F4FB5D63B}" type="datetime1">
              <a:rPr lang="en-US" smtClean="0"/>
              <a:t>7/12/2024</a:t>
            </a:fld>
            <a:endParaRPr lang="en-US" dirty="0"/>
          </a:p>
        </p:txBody>
      </p:sp>
      <p:sp>
        <p:nvSpPr>
          <p:cNvPr id="8" name="Footer Placeholder 7">
            <a:extLst>
              <a:ext uri="{FF2B5EF4-FFF2-40B4-BE49-F238E27FC236}">
                <a16:creationId xmlns:a16="http://schemas.microsoft.com/office/drawing/2014/main" id="{DF34B88D-9C6E-4A88-985C-3ED5057A1F65}"/>
              </a:ext>
            </a:extLst>
          </p:cNvPr>
          <p:cNvSpPr>
            <a:spLocks noGrp="1"/>
          </p:cNvSpPr>
          <p:nvPr>
            <p:ph type="ftr" sz="quarter" idx="11"/>
          </p:nvPr>
        </p:nvSpPr>
        <p:spPr>
          <a:xfrm>
            <a:off x="249361" y="237747"/>
            <a:ext cx="3086100" cy="365125"/>
          </a:xfrm>
        </p:spPr>
        <p:txBody>
          <a:bodyPr/>
          <a:lstStyle/>
          <a:p>
            <a:endParaRPr lang="en-US" dirty="0"/>
          </a:p>
        </p:txBody>
      </p:sp>
      <p:sp>
        <p:nvSpPr>
          <p:cNvPr id="9" name="Slide Number Placeholder 8">
            <a:extLst>
              <a:ext uri="{FF2B5EF4-FFF2-40B4-BE49-F238E27FC236}">
                <a16:creationId xmlns:a16="http://schemas.microsoft.com/office/drawing/2014/main" id="{880B6A32-2D15-425F-B6A9-146AFB5C1ACB}"/>
              </a:ext>
            </a:extLst>
          </p:cNvPr>
          <p:cNvSpPr>
            <a:spLocks noGrp="1"/>
          </p:cNvSpPr>
          <p:nvPr>
            <p:ph type="sldNum" sz="quarter" idx="12"/>
          </p:nvPr>
        </p:nvSpPr>
        <p:spPr>
          <a:xfrm>
            <a:off x="8467336" y="237744"/>
            <a:ext cx="567560" cy="365760"/>
          </a:xfrm>
        </p:spPr>
        <p:txBody>
          <a:bodyPr/>
          <a:lstStyle/>
          <a:p>
            <a:fld id="{B4A918BC-4D43-4B42-B3C0-E7EBE25E6AF0}" type="slidenum">
              <a:rPr lang="en-US" smtClean="0"/>
              <a:t>‹N°›</a:t>
            </a:fld>
            <a:endParaRPr lang="en-US"/>
          </a:p>
        </p:txBody>
      </p:sp>
    </p:spTree>
    <p:extLst>
      <p:ext uri="{BB962C8B-B14F-4D97-AF65-F5344CB8AC3E}">
        <p14:creationId xmlns:p14="http://schemas.microsoft.com/office/powerpoint/2010/main" val="3219330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81B7C-9BD5-4CF8-BAEB-A6CB78DA2F89}"/>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D85F1D3-3353-4FC6-8854-51B0BFFD6D5A}"/>
              </a:ext>
            </a:extLst>
          </p:cNvPr>
          <p:cNvSpPr>
            <a:spLocks noGrp="1"/>
          </p:cNvSpPr>
          <p:nvPr>
            <p:ph type="dt" sz="half" idx="10"/>
          </p:nvPr>
        </p:nvSpPr>
        <p:spPr/>
        <p:txBody>
          <a:bodyPr/>
          <a:lstStyle/>
          <a:p>
            <a:fld id="{224DFA23-F636-45AD-B554-07BE2DDA3228}" type="datetime1">
              <a:rPr lang="en-US" smtClean="0"/>
              <a:t>7/12/2024</a:t>
            </a:fld>
            <a:endParaRPr lang="en-US"/>
          </a:p>
        </p:txBody>
      </p:sp>
      <p:sp>
        <p:nvSpPr>
          <p:cNvPr id="4" name="Footer Placeholder 3">
            <a:extLst>
              <a:ext uri="{FF2B5EF4-FFF2-40B4-BE49-F238E27FC236}">
                <a16:creationId xmlns:a16="http://schemas.microsoft.com/office/drawing/2014/main" id="{F7226CE6-6BEB-46DB-BD4B-9B8AE89A1A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81BCCC-8B3F-40B3-91D5-52E53B2AAE11}"/>
              </a:ext>
            </a:extLst>
          </p:cNvPr>
          <p:cNvSpPr>
            <a:spLocks noGrp="1"/>
          </p:cNvSpPr>
          <p:nvPr>
            <p:ph type="sldNum" sz="quarter" idx="12"/>
          </p:nvPr>
        </p:nvSpPr>
        <p:spPr/>
        <p:txBody>
          <a:bodyPr/>
          <a:lstStyle/>
          <a:p>
            <a:fld id="{B4A918BC-4D43-4B42-B3C0-E7EBE25E6AF0}" type="slidenum">
              <a:rPr lang="en-US" smtClean="0"/>
              <a:t>‹N°›</a:t>
            </a:fld>
            <a:endParaRPr lang="en-US"/>
          </a:p>
        </p:txBody>
      </p:sp>
    </p:spTree>
    <p:extLst>
      <p:ext uri="{BB962C8B-B14F-4D97-AF65-F5344CB8AC3E}">
        <p14:creationId xmlns:p14="http://schemas.microsoft.com/office/powerpoint/2010/main" val="3157346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2C0FBB6-4CCA-4358-9DD5-CDF2173E63C8}"/>
              </a:ext>
            </a:extLst>
          </p:cNvPr>
          <p:cNvSpPr/>
          <p:nvPr/>
        </p:nvSpPr>
        <p:spPr>
          <a:xfrm>
            <a:off x="0" y="0"/>
            <a:ext cx="9144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Date Placeholder 1">
            <a:extLst>
              <a:ext uri="{FF2B5EF4-FFF2-40B4-BE49-F238E27FC236}">
                <a16:creationId xmlns:a16="http://schemas.microsoft.com/office/drawing/2014/main" id="{8902559A-671A-4FDE-82C3-1CF8CFCF18EC}"/>
              </a:ext>
            </a:extLst>
          </p:cNvPr>
          <p:cNvSpPr>
            <a:spLocks noGrp="1"/>
          </p:cNvSpPr>
          <p:nvPr>
            <p:ph type="dt" sz="half" idx="10"/>
          </p:nvPr>
        </p:nvSpPr>
        <p:spPr/>
        <p:txBody>
          <a:bodyPr/>
          <a:lstStyle/>
          <a:p>
            <a:fld id="{E1ED7F65-BC1C-44BF-A006-EF2F5BEFECC7}" type="datetime1">
              <a:rPr lang="en-US" smtClean="0"/>
              <a:t>7/12/2024</a:t>
            </a:fld>
            <a:endParaRPr lang="en-US"/>
          </a:p>
        </p:txBody>
      </p:sp>
      <p:sp>
        <p:nvSpPr>
          <p:cNvPr id="3" name="Footer Placeholder 2">
            <a:extLst>
              <a:ext uri="{FF2B5EF4-FFF2-40B4-BE49-F238E27FC236}">
                <a16:creationId xmlns:a16="http://schemas.microsoft.com/office/drawing/2014/main" id="{78A14275-250D-437E-BAF1-5BB3CDE64AC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FD93BDE-2A52-4AA7-B222-0F25570EBF77}"/>
              </a:ext>
            </a:extLst>
          </p:cNvPr>
          <p:cNvSpPr>
            <a:spLocks noGrp="1"/>
          </p:cNvSpPr>
          <p:nvPr>
            <p:ph type="sldNum" sz="quarter" idx="12"/>
          </p:nvPr>
        </p:nvSpPr>
        <p:spPr>
          <a:xfrm>
            <a:off x="8751117" y="6492240"/>
            <a:ext cx="392884" cy="365760"/>
          </a:xfrm>
        </p:spPr>
        <p:txBody>
          <a:bodyPr/>
          <a:lstStyle/>
          <a:p>
            <a:fld id="{B4A918BC-4D43-4B42-B3C0-E7EBE25E6AF0}" type="slidenum">
              <a:rPr lang="en-US" smtClean="0"/>
              <a:t>‹N°›</a:t>
            </a:fld>
            <a:endParaRPr lang="en-US" dirty="0"/>
          </a:p>
        </p:txBody>
      </p:sp>
      <p:cxnSp>
        <p:nvCxnSpPr>
          <p:cNvPr id="5" name="Straight Connector 4">
            <a:extLst>
              <a:ext uri="{FF2B5EF4-FFF2-40B4-BE49-F238E27FC236}">
                <a16:creationId xmlns:a16="http://schemas.microsoft.com/office/drawing/2014/main" id="{9E6B771E-DDF7-430C-9462-BA1D3742C84E}"/>
              </a:ext>
            </a:extLst>
          </p:cNvPr>
          <p:cNvCxnSpPr>
            <a:cxnSpLocks/>
          </p:cNvCxnSpPr>
          <p:nvPr/>
        </p:nvCxnSpPr>
        <p:spPr>
          <a:xfrm>
            <a:off x="8751116" y="5641013"/>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4434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F9A0B00-F6ED-4C3A-97DC-C2AF9D62EE8B}"/>
              </a:ext>
            </a:extLst>
          </p:cNvPr>
          <p:cNvSpPr/>
          <p:nvPr/>
        </p:nvSpPr>
        <p:spPr>
          <a:xfrm>
            <a:off x="59300" y="0"/>
            <a:ext cx="3748968" cy="6858000"/>
          </a:xfrm>
          <a:prstGeom prst="rect">
            <a:avLst/>
          </a:prstGeom>
          <a:ln>
            <a:noFill/>
          </a:ln>
          <a:effectLst>
            <a:outerShdw blurRad="228600" dist="1143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23" name="Rectangle 122">
            <a:extLst>
              <a:ext uri="{FF2B5EF4-FFF2-40B4-BE49-F238E27FC236}">
                <a16:creationId xmlns:a16="http://schemas.microsoft.com/office/drawing/2014/main" id="{3B025FD9-B9EF-4F5C-B67D-3485253B7A6A}"/>
              </a:ext>
            </a:extLst>
          </p:cNvPr>
          <p:cNvSpPr/>
          <p:nvPr/>
        </p:nvSpPr>
        <p:spPr>
          <a:xfrm>
            <a:off x="0" y="0"/>
            <a:ext cx="9141714"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 name="Rectangle 7">
            <a:extLst>
              <a:ext uri="{FF2B5EF4-FFF2-40B4-BE49-F238E27FC236}">
                <a16:creationId xmlns:a16="http://schemas.microsoft.com/office/drawing/2014/main" id="{47F545CD-A200-4C66-BF9A-9B839D0CE648}"/>
              </a:ext>
            </a:extLst>
          </p:cNvPr>
          <p:cNvSpPr/>
          <p:nvPr/>
        </p:nvSpPr>
        <p:spPr>
          <a:xfrm>
            <a:off x="0" y="0"/>
            <a:ext cx="4572000" cy="6858000"/>
          </a:xfrm>
          <a:prstGeom prst="rect">
            <a:avLst/>
          </a:prstGeom>
          <a:ln>
            <a:noFill/>
          </a:ln>
          <a:effectLst>
            <a:outerShdw blurRad="228600" dist="1524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46110916-EEE9-418C-B24A-EC09A6D22859}"/>
              </a:ext>
            </a:extLst>
          </p:cNvPr>
          <p:cNvSpPr>
            <a:spLocks noGrp="1"/>
          </p:cNvSpPr>
          <p:nvPr>
            <p:ph type="title"/>
          </p:nvPr>
        </p:nvSpPr>
        <p:spPr>
          <a:xfrm>
            <a:off x="577904" y="872836"/>
            <a:ext cx="3420394" cy="2281050"/>
          </a:xfrm>
        </p:spPr>
        <p:txBody>
          <a:bodyPr anchor="b">
            <a:noAutofit/>
          </a:bodyPr>
          <a:lstStyle>
            <a:lvl1pPr>
              <a:defRPr sz="27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9C3A0F4-FD98-409E-B41A-5F4352C6A8E5}"/>
              </a:ext>
            </a:extLst>
          </p:cNvPr>
          <p:cNvSpPr>
            <a:spLocks noGrp="1"/>
          </p:cNvSpPr>
          <p:nvPr>
            <p:ph idx="1"/>
          </p:nvPr>
        </p:nvSpPr>
        <p:spPr>
          <a:xfrm>
            <a:off x="4966337" y="872837"/>
            <a:ext cx="3390445" cy="5140036"/>
          </a:xfrm>
        </p:spPr>
        <p:txBody>
          <a:bodyPr>
            <a:normAutofit/>
          </a:bodyPr>
          <a:lstStyle>
            <a:lvl1pPr algn="l">
              <a:defRPr sz="2100"/>
            </a:lvl1pPr>
            <a:lvl2pPr algn="l">
              <a:defRPr sz="1800"/>
            </a:lvl2pPr>
            <a:lvl3pPr algn="l">
              <a:defRPr sz="1500"/>
            </a:lvl3pPr>
            <a:lvl4pPr algn="l">
              <a:defRPr sz="1350"/>
            </a:lvl4pPr>
            <a:lvl5pPr algn="l">
              <a:defRPr sz="13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EFABF6F-6E7C-4B3F-B205-09361DA5898B}"/>
              </a:ext>
            </a:extLst>
          </p:cNvPr>
          <p:cNvSpPr>
            <a:spLocks noGrp="1"/>
          </p:cNvSpPr>
          <p:nvPr>
            <p:ph type="body" sz="half" idx="2"/>
          </p:nvPr>
        </p:nvSpPr>
        <p:spPr>
          <a:xfrm>
            <a:off x="577904" y="3442857"/>
            <a:ext cx="3420394" cy="2576945"/>
          </a:xfrm>
        </p:spPr>
        <p:txBody>
          <a:bodyPr>
            <a:normAutofit/>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625198D-8500-4277-AA5D-3C3D8FDDCF4B}"/>
              </a:ext>
            </a:extLst>
          </p:cNvPr>
          <p:cNvSpPr>
            <a:spLocks noGrp="1"/>
          </p:cNvSpPr>
          <p:nvPr>
            <p:ph type="dt" sz="half" idx="10"/>
          </p:nvPr>
        </p:nvSpPr>
        <p:spPr>
          <a:xfrm>
            <a:off x="246889" y="6236211"/>
            <a:ext cx="2278094" cy="365125"/>
          </a:xfrm>
        </p:spPr>
        <p:txBody>
          <a:bodyPr/>
          <a:lstStyle/>
          <a:p>
            <a:fld id="{9FE50ADD-8621-4B63-9464-A96F83372F26}" type="datetime1">
              <a:rPr lang="en-US" smtClean="0"/>
              <a:t>7/12/2024</a:t>
            </a:fld>
            <a:endParaRPr lang="en-US" dirty="0"/>
          </a:p>
        </p:txBody>
      </p:sp>
      <p:sp>
        <p:nvSpPr>
          <p:cNvPr id="6" name="Footer Placeholder 5">
            <a:extLst>
              <a:ext uri="{FF2B5EF4-FFF2-40B4-BE49-F238E27FC236}">
                <a16:creationId xmlns:a16="http://schemas.microsoft.com/office/drawing/2014/main" id="{F98D219F-027A-4632-9FB0-BD098D5693DB}"/>
              </a:ext>
            </a:extLst>
          </p:cNvPr>
          <p:cNvSpPr>
            <a:spLocks noGrp="1"/>
          </p:cNvSpPr>
          <p:nvPr>
            <p:ph type="ftr" sz="quarter" idx="11"/>
          </p:nvPr>
        </p:nvSpPr>
        <p:spPr>
          <a:xfrm>
            <a:off x="246889" y="237747"/>
            <a:ext cx="2844399" cy="365125"/>
          </a:xfrm>
        </p:spPr>
        <p:txBody>
          <a:bodyPr/>
          <a:lstStyle>
            <a:lvl1pPr algn="l">
              <a:defRPr/>
            </a:lvl1pPr>
          </a:lstStyle>
          <a:p>
            <a:endParaRPr lang="en-US" dirty="0"/>
          </a:p>
        </p:txBody>
      </p:sp>
      <p:sp>
        <p:nvSpPr>
          <p:cNvPr id="7" name="Slide Number Placeholder 6">
            <a:extLst>
              <a:ext uri="{FF2B5EF4-FFF2-40B4-BE49-F238E27FC236}">
                <a16:creationId xmlns:a16="http://schemas.microsoft.com/office/drawing/2014/main" id="{CA30C82B-C7DC-434D-8768-DE9D1176715B}"/>
              </a:ext>
            </a:extLst>
          </p:cNvPr>
          <p:cNvSpPr>
            <a:spLocks noGrp="1"/>
          </p:cNvSpPr>
          <p:nvPr>
            <p:ph type="sldNum" sz="quarter" idx="12"/>
          </p:nvPr>
        </p:nvSpPr>
        <p:spPr>
          <a:xfrm>
            <a:off x="8469631" y="237744"/>
            <a:ext cx="567560" cy="365760"/>
          </a:xfrm>
        </p:spPr>
        <p:txBody>
          <a:bodyPr/>
          <a:lstStyle/>
          <a:p>
            <a:fld id="{B4A918BC-4D43-4B42-B3C0-E7EBE25E6AF0}" type="slidenum">
              <a:rPr lang="en-US" smtClean="0"/>
              <a:t>‹N°›</a:t>
            </a:fld>
            <a:endParaRPr lang="en-US" dirty="0"/>
          </a:p>
        </p:txBody>
      </p:sp>
      <p:cxnSp>
        <p:nvCxnSpPr>
          <p:cNvPr id="129" name="Straight Connector 128">
            <a:extLst>
              <a:ext uri="{FF2B5EF4-FFF2-40B4-BE49-F238E27FC236}">
                <a16:creationId xmlns:a16="http://schemas.microsoft.com/office/drawing/2014/main" id="{A8CCC603-9605-46C8-9034-8DAE6AC40DD9}"/>
              </a:ext>
            </a:extLst>
          </p:cNvPr>
          <p:cNvCxnSpPr>
            <a:cxnSpLocks/>
          </p:cNvCxnSpPr>
          <p:nvPr/>
        </p:nvCxnSpPr>
        <p:spPr>
          <a:xfrm>
            <a:off x="8751116" y="5641013"/>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CBBF1D9-8F8F-45A3-BDB4-952D0FB20A4D}"/>
              </a:ext>
            </a:extLst>
          </p:cNvPr>
          <p:cNvCxnSpPr>
            <a:cxnSpLocks/>
          </p:cNvCxnSpPr>
          <p:nvPr/>
        </p:nvCxnSpPr>
        <p:spPr>
          <a:xfrm>
            <a:off x="8751116" y="5641013"/>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2884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CBEB8797-B080-41A6-B14E-8DC7F0F27E4E}"/>
              </a:ext>
            </a:extLst>
          </p:cNvPr>
          <p:cNvSpPr/>
          <p:nvPr/>
        </p:nvSpPr>
        <p:spPr>
          <a:xfrm>
            <a:off x="0" y="0"/>
            <a:ext cx="9141714"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3" name="Rectangle 12">
            <a:extLst>
              <a:ext uri="{FF2B5EF4-FFF2-40B4-BE49-F238E27FC236}">
                <a16:creationId xmlns:a16="http://schemas.microsoft.com/office/drawing/2014/main" id="{0C6C7272-A552-46B3-992F-F5ADD5AA2443}"/>
              </a:ext>
            </a:extLst>
          </p:cNvPr>
          <p:cNvSpPr/>
          <p:nvPr/>
        </p:nvSpPr>
        <p:spPr>
          <a:xfrm>
            <a:off x="-1" y="0"/>
            <a:ext cx="4565758" cy="6858000"/>
          </a:xfrm>
          <a:prstGeom prst="rect">
            <a:avLst/>
          </a:prstGeom>
          <a:solidFill>
            <a:schemeClr val="bg1"/>
          </a:solidFill>
          <a:ln>
            <a:noFill/>
          </a:ln>
          <a:effectLst>
            <a:outerShdw blurRad="228600" dist="1524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2" name="Title 1">
            <a:extLst>
              <a:ext uri="{FF2B5EF4-FFF2-40B4-BE49-F238E27FC236}">
                <a16:creationId xmlns:a16="http://schemas.microsoft.com/office/drawing/2014/main" id="{C25F6AD1-1E6C-46AF-8431-6627180FFD2E}"/>
              </a:ext>
            </a:extLst>
          </p:cNvPr>
          <p:cNvSpPr>
            <a:spLocks noGrp="1"/>
          </p:cNvSpPr>
          <p:nvPr>
            <p:ph type="title"/>
          </p:nvPr>
        </p:nvSpPr>
        <p:spPr>
          <a:xfrm>
            <a:off x="576551" y="858981"/>
            <a:ext cx="3417562" cy="2281052"/>
          </a:xfrm>
        </p:spPr>
        <p:txBody>
          <a:bodyPr anchor="b"/>
          <a:lstStyle>
            <a:lvl1pPr>
              <a:defRPr lang="en-US" sz="2700" kern="1200" dirty="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88A91F9-760E-4CF4-8A03-FA1482C35EB7}"/>
              </a:ext>
            </a:extLst>
          </p:cNvPr>
          <p:cNvSpPr>
            <a:spLocks noGrp="1"/>
          </p:cNvSpPr>
          <p:nvPr>
            <p:ph type="pic" idx="1"/>
          </p:nvPr>
        </p:nvSpPr>
        <p:spPr>
          <a:xfrm>
            <a:off x="4919870" y="865909"/>
            <a:ext cx="3436911" cy="5126182"/>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49A9D5-BA6E-4C4A-88A0-5BB86958B8E6}"/>
              </a:ext>
            </a:extLst>
          </p:cNvPr>
          <p:cNvSpPr>
            <a:spLocks noGrp="1"/>
          </p:cNvSpPr>
          <p:nvPr>
            <p:ph type="body" sz="half" idx="2"/>
          </p:nvPr>
        </p:nvSpPr>
        <p:spPr>
          <a:xfrm>
            <a:off x="576551" y="3429000"/>
            <a:ext cx="3417562" cy="2590800"/>
          </a:xfrm>
        </p:spPr>
        <p:txBody>
          <a:bodyPr/>
          <a:lstStyle>
            <a:lvl1pPr marL="0" indent="0">
              <a:buNone/>
              <a:defRPr lang="en-US" sz="1800" kern="1200" dirty="0">
                <a:solidFill>
                  <a:schemeClr val="tx1"/>
                </a:solidFill>
                <a:latin typeface="+mn-lt"/>
                <a:ea typeface="+mn-ea"/>
                <a:cs typeface="+mn-cs"/>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756899E-70A1-4EFB-87EC-6C4F3BC0360B}"/>
              </a:ext>
            </a:extLst>
          </p:cNvPr>
          <p:cNvSpPr>
            <a:spLocks noGrp="1"/>
          </p:cNvSpPr>
          <p:nvPr>
            <p:ph type="dt" sz="half" idx="10"/>
          </p:nvPr>
        </p:nvSpPr>
        <p:spPr>
          <a:xfrm>
            <a:off x="246889" y="6236211"/>
            <a:ext cx="2278094" cy="365125"/>
          </a:xfrm>
        </p:spPr>
        <p:txBody>
          <a:bodyPr/>
          <a:lstStyle/>
          <a:p>
            <a:fld id="{35B1DB0F-4B3F-4DEF-A88C-8F67BB341E40}" type="datetime1">
              <a:rPr lang="en-US" smtClean="0"/>
              <a:t>7/12/2024</a:t>
            </a:fld>
            <a:endParaRPr lang="en-US" dirty="0"/>
          </a:p>
        </p:txBody>
      </p:sp>
      <p:sp>
        <p:nvSpPr>
          <p:cNvPr id="6" name="Footer Placeholder 5">
            <a:extLst>
              <a:ext uri="{FF2B5EF4-FFF2-40B4-BE49-F238E27FC236}">
                <a16:creationId xmlns:a16="http://schemas.microsoft.com/office/drawing/2014/main" id="{5FC34B05-4931-4BC8-BD43-9E6B944B3069}"/>
              </a:ext>
            </a:extLst>
          </p:cNvPr>
          <p:cNvSpPr>
            <a:spLocks noGrp="1"/>
          </p:cNvSpPr>
          <p:nvPr>
            <p:ph type="ftr" sz="quarter" idx="11"/>
          </p:nvPr>
        </p:nvSpPr>
        <p:spPr>
          <a:xfrm>
            <a:off x="246888" y="237747"/>
            <a:ext cx="3086100" cy="365125"/>
          </a:xfrm>
        </p:spPr>
        <p:txBody>
          <a:bodyPr/>
          <a:lstStyle>
            <a:lvl1pPr algn="l">
              <a:defRPr/>
            </a:lvl1pPr>
          </a:lstStyle>
          <a:p>
            <a:endParaRPr lang="en-US" dirty="0"/>
          </a:p>
        </p:txBody>
      </p:sp>
      <p:sp>
        <p:nvSpPr>
          <p:cNvPr id="7" name="Slide Number Placeholder 6">
            <a:extLst>
              <a:ext uri="{FF2B5EF4-FFF2-40B4-BE49-F238E27FC236}">
                <a16:creationId xmlns:a16="http://schemas.microsoft.com/office/drawing/2014/main" id="{AD4ABE5D-7EA4-4D33-B23E-52E640CBF217}"/>
              </a:ext>
            </a:extLst>
          </p:cNvPr>
          <p:cNvSpPr>
            <a:spLocks noGrp="1"/>
          </p:cNvSpPr>
          <p:nvPr>
            <p:ph type="sldNum" sz="quarter" idx="12"/>
          </p:nvPr>
        </p:nvSpPr>
        <p:spPr>
          <a:xfrm>
            <a:off x="8469631" y="237744"/>
            <a:ext cx="567560" cy="365760"/>
          </a:xfrm>
        </p:spPr>
        <p:txBody>
          <a:bodyPr/>
          <a:lstStyle/>
          <a:p>
            <a:fld id="{B4A918BC-4D43-4B42-B3C0-E7EBE25E6AF0}" type="slidenum">
              <a:rPr lang="en-US" smtClean="0"/>
              <a:t>‹N°›</a:t>
            </a:fld>
            <a:endParaRPr lang="en-US" dirty="0"/>
          </a:p>
        </p:txBody>
      </p:sp>
      <p:cxnSp>
        <p:nvCxnSpPr>
          <p:cNvPr id="74" name="Straight Connector 73">
            <a:extLst>
              <a:ext uri="{FF2B5EF4-FFF2-40B4-BE49-F238E27FC236}">
                <a16:creationId xmlns:a16="http://schemas.microsoft.com/office/drawing/2014/main" id="{DF0DB5EA-94EC-4DB5-B8E5-B454005C1552}"/>
              </a:ext>
            </a:extLst>
          </p:cNvPr>
          <p:cNvCxnSpPr>
            <a:cxnSpLocks/>
          </p:cNvCxnSpPr>
          <p:nvPr/>
        </p:nvCxnSpPr>
        <p:spPr>
          <a:xfrm>
            <a:off x="8751116" y="5641013"/>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699FF82-B951-46E6-AEA7-0993C867FB6D}"/>
              </a:ext>
            </a:extLst>
          </p:cNvPr>
          <p:cNvCxnSpPr>
            <a:cxnSpLocks/>
          </p:cNvCxnSpPr>
          <p:nvPr/>
        </p:nvCxnSpPr>
        <p:spPr>
          <a:xfrm>
            <a:off x="8751116" y="5641013"/>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4854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38E7D36-B1C9-463C-983F-AEA5810A60D0}"/>
              </a:ext>
            </a:extLst>
          </p:cNvPr>
          <p:cNvSpPr/>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a:extLst>
              <a:ext uri="{FF2B5EF4-FFF2-40B4-BE49-F238E27FC236}">
                <a16:creationId xmlns:a16="http://schemas.microsoft.com/office/drawing/2014/main" id="{37B9A221-B33F-47C2-85FF-2C8F363D797B}"/>
              </a:ext>
            </a:extLst>
          </p:cNvPr>
          <p:cNvSpPr/>
          <p:nvPr/>
        </p:nvSpPr>
        <p:spPr>
          <a:xfrm>
            <a:off x="0" y="0"/>
            <a:ext cx="9141714"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useBgFill="1">
        <p:nvSpPr>
          <p:cNvPr id="8" name="Rectangle 7">
            <a:extLst>
              <a:ext uri="{FF2B5EF4-FFF2-40B4-BE49-F238E27FC236}">
                <a16:creationId xmlns:a16="http://schemas.microsoft.com/office/drawing/2014/main" id="{CD0E0EF1-7626-4514-9337-271DD661B1EB}"/>
              </a:ext>
            </a:extLst>
          </p:cNvPr>
          <p:cNvSpPr/>
          <p:nvPr/>
        </p:nvSpPr>
        <p:spPr>
          <a:xfrm>
            <a:off x="0" y="42468"/>
            <a:ext cx="9141714"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65" name="Rectangle 64">
            <a:extLst>
              <a:ext uri="{FF2B5EF4-FFF2-40B4-BE49-F238E27FC236}">
                <a16:creationId xmlns:a16="http://schemas.microsoft.com/office/drawing/2014/main" id="{5F0B1492-9A00-4F80-8771-0BB2C2C4353C}"/>
              </a:ext>
            </a:extLst>
          </p:cNvPr>
          <p:cNvSpPr/>
          <p:nvPr/>
        </p:nvSpPr>
        <p:spPr>
          <a:xfrm>
            <a:off x="0" y="-2"/>
            <a:ext cx="9141714" cy="2544415"/>
          </a:xfrm>
          <a:prstGeom prst="rect">
            <a:avLst/>
          </a:prstGeom>
          <a:ln>
            <a:noFill/>
          </a:ln>
          <a:effectLst>
            <a:outerShdw blurRad="190500" dist="1270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Placeholder 1">
            <a:extLst>
              <a:ext uri="{FF2B5EF4-FFF2-40B4-BE49-F238E27FC236}">
                <a16:creationId xmlns:a16="http://schemas.microsoft.com/office/drawing/2014/main" id="{0F462805-4F8E-44FE-905C-2C3F1A2B3D44}"/>
              </a:ext>
            </a:extLst>
          </p:cNvPr>
          <p:cNvSpPr>
            <a:spLocks noGrp="1"/>
          </p:cNvSpPr>
          <p:nvPr>
            <p:ph type="title"/>
          </p:nvPr>
        </p:nvSpPr>
        <p:spPr>
          <a:xfrm>
            <a:off x="571352" y="858985"/>
            <a:ext cx="7785430" cy="143227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345021C-0380-49AA-ADA1-A8B473FBF572}"/>
              </a:ext>
            </a:extLst>
          </p:cNvPr>
          <p:cNvSpPr>
            <a:spLocks noGrp="1"/>
          </p:cNvSpPr>
          <p:nvPr>
            <p:ph type="body" idx="1"/>
          </p:nvPr>
        </p:nvSpPr>
        <p:spPr>
          <a:xfrm>
            <a:off x="571350" y="2750129"/>
            <a:ext cx="7785904" cy="32617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B7A2409-F298-40BF-BFAC-65A3E71D29E8}"/>
              </a:ext>
            </a:extLst>
          </p:cNvPr>
          <p:cNvSpPr>
            <a:spLocks noGrp="1"/>
          </p:cNvSpPr>
          <p:nvPr>
            <p:ph type="dt" sz="half" idx="2"/>
          </p:nvPr>
        </p:nvSpPr>
        <p:spPr>
          <a:xfrm>
            <a:off x="249361" y="6240082"/>
            <a:ext cx="3086100" cy="365125"/>
          </a:xfrm>
          <a:prstGeom prst="rect">
            <a:avLst/>
          </a:prstGeom>
        </p:spPr>
        <p:txBody>
          <a:bodyPr vert="horz" lIns="91440" tIns="45720" rIns="91440" bIns="45720" rtlCol="0" anchor="ctr"/>
          <a:lstStyle>
            <a:lvl1pPr algn="l">
              <a:defRPr sz="675">
                <a:solidFill>
                  <a:schemeClr val="tx1"/>
                </a:solidFill>
              </a:defRPr>
            </a:lvl1pPr>
          </a:lstStyle>
          <a:p>
            <a:fld id="{DBCB7F7E-5DC5-4A58-94CB-82E770370E9F}" type="datetime1">
              <a:rPr lang="en-US" smtClean="0"/>
              <a:t>7/12/2024</a:t>
            </a:fld>
            <a:endParaRPr lang="en-US" dirty="0"/>
          </a:p>
        </p:txBody>
      </p:sp>
      <p:sp>
        <p:nvSpPr>
          <p:cNvPr id="5" name="Footer Placeholder 4">
            <a:extLst>
              <a:ext uri="{FF2B5EF4-FFF2-40B4-BE49-F238E27FC236}">
                <a16:creationId xmlns:a16="http://schemas.microsoft.com/office/drawing/2014/main" id="{CB4799D8-4DBF-4BB2-8D2B-65592ADC9004}"/>
              </a:ext>
            </a:extLst>
          </p:cNvPr>
          <p:cNvSpPr>
            <a:spLocks noGrp="1"/>
          </p:cNvSpPr>
          <p:nvPr>
            <p:ph type="ftr" sz="quarter" idx="3"/>
          </p:nvPr>
        </p:nvSpPr>
        <p:spPr>
          <a:xfrm>
            <a:off x="249361" y="236202"/>
            <a:ext cx="3086100" cy="365125"/>
          </a:xfrm>
          <a:prstGeom prst="rect">
            <a:avLst/>
          </a:prstGeom>
        </p:spPr>
        <p:txBody>
          <a:bodyPr vert="horz" lIns="91440" tIns="45720" rIns="91440" bIns="45720" rtlCol="0" anchor="ctr"/>
          <a:lstStyle>
            <a:lvl1pPr algn="l">
              <a:defRPr sz="675">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F9F99666-11C3-48A1-966C-439EBF9D9A01}"/>
              </a:ext>
            </a:extLst>
          </p:cNvPr>
          <p:cNvSpPr>
            <a:spLocks noGrp="1"/>
          </p:cNvSpPr>
          <p:nvPr>
            <p:ph type="sldNum" sz="quarter" idx="4"/>
          </p:nvPr>
        </p:nvSpPr>
        <p:spPr>
          <a:xfrm>
            <a:off x="8467336" y="235881"/>
            <a:ext cx="567560" cy="365760"/>
          </a:xfrm>
          <a:prstGeom prst="rect">
            <a:avLst/>
          </a:prstGeom>
        </p:spPr>
        <p:txBody>
          <a:bodyPr vert="horz" lIns="91440" tIns="45720" rIns="91440" bIns="45720" rtlCol="0" anchor="ctr"/>
          <a:lstStyle>
            <a:lvl1pPr algn="ctr">
              <a:defRPr lang="en-US" sz="1050" b="1" kern="1200" smtClean="0">
                <a:solidFill>
                  <a:schemeClr val="tx1"/>
                </a:solidFill>
                <a:latin typeface="Bierstadt" panose="020B0504020202020204" pitchFamily="34" charset="0"/>
                <a:ea typeface="+mn-ea"/>
                <a:cs typeface="+mn-cs"/>
              </a:defRPr>
            </a:lvl1pPr>
          </a:lstStyle>
          <a:p>
            <a:fld id="{B4A918BC-4D43-4B42-B3C0-E7EBE25E6AF0}" type="slidenum">
              <a:rPr lang="en-US" smtClean="0"/>
              <a:pPr/>
              <a:t>‹N°›</a:t>
            </a:fld>
            <a:endParaRPr lang="en-US" dirty="0"/>
          </a:p>
        </p:txBody>
      </p:sp>
      <p:cxnSp>
        <p:nvCxnSpPr>
          <p:cNvPr id="119" name="Straight Connector 118">
            <a:extLst>
              <a:ext uri="{FF2B5EF4-FFF2-40B4-BE49-F238E27FC236}">
                <a16:creationId xmlns:a16="http://schemas.microsoft.com/office/drawing/2014/main" id="{7FAC7B62-8ACC-41ED-80AB-8D1CDF38B9E4}"/>
              </a:ext>
            </a:extLst>
          </p:cNvPr>
          <p:cNvCxnSpPr>
            <a:cxnSpLocks/>
          </p:cNvCxnSpPr>
          <p:nvPr/>
        </p:nvCxnSpPr>
        <p:spPr>
          <a:xfrm>
            <a:off x="8751116" y="5641013"/>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1919083"/>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18" r:id="rId6"/>
    <p:sldLayoutId id="2147483714" r:id="rId7"/>
    <p:sldLayoutId id="2147483715" r:id="rId8"/>
    <p:sldLayoutId id="2147483716" r:id="rId9"/>
    <p:sldLayoutId id="2147483717" r:id="rId10"/>
    <p:sldLayoutId id="2147483719" r:id="rId11"/>
  </p:sldLayoutIdLst>
  <p:hf hdr="0" ftr="0" dt="0"/>
  <p:txStyles>
    <p:titleStyle>
      <a:lvl1pPr algn="l" defTabSz="685800" rtl="0" eaLnBrk="1" latinLnBrk="0" hangingPunct="1">
        <a:lnSpc>
          <a:spcPct val="100000"/>
        </a:lnSpc>
        <a:spcBef>
          <a:spcPct val="0"/>
        </a:spcBef>
        <a:buNone/>
        <a:defRPr sz="3300" kern="1200">
          <a:solidFill>
            <a:schemeClr val="tx1"/>
          </a:solidFill>
          <a:latin typeface="+mj-lt"/>
          <a:ea typeface="+mj-ea"/>
          <a:cs typeface="+mj-cs"/>
        </a:defRPr>
      </a:lvl1pPr>
    </p:titleStyle>
    <p:bodyStyle>
      <a:lvl1pPr marL="0" indent="0" algn="l" defTabSz="685800" rtl="0" eaLnBrk="1" latinLnBrk="0" hangingPunct="1">
        <a:lnSpc>
          <a:spcPct val="110000"/>
        </a:lnSpc>
        <a:spcBef>
          <a:spcPts val="750"/>
        </a:spcBef>
        <a:buFont typeface="Arial" panose="020B0604020202020204" pitchFamily="34" charset="0"/>
        <a:buNone/>
        <a:defRPr sz="1650" kern="1200">
          <a:solidFill>
            <a:schemeClr val="tx1"/>
          </a:solidFill>
          <a:latin typeface="+mn-lt"/>
          <a:ea typeface="+mn-ea"/>
          <a:cs typeface="+mn-cs"/>
        </a:defRPr>
      </a:lvl1pPr>
      <a:lvl2pPr marL="171450" indent="0" algn="l" defTabSz="685800" rtl="0" eaLnBrk="1" latinLnBrk="0" hangingPunct="1">
        <a:lnSpc>
          <a:spcPct val="110000"/>
        </a:lnSpc>
        <a:spcBef>
          <a:spcPts val="375"/>
        </a:spcBef>
        <a:buFont typeface="Arial" panose="020B0604020202020204" pitchFamily="34" charset="0"/>
        <a:buNone/>
        <a:defRPr sz="1500" kern="1200">
          <a:solidFill>
            <a:schemeClr val="tx1"/>
          </a:solidFill>
          <a:latin typeface="+mn-lt"/>
          <a:ea typeface="+mn-ea"/>
          <a:cs typeface="+mn-cs"/>
        </a:defRPr>
      </a:lvl2pPr>
      <a:lvl3pPr marL="342900" indent="0" algn="l" defTabSz="685800" rtl="0" eaLnBrk="1" latinLnBrk="0" hangingPunct="1">
        <a:lnSpc>
          <a:spcPct val="110000"/>
        </a:lnSpc>
        <a:spcBef>
          <a:spcPts val="375"/>
        </a:spcBef>
        <a:buFont typeface="Arial" panose="020B0604020202020204" pitchFamily="34" charset="0"/>
        <a:buNone/>
        <a:defRPr sz="1350" kern="1200">
          <a:solidFill>
            <a:schemeClr val="tx1"/>
          </a:solidFill>
          <a:latin typeface="+mn-lt"/>
          <a:ea typeface="+mn-ea"/>
          <a:cs typeface="+mn-cs"/>
        </a:defRPr>
      </a:lvl3pPr>
      <a:lvl4pPr marL="514350" indent="0" algn="l" defTabSz="685800" rtl="0" eaLnBrk="1" latinLnBrk="0" hangingPunct="1">
        <a:lnSpc>
          <a:spcPct val="110000"/>
        </a:lnSpc>
        <a:spcBef>
          <a:spcPts val="375"/>
        </a:spcBef>
        <a:buFont typeface="Arial" panose="020B0604020202020204" pitchFamily="34" charset="0"/>
        <a:buNone/>
        <a:defRPr sz="1200" kern="1200">
          <a:solidFill>
            <a:schemeClr val="tx1"/>
          </a:solidFill>
          <a:latin typeface="+mn-lt"/>
          <a:ea typeface="+mn-ea"/>
          <a:cs typeface="+mn-cs"/>
        </a:defRPr>
      </a:lvl4pPr>
      <a:lvl5pPr marL="685800" indent="0" algn="l" defTabSz="685800" rtl="0" eaLnBrk="1" latinLnBrk="0" hangingPunct="1">
        <a:lnSpc>
          <a:spcPct val="11000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svg"/><Relationship Id="rId2" Type="http://schemas.openxmlformats.org/officeDocument/2006/relationships/hyperlink" Target="https://handata.fr/index.php?obs=hd#c=home" TargetMode="Externa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 Id="rId9" Type="http://schemas.openxmlformats.org/officeDocument/2006/relationships/image" Target="../media/image21.svg"/></Relationships>
</file>

<file path=ppt/slides/_rels/slide1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geoplatoss-bretagne.fr/#c=home"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6.svg"/></Relationships>
</file>

<file path=ppt/slides/_rels/slide25.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chart" Target="../charts/chart9.xml"/><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svg"/></Relationships>
</file>

<file path=ppt/slides/_rels/slide27.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44.sv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sv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7.xml"/><Relationship Id="rId4" Type="http://schemas.openxmlformats.org/officeDocument/2006/relationships/image" Target="../media/image48.svg"/></Relationships>
</file>

<file path=ppt/slides/_rels/slide31.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51.svg"/></Relationships>
</file>

<file path=ppt/slides/_rels/slide3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chart" Target="../charts/chart4.xml"/><Relationship Id="rId7" Type="http://schemas.openxmlformats.org/officeDocument/2006/relationships/image" Target="../media/image8.png"/><Relationship Id="rId2" Type="http://schemas.openxmlformats.org/officeDocument/2006/relationships/chart" Target="../charts/chart3.xml"/><Relationship Id="rId1" Type="http://schemas.openxmlformats.org/officeDocument/2006/relationships/slideLayout" Target="../slideLayouts/slideLayout7.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8.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092F758-2C1F-0A72-C3BC-4C0DA5369139}"/>
              </a:ext>
            </a:extLst>
          </p:cNvPr>
          <p:cNvSpPr/>
          <p:nvPr/>
        </p:nvSpPr>
        <p:spPr>
          <a:xfrm>
            <a:off x="373513" y="1819454"/>
            <a:ext cx="8781362" cy="4306332"/>
          </a:xfrm>
          <a:prstGeom prst="rect">
            <a:avLst/>
          </a:prstGeom>
          <a:solidFill>
            <a:srgbClr val="D1B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rgbClr val="CE70CC"/>
              </a:solidFill>
            </a:endParaRPr>
          </a:p>
        </p:txBody>
      </p:sp>
      <p:sp>
        <p:nvSpPr>
          <p:cNvPr id="4" name="Sous-titre 2">
            <a:extLst>
              <a:ext uri="{FF2B5EF4-FFF2-40B4-BE49-F238E27FC236}">
                <a16:creationId xmlns:a16="http://schemas.microsoft.com/office/drawing/2014/main" id="{F1E613D5-2265-1CFA-C062-E0A324DCA776}"/>
              </a:ext>
            </a:extLst>
          </p:cNvPr>
          <p:cNvSpPr>
            <a:spLocks noGrp="1"/>
          </p:cNvSpPr>
          <p:nvPr>
            <p:ph type="subTitle" idx="1"/>
          </p:nvPr>
        </p:nvSpPr>
        <p:spPr>
          <a:xfrm>
            <a:off x="620047" y="3059681"/>
            <a:ext cx="4286084" cy="750094"/>
          </a:xfrm>
        </p:spPr>
        <p:txBody>
          <a:bodyPr anchor="b">
            <a:normAutofit fontScale="47500" lnSpcReduction="20000"/>
          </a:bodyPr>
          <a:lstStyle/>
          <a:p>
            <a:pPr algn="ctr"/>
            <a:r>
              <a:rPr lang="fr-FR" sz="5025" b="1" dirty="0">
                <a:solidFill>
                  <a:schemeClr val="bg1">
                    <a:lumMod val="95000"/>
                  </a:schemeClr>
                </a:solidFill>
                <a:latin typeface="Marianne" panose="02000000000000000000" pitchFamily="2" charset="0"/>
              </a:rPr>
              <a:t>Panorama statistique</a:t>
            </a:r>
          </a:p>
          <a:p>
            <a:pPr algn="ctr"/>
            <a:r>
              <a:rPr lang="fr-FR" sz="2400" b="1" dirty="0">
                <a:solidFill>
                  <a:schemeClr val="bg1">
                    <a:lumMod val="95000"/>
                  </a:schemeClr>
                </a:solidFill>
                <a:latin typeface="Marianne" panose="02000000000000000000" pitchFamily="2" charset="0"/>
              </a:rPr>
              <a:t>Cohésion sociale</a:t>
            </a:r>
          </a:p>
        </p:txBody>
      </p:sp>
      <p:sp>
        <p:nvSpPr>
          <p:cNvPr id="5" name="ZoneTexte 4">
            <a:extLst>
              <a:ext uri="{FF2B5EF4-FFF2-40B4-BE49-F238E27FC236}">
                <a16:creationId xmlns:a16="http://schemas.microsoft.com/office/drawing/2014/main" id="{F96B9F14-0003-AA94-A7A7-E52391D2E7C7}"/>
              </a:ext>
            </a:extLst>
          </p:cNvPr>
          <p:cNvSpPr txBox="1"/>
          <p:nvPr/>
        </p:nvSpPr>
        <p:spPr>
          <a:xfrm>
            <a:off x="362638" y="2406372"/>
            <a:ext cx="1361018" cy="300082"/>
          </a:xfrm>
          <a:prstGeom prst="rect">
            <a:avLst/>
          </a:prstGeom>
          <a:solidFill>
            <a:schemeClr val="bg1"/>
          </a:solidFill>
        </p:spPr>
        <p:txBody>
          <a:bodyPr wrap="square" rtlCol="0">
            <a:spAutoFit/>
          </a:bodyPr>
          <a:lstStyle/>
          <a:p>
            <a:r>
              <a:rPr lang="fr-FR" sz="1350" b="1" dirty="0">
                <a:solidFill>
                  <a:srgbClr val="AEA397"/>
                </a:solidFill>
                <a:latin typeface="Marianne" panose="02000000000000000000" pitchFamily="2" charset="0"/>
              </a:rPr>
              <a:t>Edition 2023</a:t>
            </a:r>
          </a:p>
        </p:txBody>
      </p:sp>
      <p:pic>
        <p:nvPicPr>
          <p:cNvPr id="8" name="Image 7" descr="Une image contenant texte, Police, logo, Graphique&#10;&#10;Description générée automatiquement">
            <a:extLst>
              <a:ext uri="{FF2B5EF4-FFF2-40B4-BE49-F238E27FC236}">
                <a16:creationId xmlns:a16="http://schemas.microsoft.com/office/drawing/2014/main" id="{5663E473-00F9-9586-1B18-5F0E03D5DA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300" y="468539"/>
            <a:ext cx="1337580" cy="1232458"/>
          </a:xfrm>
          <a:prstGeom prst="rect">
            <a:avLst/>
          </a:prstGeom>
        </p:spPr>
      </p:pic>
      <p:sp>
        <p:nvSpPr>
          <p:cNvPr id="9" name="ZoneTexte 8">
            <a:extLst>
              <a:ext uri="{FF2B5EF4-FFF2-40B4-BE49-F238E27FC236}">
                <a16:creationId xmlns:a16="http://schemas.microsoft.com/office/drawing/2014/main" id="{E9D10027-6953-B0E2-4969-2850015B8919}"/>
              </a:ext>
            </a:extLst>
          </p:cNvPr>
          <p:cNvSpPr txBox="1"/>
          <p:nvPr/>
        </p:nvSpPr>
        <p:spPr>
          <a:xfrm>
            <a:off x="6632188" y="732213"/>
            <a:ext cx="2286513" cy="577081"/>
          </a:xfrm>
          <a:prstGeom prst="rect">
            <a:avLst/>
          </a:prstGeom>
          <a:noFill/>
        </p:spPr>
        <p:txBody>
          <a:bodyPr wrap="square" rtlCol="0">
            <a:spAutoFit/>
          </a:bodyPr>
          <a:lstStyle/>
          <a:p>
            <a:r>
              <a:rPr lang="fr-FR" sz="1050" b="1" dirty="0">
                <a:latin typeface="Marianne" panose="02000000000000000000" pitchFamily="2" charset="0"/>
              </a:rPr>
              <a:t>Direction régionale de l’économie, de l’emploi, </a:t>
            </a:r>
            <a:br>
              <a:rPr lang="fr-FR" sz="1050" b="1" dirty="0">
                <a:latin typeface="Marianne" panose="02000000000000000000" pitchFamily="2" charset="0"/>
              </a:rPr>
            </a:br>
            <a:r>
              <a:rPr lang="fr-FR" sz="1050" b="1" dirty="0">
                <a:latin typeface="Marianne" panose="02000000000000000000" pitchFamily="2" charset="0"/>
              </a:rPr>
              <a:t>du travail et des solidarités</a:t>
            </a:r>
          </a:p>
        </p:txBody>
      </p:sp>
      <p:sp>
        <p:nvSpPr>
          <p:cNvPr id="11" name="Sous-titre 2">
            <a:extLst>
              <a:ext uri="{FF2B5EF4-FFF2-40B4-BE49-F238E27FC236}">
                <a16:creationId xmlns:a16="http://schemas.microsoft.com/office/drawing/2014/main" id="{543485D6-F46C-960D-5D6E-8D382C49FA39}"/>
              </a:ext>
            </a:extLst>
          </p:cNvPr>
          <p:cNvSpPr txBox="1">
            <a:spLocks/>
          </p:cNvSpPr>
          <p:nvPr/>
        </p:nvSpPr>
        <p:spPr>
          <a:xfrm>
            <a:off x="620047" y="4394583"/>
            <a:ext cx="4286084" cy="531982"/>
          </a:xfrm>
          <a:prstGeom prst="rect">
            <a:avLst/>
          </a:prstGeom>
        </p:spPr>
        <p:txBody>
          <a:bodyPr vert="horz" lIns="68580" tIns="34290" rIns="68580" bIns="3429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3151" b="1" dirty="0">
                <a:solidFill>
                  <a:schemeClr val="bg1">
                    <a:lumMod val="95000"/>
                  </a:schemeClr>
                </a:solidFill>
                <a:latin typeface="Marianne" panose="02000000000000000000" pitchFamily="2" charset="0"/>
              </a:rPr>
              <a:t>Région Bretagne</a:t>
            </a:r>
          </a:p>
        </p:txBody>
      </p:sp>
      <p:cxnSp>
        <p:nvCxnSpPr>
          <p:cNvPr id="13" name="Connecteur droit 12">
            <a:extLst>
              <a:ext uri="{FF2B5EF4-FFF2-40B4-BE49-F238E27FC236}">
                <a16:creationId xmlns:a16="http://schemas.microsoft.com/office/drawing/2014/main" id="{AFF27140-1B72-06F6-9CB9-098429B2FCA6}"/>
              </a:ext>
            </a:extLst>
          </p:cNvPr>
          <p:cNvCxnSpPr/>
          <p:nvPr/>
        </p:nvCxnSpPr>
        <p:spPr>
          <a:xfrm>
            <a:off x="685801" y="4089860"/>
            <a:ext cx="4220330" cy="0"/>
          </a:xfrm>
          <a:prstGeom prst="line">
            <a:avLst/>
          </a:prstGeom>
          <a:ln w="28575">
            <a:solidFill>
              <a:schemeClr val="bg1">
                <a:lumMod val="95000"/>
              </a:schemeClr>
            </a:solidFill>
          </a:ln>
        </p:spPr>
        <p:style>
          <a:lnRef idx="1">
            <a:schemeClr val="dk1"/>
          </a:lnRef>
          <a:fillRef idx="0">
            <a:schemeClr val="dk1"/>
          </a:fillRef>
          <a:effectRef idx="0">
            <a:schemeClr val="dk1"/>
          </a:effectRef>
          <a:fontRef idx="minor">
            <a:schemeClr val="tx1"/>
          </a:fontRef>
        </p:style>
      </p:cxnSp>
      <p:pic>
        <p:nvPicPr>
          <p:cNvPr id="15" name="Graphique 14">
            <a:extLst>
              <a:ext uri="{FF2B5EF4-FFF2-40B4-BE49-F238E27FC236}">
                <a16:creationId xmlns:a16="http://schemas.microsoft.com/office/drawing/2014/main" id="{410C40C5-3DDB-01B4-541E-F50AB30944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73765" y="3303222"/>
            <a:ext cx="3499130" cy="1941894"/>
          </a:xfrm>
          <a:prstGeom prst="rect">
            <a:avLst/>
          </a:prstGeom>
        </p:spPr>
      </p:pic>
      <p:pic>
        <p:nvPicPr>
          <p:cNvPr id="3" name="Image 2" descr="Une image contenant cercle&#10;&#10;Description générée automatiquement">
            <a:extLst>
              <a:ext uri="{FF2B5EF4-FFF2-40B4-BE49-F238E27FC236}">
                <a16:creationId xmlns:a16="http://schemas.microsoft.com/office/drawing/2014/main" id="{A9164FC2-59F3-DD24-2A77-173CB92B1FC3}"/>
              </a:ext>
            </a:extLst>
          </p:cNvPr>
          <p:cNvPicPr>
            <a:picLocks noChangeAspect="1"/>
          </p:cNvPicPr>
          <p:nvPr/>
        </p:nvPicPr>
        <p:blipFill>
          <a:blip r:embed="rId5">
            <a:duotone>
              <a:prstClr val="black"/>
              <a:srgbClr val="CE70CC">
                <a:tint val="45000"/>
                <a:satMod val="400000"/>
              </a:srgbClr>
            </a:duotone>
            <a:extLst>
              <a:ext uri="{BEBA8EAE-BF5A-486C-A8C5-ECC9F3942E4B}">
                <a14:imgProps xmlns:a14="http://schemas.microsoft.com/office/drawing/2010/main">
                  <a14:imgLayer r:embed="rId6">
                    <a14:imgEffect>
                      <a14:backgroundRemoval t="2986" b="99122" l="3689" r="99239">
                        <a14:foregroundMark x1="42740" y1="7143" x2="42740" y2="7143"/>
                        <a14:foregroundMark x1="39578" y1="3103" x2="39578" y2="3103"/>
                        <a14:foregroundMark x1="9192" y1="35070" x2="9192" y2="35070"/>
                        <a14:foregroundMark x1="3747" y1="35773" x2="3747" y2="35773"/>
                        <a14:foregroundMark x1="94379" y1="89403" x2="94379" y2="89403"/>
                        <a14:foregroundMark x1="92799" y1="95960" x2="92799" y2="95960"/>
                        <a14:foregroundMark x1="99297" y1="90281" x2="99297" y2="90281"/>
                        <a14:foregroundMark x1="91218" y1="99122" x2="91218" y2="99122"/>
                      </a14:backgroundRemoval>
                    </a14:imgEffect>
                  </a14:imgLayer>
                </a14:imgProps>
              </a:ext>
              <a:ext uri="{28A0092B-C50C-407E-A947-70E740481C1C}">
                <a14:useLocalDpi xmlns:a14="http://schemas.microsoft.com/office/drawing/2010/main" val="0"/>
              </a:ext>
            </a:extLst>
          </a:blip>
          <a:stretch>
            <a:fillRect/>
          </a:stretch>
        </p:blipFill>
        <p:spPr>
          <a:xfrm>
            <a:off x="7269479" y="3421090"/>
            <a:ext cx="917848" cy="917848"/>
          </a:xfrm>
          <a:prstGeom prst="rect">
            <a:avLst/>
          </a:prstGeom>
        </p:spPr>
      </p:pic>
      <p:pic>
        <p:nvPicPr>
          <p:cNvPr id="7" name="Image 6" descr="Une image contenant logo, Graphique, capture d’écran, graphisme&#10;&#10;Description générée automatiquement">
            <a:extLst>
              <a:ext uri="{FF2B5EF4-FFF2-40B4-BE49-F238E27FC236}">
                <a16:creationId xmlns:a16="http://schemas.microsoft.com/office/drawing/2014/main" id="{83CDA44C-63B5-4F49-EAA3-C526A7A8A8DE}"/>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5300"/>
                    </a14:imgEffect>
                  </a14:imgLayer>
                </a14:imgProps>
              </a:ext>
              <a:ext uri="{28A0092B-C50C-407E-A947-70E740481C1C}">
                <a14:useLocalDpi xmlns:a14="http://schemas.microsoft.com/office/drawing/2010/main" val="0"/>
              </a:ext>
            </a:extLst>
          </a:blip>
          <a:stretch>
            <a:fillRect/>
          </a:stretch>
        </p:blipFill>
        <p:spPr>
          <a:xfrm>
            <a:off x="6298787" y="2219743"/>
            <a:ext cx="1752877" cy="1752877"/>
          </a:xfrm>
          <a:prstGeom prst="rect">
            <a:avLst/>
          </a:prstGeom>
        </p:spPr>
      </p:pic>
      <p:sp>
        <p:nvSpPr>
          <p:cNvPr id="2" name="Rectangle 1">
            <a:extLst>
              <a:ext uri="{FF2B5EF4-FFF2-40B4-BE49-F238E27FC236}">
                <a16:creationId xmlns:a16="http://schemas.microsoft.com/office/drawing/2014/main" id="{4780432B-3739-B3FD-381C-78D3F1E52CD7}"/>
              </a:ext>
            </a:extLst>
          </p:cNvPr>
          <p:cNvSpPr/>
          <p:nvPr/>
        </p:nvSpPr>
        <p:spPr>
          <a:xfrm>
            <a:off x="8630194" y="6125786"/>
            <a:ext cx="426720" cy="3795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62102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BD03CF5-1D03-8C2A-5B0E-3D66EAA2AA77}"/>
              </a:ext>
            </a:extLst>
          </p:cNvPr>
          <p:cNvSpPr txBox="1"/>
          <p:nvPr/>
        </p:nvSpPr>
        <p:spPr>
          <a:xfrm>
            <a:off x="613088" y="286558"/>
            <a:ext cx="5292763" cy="600164"/>
          </a:xfrm>
          <a:prstGeom prst="rect">
            <a:avLst/>
          </a:prstGeom>
          <a:noFill/>
        </p:spPr>
        <p:txBody>
          <a:bodyPr wrap="square" rtlCol="0">
            <a:spAutoFit/>
          </a:bodyPr>
          <a:lstStyle/>
          <a:p>
            <a:r>
              <a:rPr lang="fr-FR" sz="2400" b="1" dirty="0">
                <a:latin typeface="Marianne" panose="02000000000000000000" pitchFamily="2" charset="0"/>
              </a:rPr>
              <a:t>Pauvreté - Précarité - Exclusion</a:t>
            </a:r>
          </a:p>
          <a:p>
            <a:r>
              <a:rPr lang="fr-FR" sz="900" dirty="0">
                <a:latin typeface="Marianne" panose="02000000000000000000" pitchFamily="2" charset="0"/>
              </a:rPr>
              <a:t>RSA et Minima sociaux 2022</a:t>
            </a:r>
          </a:p>
        </p:txBody>
      </p:sp>
      <p:sp>
        <p:nvSpPr>
          <p:cNvPr id="4" name="Espace réservé du numéro de diapositive 3">
            <a:extLst>
              <a:ext uri="{FF2B5EF4-FFF2-40B4-BE49-F238E27FC236}">
                <a16:creationId xmlns:a16="http://schemas.microsoft.com/office/drawing/2014/main" id="{66C43035-28D7-2169-4C92-4C9C41301A71}"/>
              </a:ext>
            </a:extLst>
          </p:cNvPr>
          <p:cNvSpPr>
            <a:spLocks noGrp="1"/>
          </p:cNvSpPr>
          <p:nvPr>
            <p:ph type="sldNum" sz="quarter" idx="12"/>
          </p:nvPr>
        </p:nvSpPr>
        <p:spPr/>
        <p:txBody>
          <a:bodyPr/>
          <a:lstStyle/>
          <a:p>
            <a:fld id="{B4A918BC-4D43-4B42-B3C0-E7EBE25E6AF0}" type="slidenum">
              <a:rPr lang="en-US" smtClean="0"/>
              <a:t>10</a:t>
            </a:fld>
            <a:endParaRPr lang="en-US"/>
          </a:p>
        </p:txBody>
      </p:sp>
      <p:sp>
        <p:nvSpPr>
          <p:cNvPr id="5" name="ZoneTexte 4">
            <a:extLst>
              <a:ext uri="{FF2B5EF4-FFF2-40B4-BE49-F238E27FC236}">
                <a16:creationId xmlns:a16="http://schemas.microsoft.com/office/drawing/2014/main" id="{DBE9029E-6AE5-849B-4DB0-6F9674E8CC04}"/>
              </a:ext>
            </a:extLst>
          </p:cNvPr>
          <p:cNvSpPr txBox="1"/>
          <p:nvPr/>
        </p:nvSpPr>
        <p:spPr>
          <a:xfrm>
            <a:off x="455870" y="4475691"/>
            <a:ext cx="7706495" cy="1486304"/>
          </a:xfrm>
          <a:prstGeom prst="rect">
            <a:avLst/>
          </a:prstGeom>
          <a:noFill/>
        </p:spPr>
        <p:txBody>
          <a:bodyPr wrap="square" rtlCol="0">
            <a:spAutoFit/>
          </a:bodyPr>
          <a:lstStyle/>
          <a:p>
            <a:r>
              <a:rPr lang="fr-FR" sz="600" i="1" dirty="0">
                <a:latin typeface="Marianne" panose="02000000000000000000" pitchFamily="2" charset="0"/>
              </a:rPr>
              <a:t>Sources : DREES ; Régimes obligatoires Sécurité sociale : CNAM, CNDSSTI, CCMSA, SLM, Régimes spéciaux, URSSAF ; MSA ; </a:t>
            </a:r>
            <a:r>
              <a:rPr lang="fr-FR" sz="600" i="1" dirty="0" err="1">
                <a:latin typeface="Marianne" panose="02000000000000000000" pitchFamily="2" charset="0"/>
              </a:rPr>
              <a:t>Cnaf</a:t>
            </a:r>
            <a:r>
              <a:rPr lang="fr-FR" sz="600" i="1" dirty="0">
                <a:latin typeface="Marianne" panose="02000000000000000000" pitchFamily="2" charset="0"/>
              </a:rPr>
              <a:t> ; Insee, Estimations de population 2023 et 2024 (résultats provisoires arrêtés avril 2024) ; Pôle emploi ; Fichier national des Assedic ; RSI ; estimation DREES, FSV (Fonds solidarité Vieillesse) et enquête DREES auprès de la caisse nationale d’assurance vieillesse (CNAV), du régime social des indépendants (RSI), de la MSA, de la Caisse des dépôts et consignations (CDC), de l’établissement national des invalides de la marine (ENIM), de la société nationale des chemins de fer (SNCF), de la caisse d’assurance vieillesse, invalidité et maladie des cultes (CAVIMAC)  pour la France métropolitaine </a:t>
            </a:r>
          </a:p>
          <a:p>
            <a:endParaRPr lang="fr-FR" sz="600" i="1" dirty="0">
              <a:latin typeface="Marianne" panose="02000000000000000000" pitchFamily="2" charset="0"/>
            </a:endParaRPr>
          </a:p>
          <a:p>
            <a:r>
              <a:rPr lang="fr-FR" sz="600" i="1" dirty="0">
                <a:latin typeface="Marianne" panose="02000000000000000000" pitchFamily="2" charset="0"/>
              </a:rPr>
              <a:t>(1) Les données portant sur les allocataires relevant des Caf sont établies selon le territoire de gestion des Caf et non selon le lieu de résidence</a:t>
            </a:r>
          </a:p>
          <a:p>
            <a:pPr>
              <a:lnSpc>
                <a:spcPct val="115000"/>
              </a:lnSpc>
            </a:pPr>
            <a:r>
              <a:rPr lang="fr-FR" sz="600" i="1" dirty="0">
                <a:latin typeface="Marianne" panose="02000000000000000000" pitchFamily="2" charset="0"/>
              </a:rPr>
              <a:t>(2) Population couverte par le RSA : l'allocataire, le conjoint et les personnes à charge.  Hors "RSA jeunes" (à la charge de l'État).  Attention rupture de série : à la suite d'une amélioration du système de production statistique de la </a:t>
            </a:r>
            <a:r>
              <a:rPr lang="fr-FR" sz="600" i="1" dirty="0" err="1">
                <a:latin typeface="Marianne" panose="02000000000000000000" pitchFamily="2" charset="0"/>
              </a:rPr>
              <a:t>Cnaf</a:t>
            </a:r>
            <a:r>
              <a:rPr lang="fr-FR" sz="600" i="1" dirty="0">
                <a:latin typeface="Marianne" panose="02000000000000000000" pitchFamily="2" charset="0"/>
              </a:rPr>
              <a:t> sur les bénéficiaires de prestations légales, les données à partir de 2016 ne sont pas comparables avec celles des années précédentes.</a:t>
            </a:r>
          </a:p>
          <a:p>
            <a:pPr>
              <a:lnSpc>
                <a:spcPct val="115000"/>
              </a:lnSpc>
            </a:pPr>
            <a:r>
              <a:rPr lang="fr-FR" sz="600" i="1" dirty="0">
                <a:latin typeface="Marianne" panose="02000000000000000000" pitchFamily="2" charset="0"/>
              </a:rPr>
              <a:t>(4) hors allocataires résidents à l'étranger et allocataires non ventilés par départements (ces derniers représentent 0,0001% de la population totale)</a:t>
            </a:r>
          </a:p>
          <a:p>
            <a:pPr>
              <a:lnSpc>
                <a:spcPct val="115000"/>
              </a:lnSpc>
            </a:pPr>
            <a:r>
              <a:rPr lang="fr-FR" sz="600" i="1" dirty="0">
                <a:latin typeface="Marianne" panose="02000000000000000000" pitchFamily="2" charset="0"/>
              </a:rPr>
              <a:t>(5) À compter du 1er novembre 2019, la CMU-C est remplacée par la CSS (sans participation).La CSS est aussi appelée C2S. C2SP : CSS avec participation. </a:t>
            </a:r>
          </a:p>
          <a:p>
            <a:pPr>
              <a:lnSpc>
                <a:spcPct val="115000"/>
              </a:lnSpc>
            </a:pPr>
            <a:r>
              <a:rPr lang="fr-FR" sz="600" i="1" dirty="0">
                <a:latin typeface="Marianne" panose="02000000000000000000" pitchFamily="2" charset="0"/>
              </a:rPr>
              <a:t>(6) Indicateurs sociaux départementaux</a:t>
            </a:r>
          </a:p>
          <a:p>
            <a:pPr>
              <a:lnSpc>
                <a:spcPct val="115000"/>
              </a:lnSpc>
            </a:pPr>
            <a:r>
              <a:rPr lang="fr-FR" sz="600" i="1" dirty="0">
                <a:latin typeface="Marianne" panose="02000000000000000000" pitchFamily="2" charset="0"/>
              </a:rPr>
              <a:t>(7) Attention rupture de série : à la suite d'une amélioration du système de production statistique de la </a:t>
            </a:r>
            <a:r>
              <a:rPr lang="fr-FR" sz="600" i="1" dirty="0" err="1">
                <a:latin typeface="Marianne" panose="02000000000000000000" pitchFamily="2" charset="0"/>
              </a:rPr>
              <a:t>Cnaf</a:t>
            </a:r>
            <a:r>
              <a:rPr lang="fr-FR" sz="600" i="1" dirty="0">
                <a:latin typeface="Marianne" panose="02000000000000000000" pitchFamily="2" charset="0"/>
              </a:rPr>
              <a:t> sur les bénéficiaires de prestations légales, les données à partir de 2016 sur le RSA, l'AAH et le total des minima sociaux ne sont pas comparables avec celles des années précédentes.</a:t>
            </a:r>
          </a:p>
          <a:p>
            <a:pPr>
              <a:lnSpc>
                <a:spcPct val="115000"/>
              </a:lnSpc>
            </a:pPr>
            <a:r>
              <a:rPr lang="fr-FR" sz="600" i="1" dirty="0">
                <a:latin typeface="Marianne" panose="02000000000000000000" pitchFamily="2" charset="0"/>
              </a:rPr>
              <a:t>(8) Les bénéficiaires du "RSA jeunes" sont intégrés aux effectifs du RSA non majoré.</a:t>
            </a:r>
          </a:p>
        </p:txBody>
      </p:sp>
      <p:graphicFrame>
        <p:nvGraphicFramePr>
          <p:cNvPr id="6" name="Tableau 5">
            <a:extLst>
              <a:ext uri="{FF2B5EF4-FFF2-40B4-BE49-F238E27FC236}">
                <a16:creationId xmlns:a16="http://schemas.microsoft.com/office/drawing/2014/main" id="{29B20773-BF7F-4E00-5142-B61B0A95EF25}"/>
              </a:ext>
            </a:extLst>
          </p:cNvPr>
          <p:cNvGraphicFramePr>
            <a:graphicFrameLocks noGrp="1"/>
          </p:cNvGraphicFramePr>
          <p:nvPr>
            <p:extLst>
              <p:ext uri="{D42A27DB-BD31-4B8C-83A1-F6EECF244321}">
                <p14:modId xmlns:p14="http://schemas.microsoft.com/office/powerpoint/2010/main" val="3860043086"/>
              </p:ext>
            </p:extLst>
          </p:nvPr>
        </p:nvGraphicFramePr>
        <p:xfrm>
          <a:off x="455870" y="1812639"/>
          <a:ext cx="8379664" cy="2609015"/>
        </p:xfrm>
        <a:graphic>
          <a:graphicData uri="http://schemas.openxmlformats.org/drawingml/2006/table">
            <a:tbl>
              <a:tblPr>
                <a:tableStyleId>{5C22544A-7EE6-4342-B048-85BDC9FD1C3A}</a:tableStyleId>
              </a:tblPr>
              <a:tblGrid>
                <a:gridCol w="4779664">
                  <a:extLst>
                    <a:ext uri="{9D8B030D-6E8A-4147-A177-3AD203B41FA5}">
                      <a16:colId xmlns:a16="http://schemas.microsoft.com/office/drawing/2014/main" val="1555337536"/>
                    </a:ext>
                  </a:extLst>
                </a:gridCol>
                <a:gridCol w="720000">
                  <a:extLst>
                    <a:ext uri="{9D8B030D-6E8A-4147-A177-3AD203B41FA5}">
                      <a16:colId xmlns:a16="http://schemas.microsoft.com/office/drawing/2014/main" val="2924531154"/>
                    </a:ext>
                  </a:extLst>
                </a:gridCol>
                <a:gridCol w="720000">
                  <a:extLst>
                    <a:ext uri="{9D8B030D-6E8A-4147-A177-3AD203B41FA5}">
                      <a16:colId xmlns:a16="http://schemas.microsoft.com/office/drawing/2014/main" val="633102256"/>
                    </a:ext>
                  </a:extLst>
                </a:gridCol>
                <a:gridCol w="720000">
                  <a:extLst>
                    <a:ext uri="{9D8B030D-6E8A-4147-A177-3AD203B41FA5}">
                      <a16:colId xmlns:a16="http://schemas.microsoft.com/office/drawing/2014/main" val="4204661543"/>
                    </a:ext>
                  </a:extLst>
                </a:gridCol>
                <a:gridCol w="720000">
                  <a:extLst>
                    <a:ext uri="{9D8B030D-6E8A-4147-A177-3AD203B41FA5}">
                      <a16:colId xmlns:a16="http://schemas.microsoft.com/office/drawing/2014/main" val="3786696138"/>
                    </a:ext>
                  </a:extLst>
                </a:gridCol>
                <a:gridCol w="720000">
                  <a:extLst>
                    <a:ext uri="{9D8B030D-6E8A-4147-A177-3AD203B41FA5}">
                      <a16:colId xmlns:a16="http://schemas.microsoft.com/office/drawing/2014/main" val="3604977713"/>
                    </a:ext>
                  </a:extLst>
                </a:gridCol>
              </a:tblGrid>
              <a:tr h="237708">
                <a:tc>
                  <a:txBody>
                    <a:bodyPr/>
                    <a:lstStyle/>
                    <a:p>
                      <a:pPr algn="ctr" fontAlgn="ctr"/>
                      <a:r>
                        <a:rPr lang="fr-FR" sz="700" u="none" strike="noStrike" kern="1200" dirty="0">
                          <a:solidFill>
                            <a:schemeClr val="dk1"/>
                          </a:solidFill>
                          <a:effectLst/>
                          <a:latin typeface="Marianne" panose="02000000000000000000" pitchFamily="2" charset="0"/>
                          <a:ea typeface="+mn-ea"/>
                          <a:cs typeface="+mn-cs"/>
                        </a:rPr>
                        <a:t> </a:t>
                      </a:r>
                    </a:p>
                  </a:txBody>
                  <a:tcPr marL="5528" marR="5528" marT="5528" marB="0" anchor="ctr"/>
                </a:tc>
                <a:tc>
                  <a:txBody>
                    <a:bodyPr/>
                    <a:lstStyle/>
                    <a:p>
                      <a:pPr algn="r" fontAlgn="ctr"/>
                      <a:r>
                        <a:rPr lang="fr-FR" sz="700" u="none" strike="noStrike" kern="1200" dirty="0">
                          <a:solidFill>
                            <a:schemeClr val="dk1"/>
                          </a:solidFill>
                          <a:effectLst/>
                          <a:latin typeface="Marianne" panose="02000000000000000000" pitchFamily="2" charset="0"/>
                          <a:ea typeface="+mn-ea"/>
                          <a:cs typeface="+mn-cs"/>
                        </a:rPr>
                        <a:t>Côtes-d'Armor</a:t>
                      </a:r>
                    </a:p>
                  </a:txBody>
                  <a:tcPr marL="5528" marR="5528" marT="5528" marB="0" anchor="ctr"/>
                </a:tc>
                <a:tc>
                  <a:txBody>
                    <a:bodyPr/>
                    <a:lstStyle/>
                    <a:p>
                      <a:pPr algn="r" fontAlgn="ctr"/>
                      <a:r>
                        <a:rPr lang="fr-FR" sz="700" u="none" strike="noStrike" kern="1200">
                          <a:solidFill>
                            <a:schemeClr val="dk1"/>
                          </a:solidFill>
                          <a:effectLst/>
                          <a:latin typeface="Marianne" panose="02000000000000000000" pitchFamily="2" charset="0"/>
                          <a:ea typeface="+mn-ea"/>
                          <a:cs typeface="+mn-cs"/>
                        </a:rPr>
                        <a:t>Finistère</a:t>
                      </a:r>
                    </a:p>
                  </a:txBody>
                  <a:tcPr marL="5528" marR="5528" marT="5528" marB="0" anchor="ctr"/>
                </a:tc>
                <a:tc>
                  <a:txBody>
                    <a:bodyPr/>
                    <a:lstStyle/>
                    <a:p>
                      <a:pPr algn="r" fontAlgn="ctr"/>
                      <a:r>
                        <a:rPr lang="fr-FR" sz="700" u="none" strike="noStrike" kern="1200">
                          <a:solidFill>
                            <a:schemeClr val="dk1"/>
                          </a:solidFill>
                          <a:effectLst/>
                          <a:latin typeface="Marianne" panose="02000000000000000000" pitchFamily="2" charset="0"/>
                          <a:ea typeface="+mn-ea"/>
                          <a:cs typeface="+mn-cs"/>
                        </a:rPr>
                        <a:t>Ille-et-Vilaine</a:t>
                      </a:r>
                    </a:p>
                  </a:txBody>
                  <a:tcPr marL="5528" marR="5528" marT="5528" marB="0" anchor="ctr"/>
                </a:tc>
                <a:tc>
                  <a:txBody>
                    <a:bodyPr/>
                    <a:lstStyle/>
                    <a:p>
                      <a:pPr algn="r" fontAlgn="ctr"/>
                      <a:r>
                        <a:rPr lang="fr-FR" sz="700" u="none" strike="noStrike" kern="1200">
                          <a:solidFill>
                            <a:schemeClr val="dk1"/>
                          </a:solidFill>
                          <a:effectLst/>
                          <a:latin typeface="Marianne" panose="02000000000000000000" pitchFamily="2" charset="0"/>
                          <a:ea typeface="+mn-ea"/>
                          <a:cs typeface="+mn-cs"/>
                        </a:rPr>
                        <a:t>Morbihan</a:t>
                      </a:r>
                    </a:p>
                  </a:txBody>
                  <a:tcPr marL="5528" marR="5528" marT="5528" marB="0" anchor="ctr"/>
                </a:tc>
                <a:tc>
                  <a:txBody>
                    <a:bodyPr/>
                    <a:lstStyle/>
                    <a:p>
                      <a:pPr algn="r" fontAlgn="ctr"/>
                      <a:r>
                        <a:rPr lang="fr-FR" sz="700" b="1" u="none" strike="noStrike" kern="1200" dirty="0">
                          <a:solidFill>
                            <a:schemeClr val="dk1"/>
                          </a:solidFill>
                          <a:effectLst/>
                          <a:latin typeface="Marianne" panose="02000000000000000000" pitchFamily="2" charset="0"/>
                          <a:ea typeface="+mn-ea"/>
                          <a:cs typeface="+mn-cs"/>
                        </a:rPr>
                        <a:t>BRETAGNE</a:t>
                      </a:r>
                    </a:p>
                  </a:txBody>
                  <a:tcPr marL="5528" marR="5528" marT="5528" marB="0" anchor="ctr">
                    <a:solidFill>
                      <a:srgbClr val="7AB1E8"/>
                    </a:solidFill>
                  </a:tcPr>
                </a:tc>
                <a:extLst>
                  <a:ext uri="{0D108BD9-81ED-4DB2-BD59-A6C34878D82A}">
                    <a16:rowId xmlns:a16="http://schemas.microsoft.com/office/drawing/2014/main" val="3027186255"/>
                  </a:ext>
                </a:extLst>
              </a:tr>
              <a:tr h="121618">
                <a:tc>
                  <a:txBody>
                    <a:bodyPr/>
                    <a:lstStyle/>
                    <a:p>
                      <a:pPr algn="l" fontAlgn="ctr"/>
                      <a:r>
                        <a:rPr lang="fr-FR" sz="700" b="1" u="none" strike="noStrike" kern="1200" dirty="0">
                          <a:solidFill>
                            <a:schemeClr val="dk1"/>
                          </a:solidFill>
                          <a:effectLst/>
                          <a:latin typeface="Marianne" panose="02000000000000000000" pitchFamily="2" charset="0"/>
                          <a:ea typeface="+mn-ea"/>
                          <a:cs typeface="+mn-cs"/>
                        </a:rPr>
                        <a:t>Allocataires du revenu de solidarité active (RSA) au 31/12/2022 (1) (7)</a:t>
                      </a:r>
                    </a:p>
                  </a:txBody>
                  <a:tcPr marL="9525" marR="9525" marT="9525" marB="0" anchor="ctr"/>
                </a:tc>
                <a:tc>
                  <a:txBody>
                    <a:bodyPr/>
                    <a:lstStyle/>
                    <a:p>
                      <a:pPr marL="0" algn="r" defTabSz="685800" rtl="0" eaLnBrk="1" fontAlgn="ctr" latinLnBrk="0" hangingPunct="1"/>
                      <a:r>
                        <a:rPr lang="fr-FR" sz="700" b="1" u="none" strike="noStrike" kern="1200" dirty="0">
                          <a:solidFill>
                            <a:schemeClr val="dk1"/>
                          </a:solidFill>
                          <a:effectLst/>
                          <a:latin typeface="Marianne" panose="02000000000000000000" pitchFamily="2" charset="0"/>
                          <a:ea typeface="+mn-ea"/>
                          <a:cs typeface="+mn-cs"/>
                        </a:rPr>
                        <a:t>11 121</a:t>
                      </a:r>
                    </a:p>
                  </a:txBody>
                  <a:tcPr marL="9525" marR="9525" marT="9525" marB="0" anchor="ctr"/>
                </a:tc>
                <a:tc>
                  <a:txBody>
                    <a:bodyPr/>
                    <a:lstStyle/>
                    <a:p>
                      <a:pPr marL="0" algn="r" defTabSz="685800" rtl="0" eaLnBrk="1" fontAlgn="ctr" latinLnBrk="0" hangingPunct="1"/>
                      <a:r>
                        <a:rPr lang="fr-FR" sz="700" b="1" u="none" strike="noStrike" kern="1200">
                          <a:solidFill>
                            <a:schemeClr val="dk1"/>
                          </a:solidFill>
                          <a:effectLst/>
                          <a:latin typeface="Marianne" panose="02000000000000000000" pitchFamily="2" charset="0"/>
                          <a:ea typeface="+mn-ea"/>
                          <a:cs typeface="+mn-cs"/>
                        </a:rPr>
                        <a:t>16 749</a:t>
                      </a:r>
                    </a:p>
                  </a:txBody>
                  <a:tcPr marL="9525" marR="9525" marT="9525" marB="0" anchor="ctr"/>
                </a:tc>
                <a:tc>
                  <a:txBody>
                    <a:bodyPr/>
                    <a:lstStyle/>
                    <a:p>
                      <a:pPr marL="0" algn="r" defTabSz="685800" rtl="0" eaLnBrk="1" fontAlgn="ctr" latinLnBrk="0" hangingPunct="1"/>
                      <a:r>
                        <a:rPr lang="fr-FR" sz="700" b="1" u="none" strike="noStrike" kern="1200" dirty="0">
                          <a:solidFill>
                            <a:schemeClr val="dk1"/>
                          </a:solidFill>
                          <a:effectLst/>
                          <a:latin typeface="Marianne" panose="02000000000000000000" pitchFamily="2" charset="0"/>
                          <a:ea typeface="+mn-ea"/>
                          <a:cs typeface="+mn-cs"/>
                        </a:rPr>
                        <a:t>19 313</a:t>
                      </a:r>
                    </a:p>
                  </a:txBody>
                  <a:tcPr marL="9525" marR="9525" marT="9525" marB="0" anchor="ctr"/>
                </a:tc>
                <a:tc>
                  <a:txBody>
                    <a:bodyPr/>
                    <a:lstStyle/>
                    <a:p>
                      <a:pPr marL="0" algn="r" defTabSz="685800" rtl="0" eaLnBrk="1" fontAlgn="ctr" latinLnBrk="0" hangingPunct="1"/>
                      <a:r>
                        <a:rPr lang="fr-FR" sz="700" b="1" u="none" strike="noStrike" kern="1200" dirty="0">
                          <a:solidFill>
                            <a:schemeClr val="dk1"/>
                          </a:solidFill>
                          <a:effectLst/>
                          <a:latin typeface="Marianne" panose="02000000000000000000" pitchFamily="2" charset="0"/>
                          <a:ea typeface="+mn-ea"/>
                          <a:cs typeface="+mn-cs"/>
                        </a:rPr>
                        <a:t>13 367</a:t>
                      </a:r>
                    </a:p>
                  </a:txBody>
                  <a:tcPr marL="9525" marR="9525" marT="9525" marB="0" anchor="ctr"/>
                </a:tc>
                <a:tc>
                  <a:txBody>
                    <a:bodyPr/>
                    <a:lstStyle/>
                    <a:p>
                      <a:pPr marL="0" algn="r" defTabSz="685800" rtl="0" eaLnBrk="1" fontAlgn="ctr" latinLnBrk="0" hangingPunct="1"/>
                      <a:r>
                        <a:rPr lang="fr-FR" sz="700" b="1" u="none" strike="noStrike" kern="1200" dirty="0">
                          <a:solidFill>
                            <a:schemeClr val="dk1"/>
                          </a:solidFill>
                          <a:effectLst/>
                          <a:latin typeface="Marianne" panose="02000000000000000000" pitchFamily="2" charset="0"/>
                          <a:ea typeface="+mn-ea"/>
                          <a:cs typeface="+mn-cs"/>
                        </a:rPr>
                        <a:t>60 550</a:t>
                      </a:r>
                    </a:p>
                  </a:txBody>
                  <a:tcPr marL="9525" marR="9525" marT="9525" marB="0" anchor="ctr">
                    <a:solidFill>
                      <a:srgbClr val="7AB1E8"/>
                    </a:solidFill>
                  </a:tcPr>
                </a:tc>
                <a:extLst>
                  <a:ext uri="{0D108BD9-81ED-4DB2-BD59-A6C34878D82A}">
                    <a16:rowId xmlns:a16="http://schemas.microsoft.com/office/drawing/2014/main" val="2759379887"/>
                  </a:ext>
                </a:extLst>
              </a:tr>
              <a:tr h="121618">
                <a:tc>
                  <a:txBody>
                    <a:bodyPr/>
                    <a:lstStyle/>
                    <a:p>
                      <a:pPr marL="0" algn="l" defTabSz="685800" rtl="0" eaLnBrk="1" fontAlgn="ctr" latinLnBrk="0" hangingPunct="1"/>
                      <a:r>
                        <a:rPr lang="fr-FR" sz="700" u="none" strike="noStrike" kern="1200" dirty="0">
                          <a:solidFill>
                            <a:schemeClr val="dk1"/>
                          </a:solidFill>
                          <a:effectLst/>
                          <a:latin typeface="Marianne" panose="02000000000000000000" pitchFamily="2" charset="0"/>
                          <a:ea typeface="+mn-ea"/>
                          <a:cs typeface="+mn-cs"/>
                        </a:rPr>
                        <a:t>Dont :</a:t>
                      </a:r>
                    </a:p>
                  </a:txBody>
                  <a:tcPr marL="228600" marR="9525" marT="9525" marB="0" anchor="ctr"/>
                </a:tc>
                <a:tc>
                  <a:txBody>
                    <a:bodyPr/>
                    <a:lstStyle/>
                    <a:p>
                      <a:pPr marL="0" algn="r" defTabSz="685800" rtl="0" eaLnBrk="1" fontAlgn="ctr" latinLnBrk="0" hangingPunct="1"/>
                      <a:r>
                        <a:rPr lang="fr-FR" sz="700" u="none" strike="noStrike" kern="1200">
                          <a:solidFill>
                            <a:schemeClr val="dk1"/>
                          </a:solidFill>
                          <a:effectLst/>
                          <a:latin typeface="Marianne" panose="02000000000000000000" pitchFamily="2" charset="0"/>
                          <a:ea typeface="+mn-ea"/>
                          <a:cs typeface="+mn-cs"/>
                        </a:rPr>
                        <a:t> </a:t>
                      </a:r>
                    </a:p>
                  </a:txBody>
                  <a:tcPr marL="9525" marR="9525" marT="9525" marB="0" anchor="ctr"/>
                </a:tc>
                <a:tc>
                  <a:txBody>
                    <a:bodyPr/>
                    <a:lstStyle/>
                    <a:p>
                      <a:pPr marL="0" algn="r" defTabSz="685800" rtl="0" eaLnBrk="1" fontAlgn="ctr" latinLnBrk="0" hangingPunct="1"/>
                      <a:r>
                        <a:rPr lang="fr-FR" sz="700" u="none" strike="noStrike" kern="1200">
                          <a:solidFill>
                            <a:schemeClr val="dk1"/>
                          </a:solidFill>
                          <a:effectLst/>
                          <a:latin typeface="Marianne" panose="02000000000000000000" pitchFamily="2" charset="0"/>
                          <a:ea typeface="+mn-ea"/>
                          <a:cs typeface="+mn-cs"/>
                        </a:rPr>
                        <a:t> </a:t>
                      </a:r>
                    </a:p>
                  </a:txBody>
                  <a:tcPr marL="9525" marR="9525" marT="9525" marB="0" anchor="ctr"/>
                </a:tc>
                <a:tc>
                  <a:txBody>
                    <a:bodyPr/>
                    <a:lstStyle/>
                    <a:p>
                      <a:pPr marL="0" algn="r" defTabSz="685800" rtl="0" eaLnBrk="1" fontAlgn="ctr" latinLnBrk="0" hangingPunct="1"/>
                      <a:r>
                        <a:rPr lang="fr-FR" sz="700" u="none" strike="noStrike" kern="1200">
                          <a:solidFill>
                            <a:schemeClr val="dk1"/>
                          </a:solidFill>
                          <a:effectLst/>
                          <a:latin typeface="Marianne" panose="02000000000000000000" pitchFamily="2" charset="0"/>
                          <a:ea typeface="+mn-ea"/>
                          <a:cs typeface="+mn-cs"/>
                        </a:rPr>
                        <a:t> </a:t>
                      </a:r>
                    </a:p>
                  </a:txBody>
                  <a:tcPr marL="9525" marR="9525" marT="9525" marB="0" anchor="ctr"/>
                </a:tc>
                <a:tc>
                  <a:txBody>
                    <a:bodyPr/>
                    <a:lstStyle/>
                    <a:p>
                      <a:pPr marL="0" algn="r" defTabSz="685800" rtl="0" eaLnBrk="1" fontAlgn="ctr" latinLnBrk="0" hangingPunct="1"/>
                      <a:r>
                        <a:rPr lang="fr-FR" sz="700" u="none" strike="noStrike" kern="1200">
                          <a:solidFill>
                            <a:schemeClr val="dk1"/>
                          </a:solidFill>
                          <a:effectLst/>
                          <a:latin typeface="Marianne" panose="02000000000000000000" pitchFamily="2" charset="0"/>
                          <a:ea typeface="+mn-ea"/>
                          <a:cs typeface="+mn-cs"/>
                        </a:rPr>
                        <a:t> </a:t>
                      </a:r>
                    </a:p>
                  </a:txBody>
                  <a:tcPr marL="9525" marR="9525" marT="9525" marB="0" anchor="ctr"/>
                </a:tc>
                <a:tc>
                  <a:txBody>
                    <a:bodyPr/>
                    <a:lstStyle/>
                    <a:p>
                      <a:pPr marL="0" algn="r" defTabSz="685800" rtl="0" eaLnBrk="1" fontAlgn="ctr" latinLnBrk="0" hangingPunct="1"/>
                      <a:r>
                        <a:rPr lang="fr-FR" sz="700" u="none" strike="noStrike" kern="1200">
                          <a:solidFill>
                            <a:schemeClr val="dk1"/>
                          </a:solidFill>
                          <a:effectLst/>
                          <a:latin typeface="Marianne" panose="02000000000000000000" pitchFamily="2" charset="0"/>
                          <a:ea typeface="+mn-ea"/>
                          <a:cs typeface="+mn-cs"/>
                        </a:rPr>
                        <a:t> </a:t>
                      </a:r>
                    </a:p>
                  </a:txBody>
                  <a:tcPr marL="9525" marR="9525" marT="9525" marB="0" anchor="ctr">
                    <a:solidFill>
                      <a:srgbClr val="7AB1E8"/>
                    </a:solidFill>
                  </a:tcPr>
                </a:tc>
                <a:extLst>
                  <a:ext uri="{0D108BD9-81ED-4DB2-BD59-A6C34878D82A}">
                    <a16:rowId xmlns:a16="http://schemas.microsoft.com/office/drawing/2014/main" val="2752385878"/>
                  </a:ext>
                </a:extLst>
              </a:tr>
              <a:tr h="121618">
                <a:tc>
                  <a:txBody>
                    <a:bodyPr/>
                    <a:lstStyle/>
                    <a:p>
                      <a:pPr marL="0" algn="l" defTabSz="685800" rtl="0" eaLnBrk="1" fontAlgn="ctr" latinLnBrk="0" hangingPunct="1"/>
                      <a:r>
                        <a:rPr lang="fr-FR" sz="700" u="none" strike="noStrike" kern="1200" dirty="0">
                          <a:solidFill>
                            <a:schemeClr val="dk1"/>
                          </a:solidFill>
                          <a:effectLst/>
                          <a:latin typeface="Marianne" panose="02000000000000000000" pitchFamily="2" charset="0"/>
                          <a:ea typeface="+mn-ea"/>
                          <a:cs typeface="+mn-cs"/>
                        </a:rPr>
                        <a:t>RSA majoré</a:t>
                      </a:r>
                    </a:p>
                  </a:txBody>
                  <a:tcPr marL="457200" marR="9525" marT="9525" marB="0" anchor="ctr"/>
                </a:tc>
                <a:tc>
                  <a:txBody>
                    <a:bodyPr/>
                    <a:lstStyle/>
                    <a:p>
                      <a:pPr marL="0" algn="r" defTabSz="685800" rtl="0" eaLnBrk="1" fontAlgn="ctr" latinLnBrk="0" hangingPunct="1"/>
                      <a:r>
                        <a:rPr lang="fr-FR" sz="700" u="none" strike="noStrike" kern="1200">
                          <a:solidFill>
                            <a:schemeClr val="dk1"/>
                          </a:solidFill>
                          <a:effectLst/>
                          <a:latin typeface="Marianne" panose="02000000000000000000" pitchFamily="2" charset="0"/>
                          <a:ea typeface="+mn-ea"/>
                          <a:cs typeface="+mn-cs"/>
                        </a:rPr>
                        <a:t>1 223</a:t>
                      </a:r>
                    </a:p>
                  </a:txBody>
                  <a:tcPr marL="9525" marR="9525" marT="9525" marB="0" anchor="ctr"/>
                </a:tc>
                <a:tc>
                  <a:txBody>
                    <a:bodyPr/>
                    <a:lstStyle/>
                    <a:p>
                      <a:pPr marL="0" algn="r" defTabSz="685800" rtl="0" eaLnBrk="1" fontAlgn="ctr" latinLnBrk="0" hangingPunct="1"/>
                      <a:r>
                        <a:rPr lang="fr-FR" sz="700" u="none" strike="noStrike" kern="1200" dirty="0">
                          <a:solidFill>
                            <a:schemeClr val="dk1"/>
                          </a:solidFill>
                          <a:effectLst/>
                          <a:latin typeface="Marianne" panose="02000000000000000000" pitchFamily="2" charset="0"/>
                          <a:ea typeface="+mn-ea"/>
                          <a:cs typeface="+mn-cs"/>
                        </a:rPr>
                        <a:t>1 649</a:t>
                      </a:r>
                    </a:p>
                  </a:txBody>
                  <a:tcPr marL="9525" marR="9525" marT="9525" marB="0" anchor="ctr"/>
                </a:tc>
                <a:tc>
                  <a:txBody>
                    <a:bodyPr/>
                    <a:lstStyle/>
                    <a:p>
                      <a:pPr marL="0" algn="r" defTabSz="685800" rtl="0" eaLnBrk="1" fontAlgn="ctr" latinLnBrk="0" hangingPunct="1"/>
                      <a:r>
                        <a:rPr lang="fr-FR" sz="700" u="none" strike="noStrike" kern="1200">
                          <a:solidFill>
                            <a:schemeClr val="dk1"/>
                          </a:solidFill>
                          <a:effectLst/>
                          <a:latin typeface="Marianne" panose="02000000000000000000" pitchFamily="2" charset="0"/>
                          <a:ea typeface="+mn-ea"/>
                          <a:cs typeface="+mn-cs"/>
                        </a:rPr>
                        <a:t>2 498</a:t>
                      </a:r>
                    </a:p>
                  </a:txBody>
                  <a:tcPr marL="9525" marR="9525" marT="9525" marB="0" anchor="ctr"/>
                </a:tc>
                <a:tc>
                  <a:txBody>
                    <a:bodyPr/>
                    <a:lstStyle/>
                    <a:p>
                      <a:pPr marL="0" algn="r" defTabSz="685800" rtl="0" eaLnBrk="1" fontAlgn="ctr" latinLnBrk="0" hangingPunct="1"/>
                      <a:r>
                        <a:rPr lang="fr-FR" sz="700" u="none" strike="noStrike" kern="1200">
                          <a:solidFill>
                            <a:schemeClr val="dk1"/>
                          </a:solidFill>
                          <a:effectLst/>
                          <a:latin typeface="Marianne" panose="02000000000000000000" pitchFamily="2" charset="0"/>
                          <a:ea typeface="+mn-ea"/>
                          <a:cs typeface="+mn-cs"/>
                        </a:rPr>
                        <a:t>1 317</a:t>
                      </a:r>
                    </a:p>
                  </a:txBody>
                  <a:tcPr marL="9525" marR="9525" marT="9525" marB="0" anchor="ctr"/>
                </a:tc>
                <a:tc>
                  <a:txBody>
                    <a:bodyPr/>
                    <a:lstStyle/>
                    <a:p>
                      <a:pPr marL="0" algn="r" defTabSz="685800" rtl="0" eaLnBrk="1" fontAlgn="ctr" latinLnBrk="0" hangingPunct="1"/>
                      <a:r>
                        <a:rPr lang="fr-FR" sz="700" u="none" strike="noStrike" kern="1200" dirty="0">
                          <a:solidFill>
                            <a:schemeClr val="dk1"/>
                          </a:solidFill>
                          <a:effectLst/>
                          <a:latin typeface="Marianne" panose="02000000000000000000" pitchFamily="2" charset="0"/>
                          <a:ea typeface="+mn-ea"/>
                          <a:cs typeface="+mn-cs"/>
                        </a:rPr>
                        <a:t>6 687</a:t>
                      </a:r>
                    </a:p>
                  </a:txBody>
                  <a:tcPr marL="9525" marR="9525" marT="9525" marB="0" anchor="ctr">
                    <a:solidFill>
                      <a:srgbClr val="7AB1E8"/>
                    </a:solidFill>
                  </a:tcPr>
                </a:tc>
                <a:extLst>
                  <a:ext uri="{0D108BD9-81ED-4DB2-BD59-A6C34878D82A}">
                    <a16:rowId xmlns:a16="http://schemas.microsoft.com/office/drawing/2014/main" val="32488815"/>
                  </a:ext>
                </a:extLst>
              </a:tr>
              <a:tr h="121618">
                <a:tc>
                  <a:txBody>
                    <a:bodyPr/>
                    <a:lstStyle/>
                    <a:p>
                      <a:pPr marL="0" algn="l" defTabSz="685800" rtl="0" eaLnBrk="1" fontAlgn="ctr" latinLnBrk="0" hangingPunct="1"/>
                      <a:r>
                        <a:rPr lang="fr-FR" sz="700" u="none" strike="noStrike" kern="1200" dirty="0">
                          <a:solidFill>
                            <a:schemeClr val="dk1"/>
                          </a:solidFill>
                          <a:effectLst/>
                          <a:latin typeface="Marianne" panose="02000000000000000000" pitchFamily="2" charset="0"/>
                          <a:ea typeface="+mn-ea"/>
                          <a:cs typeface="+mn-cs"/>
                        </a:rPr>
                        <a:t>RSA non majoré (8)</a:t>
                      </a:r>
                    </a:p>
                  </a:txBody>
                  <a:tcPr marL="457200" marR="9525" marT="9525" marB="0" anchor="ctr"/>
                </a:tc>
                <a:tc>
                  <a:txBody>
                    <a:bodyPr/>
                    <a:lstStyle/>
                    <a:p>
                      <a:pPr marL="0" algn="r" defTabSz="685800" rtl="0" eaLnBrk="1" fontAlgn="ctr" latinLnBrk="0" hangingPunct="1"/>
                      <a:r>
                        <a:rPr lang="fr-FR" sz="700" u="none" strike="noStrike" kern="1200" dirty="0">
                          <a:solidFill>
                            <a:schemeClr val="dk1"/>
                          </a:solidFill>
                          <a:effectLst/>
                          <a:latin typeface="Marianne" panose="02000000000000000000" pitchFamily="2" charset="0"/>
                          <a:ea typeface="+mn-ea"/>
                          <a:cs typeface="+mn-cs"/>
                        </a:rPr>
                        <a:t>9 898</a:t>
                      </a:r>
                    </a:p>
                  </a:txBody>
                  <a:tcPr marL="9525" marR="9525" marT="9525" marB="0" anchor="ctr"/>
                </a:tc>
                <a:tc>
                  <a:txBody>
                    <a:bodyPr/>
                    <a:lstStyle/>
                    <a:p>
                      <a:pPr marL="0" algn="r" defTabSz="685800" rtl="0" eaLnBrk="1" fontAlgn="ctr" latinLnBrk="0" hangingPunct="1"/>
                      <a:r>
                        <a:rPr lang="fr-FR" sz="700" u="none" strike="noStrike" kern="1200" dirty="0">
                          <a:solidFill>
                            <a:schemeClr val="dk1"/>
                          </a:solidFill>
                          <a:effectLst/>
                          <a:latin typeface="Marianne" panose="02000000000000000000" pitchFamily="2" charset="0"/>
                          <a:ea typeface="+mn-ea"/>
                          <a:cs typeface="+mn-cs"/>
                        </a:rPr>
                        <a:t>15 100</a:t>
                      </a:r>
                    </a:p>
                  </a:txBody>
                  <a:tcPr marL="9525" marR="9525" marT="9525" marB="0" anchor="ctr"/>
                </a:tc>
                <a:tc>
                  <a:txBody>
                    <a:bodyPr/>
                    <a:lstStyle/>
                    <a:p>
                      <a:pPr marL="0" algn="r" defTabSz="685800" rtl="0" eaLnBrk="1" fontAlgn="ctr" latinLnBrk="0" hangingPunct="1"/>
                      <a:r>
                        <a:rPr lang="fr-FR" sz="700" u="none" strike="noStrike" kern="1200" dirty="0">
                          <a:solidFill>
                            <a:schemeClr val="dk1"/>
                          </a:solidFill>
                          <a:effectLst/>
                          <a:latin typeface="Marianne" panose="02000000000000000000" pitchFamily="2" charset="0"/>
                          <a:ea typeface="+mn-ea"/>
                          <a:cs typeface="+mn-cs"/>
                        </a:rPr>
                        <a:t>16 815</a:t>
                      </a:r>
                    </a:p>
                  </a:txBody>
                  <a:tcPr marL="9525" marR="9525" marT="9525" marB="0" anchor="ctr"/>
                </a:tc>
                <a:tc>
                  <a:txBody>
                    <a:bodyPr/>
                    <a:lstStyle/>
                    <a:p>
                      <a:pPr marL="0" algn="r" defTabSz="685800" rtl="0" eaLnBrk="1" fontAlgn="ctr" latinLnBrk="0" hangingPunct="1"/>
                      <a:r>
                        <a:rPr lang="fr-FR" sz="700" u="none" strike="noStrike" kern="1200">
                          <a:solidFill>
                            <a:schemeClr val="dk1"/>
                          </a:solidFill>
                          <a:effectLst/>
                          <a:latin typeface="Marianne" panose="02000000000000000000" pitchFamily="2" charset="0"/>
                          <a:ea typeface="+mn-ea"/>
                          <a:cs typeface="+mn-cs"/>
                        </a:rPr>
                        <a:t>12 050</a:t>
                      </a:r>
                    </a:p>
                  </a:txBody>
                  <a:tcPr marL="9525" marR="9525" marT="9525" marB="0" anchor="ctr"/>
                </a:tc>
                <a:tc>
                  <a:txBody>
                    <a:bodyPr/>
                    <a:lstStyle/>
                    <a:p>
                      <a:pPr marL="0" algn="r" defTabSz="685800" rtl="0" eaLnBrk="1" fontAlgn="ctr" latinLnBrk="0" hangingPunct="1"/>
                      <a:r>
                        <a:rPr lang="fr-FR" sz="700" u="none" strike="noStrike" kern="1200">
                          <a:solidFill>
                            <a:schemeClr val="dk1"/>
                          </a:solidFill>
                          <a:effectLst/>
                          <a:latin typeface="Marianne" panose="02000000000000000000" pitchFamily="2" charset="0"/>
                          <a:ea typeface="+mn-ea"/>
                          <a:cs typeface="+mn-cs"/>
                        </a:rPr>
                        <a:t>53 863</a:t>
                      </a:r>
                    </a:p>
                  </a:txBody>
                  <a:tcPr marL="9525" marR="9525" marT="9525" marB="0" anchor="ctr">
                    <a:solidFill>
                      <a:srgbClr val="7AB1E8"/>
                    </a:solidFill>
                  </a:tcPr>
                </a:tc>
                <a:extLst>
                  <a:ext uri="{0D108BD9-81ED-4DB2-BD59-A6C34878D82A}">
                    <a16:rowId xmlns:a16="http://schemas.microsoft.com/office/drawing/2014/main" val="475120819"/>
                  </a:ext>
                </a:extLst>
              </a:tr>
              <a:tr h="121618">
                <a:tc>
                  <a:txBody>
                    <a:bodyPr/>
                    <a:lstStyle/>
                    <a:p>
                      <a:pPr marL="0" algn="l" defTabSz="685800" rtl="0" eaLnBrk="1" fontAlgn="ctr" latinLnBrk="0" hangingPunct="1"/>
                      <a:r>
                        <a:rPr lang="fr-FR" sz="700" u="none" strike="noStrike" kern="1200" dirty="0">
                          <a:solidFill>
                            <a:schemeClr val="dk1"/>
                          </a:solidFill>
                          <a:effectLst/>
                          <a:latin typeface="Marianne" panose="02000000000000000000" pitchFamily="2" charset="0"/>
                          <a:ea typeface="+mn-ea"/>
                          <a:cs typeface="+mn-cs"/>
                        </a:rPr>
                        <a:t>Dont RSA (socle) jeune</a:t>
                      </a:r>
                    </a:p>
                  </a:txBody>
                  <a:tcPr marL="457200" marR="9525" marT="9525" marB="0" anchor="ctr"/>
                </a:tc>
                <a:tc>
                  <a:txBody>
                    <a:bodyPr/>
                    <a:lstStyle/>
                    <a:p>
                      <a:pPr marL="0" algn="r" defTabSz="685800" rtl="0" eaLnBrk="1" fontAlgn="ctr" latinLnBrk="0" hangingPunct="1"/>
                      <a:r>
                        <a:rPr lang="fr-FR" sz="700" u="none" strike="noStrike" kern="1200">
                          <a:solidFill>
                            <a:schemeClr val="dk1"/>
                          </a:solidFill>
                          <a:effectLst/>
                          <a:latin typeface="Marianne" panose="02000000000000000000" pitchFamily="2" charset="0"/>
                          <a:ea typeface="+mn-ea"/>
                          <a:cs typeface="+mn-cs"/>
                        </a:rPr>
                        <a:t>2</a:t>
                      </a:r>
                    </a:p>
                  </a:txBody>
                  <a:tcPr marL="9525" marR="9525" marT="9525" marB="0" anchor="ctr"/>
                </a:tc>
                <a:tc>
                  <a:txBody>
                    <a:bodyPr/>
                    <a:lstStyle/>
                    <a:p>
                      <a:pPr marL="0" algn="r" defTabSz="685800" rtl="0" eaLnBrk="1" fontAlgn="ctr" latinLnBrk="0" hangingPunct="1"/>
                      <a:r>
                        <a:rPr lang="fr-FR" sz="700" u="none" strike="noStrike" kern="1200">
                          <a:solidFill>
                            <a:schemeClr val="dk1"/>
                          </a:solidFill>
                          <a:effectLst/>
                          <a:latin typeface="Marianne" panose="02000000000000000000" pitchFamily="2" charset="0"/>
                          <a:ea typeface="+mn-ea"/>
                          <a:cs typeface="+mn-cs"/>
                        </a:rPr>
                        <a:t>6</a:t>
                      </a:r>
                    </a:p>
                  </a:txBody>
                  <a:tcPr marL="9525" marR="9525" marT="9525" marB="0" anchor="ctr"/>
                </a:tc>
                <a:tc>
                  <a:txBody>
                    <a:bodyPr/>
                    <a:lstStyle/>
                    <a:p>
                      <a:pPr marL="0" algn="r" defTabSz="685800" rtl="0" eaLnBrk="1" fontAlgn="ctr" latinLnBrk="0" hangingPunct="1"/>
                      <a:r>
                        <a:rPr lang="fr-FR" sz="700" u="none" strike="noStrike" kern="1200">
                          <a:solidFill>
                            <a:schemeClr val="dk1"/>
                          </a:solidFill>
                          <a:effectLst/>
                          <a:latin typeface="Marianne" panose="02000000000000000000" pitchFamily="2" charset="0"/>
                          <a:ea typeface="+mn-ea"/>
                          <a:cs typeface="+mn-cs"/>
                        </a:rPr>
                        <a:t>10</a:t>
                      </a:r>
                    </a:p>
                  </a:txBody>
                  <a:tcPr marL="9525" marR="9525" marT="9525" marB="0" anchor="ctr"/>
                </a:tc>
                <a:tc>
                  <a:txBody>
                    <a:bodyPr/>
                    <a:lstStyle/>
                    <a:p>
                      <a:pPr marL="0" algn="r" defTabSz="685800" rtl="0" eaLnBrk="1" fontAlgn="ctr" latinLnBrk="0" hangingPunct="1"/>
                      <a:r>
                        <a:rPr lang="fr-FR" sz="700" u="none" strike="noStrike" kern="1200">
                          <a:solidFill>
                            <a:schemeClr val="dk1"/>
                          </a:solidFill>
                          <a:effectLst/>
                          <a:latin typeface="Marianne" panose="02000000000000000000" pitchFamily="2" charset="0"/>
                          <a:ea typeface="+mn-ea"/>
                          <a:cs typeface="+mn-cs"/>
                        </a:rPr>
                        <a:t>2</a:t>
                      </a:r>
                    </a:p>
                  </a:txBody>
                  <a:tcPr marL="9525" marR="9525" marT="9525" marB="0" anchor="ctr"/>
                </a:tc>
                <a:tc>
                  <a:txBody>
                    <a:bodyPr/>
                    <a:lstStyle/>
                    <a:p>
                      <a:pPr marL="0" algn="r" defTabSz="685800" rtl="0" eaLnBrk="1" fontAlgn="ctr" latinLnBrk="0" hangingPunct="1"/>
                      <a:r>
                        <a:rPr lang="fr-FR" sz="700" u="none" strike="noStrike" kern="1200">
                          <a:solidFill>
                            <a:schemeClr val="dk1"/>
                          </a:solidFill>
                          <a:effectLst/>
                          <a:latin typeface="Marianne" panose="02000000000000000000" pitchFamily="2" charset="0"/>
                          <a:ea typeface="+mn-ea"/>
                          <a:cs typeface="+mn-cs"/>
                        </a:rPr>
                        <a:t>20</a:t>
                      </a:r>
                    </a:p>
                  </a:txBody>
                  <a:tcPr marL="9525" marR="9525" marT="9525" marB="0" anchor="ctr">
                    <a:solidFill>
                      <a:srgbClr val="7AB1E8"/>
                    </a:solidFill>
                  </a:tcPr>
                </a:tc>
                <a:extLst>
                  <a:ext uri="{0D108BD9-81ED-4DB2-BD59-A6C34878D82A}">
                    <a16:rowId xmlns:a16="http://schemas.microsoft.com/office/drawing/2014/main" val="1952708549"/>
                  </a:ext>
                </a:extLst>
              </a:tr>
              <a:tr h="121618">
                <a:tc>
                  <a:txBody>
                    <a:bodyPr/>
                    <a:lstStyle/>
                    <a:p>
                      <a:pPr marL="0" algn="l" defTabSz="685800" rtl="0" eaLnBrk="1" fontAlgn="ctr" latinLnBrk="0" hangingPunct="1"/>
                      <a:r>
                        <a:rPr lang="fr-FR" sz="700" u="none" strike="noStrike" kern="1200" dirty="0">
                          <a:solidFill>
                            <a:schemeClr val="dk1"/>
                          </a:solidFill>
                          <a:effectLst/>
                          <a:latin typeface="Marianne" panose="02000000000000000000" pitchFamily="2" charset="0"/>
                          <a:ea typeface="+mn-ea"/>
                          <a:cs typeface="+mn-cs"/>
                        </a:rPr>
                        <a:t>Taux de population couverte par le RSA en % (allocataire, conjoint et personnes à charge) au 31/12/2020 (2) (3) (6)</a:t>
                      </a:r>
                    </a:p>
                  </a:txBody>
                  <a:tcPr marL="228600" marR="9525" marT="9525" marB="0" anchor="ctr"/>
                </a:tc>
                <a:tc>
                  <a:txBody>
                    <a:bodyPr/>
                    <a:lstStyle/>
                    <a:p>
                      <a:pPr marL="0" algn="r" defTabSz="685800" rtl="0" eaLnBrk="1" fontAlgn="ctr" latinLnBrk="0" hangingPunct="1"/>
                      <a:r>
                        <a:rPr lang="fr-FR" sz="700" u="none" strike="noStrike" kern="1200">
                          <a:solidFill>
                            <a:schemeClr val="dk1"/>
                          </a:solidFill>
                          <a:effectLst/>
                          <a:latin typeface="Marianne" panose="02000000000000000000" pitchFamily="2" charset="0"/>
                          <a:ea typeface="+mn-ea"/>
                          <a:cs typeface="+mn-cs"/>
                        </a:rPr>
                        <a:t>3,4</a:t>
                      </a:r>
                    </a:p>
                  </a:txBody>
                  <a:tcPr marL="9525" marR="9525" marT="9525" marB="0" anchor="ctr"/>
                </a:tc>
                <a:tc>
                  <a:txBody>
                    <a:bodyPr/>
                    <a:lstStyle/>
                    <a:p>
                      <a:pPr marL="0" algn="r" defTabSz="685800" rtl="0" eaLnBrk="1" fontAlgn="ctr" latinLnBrk="0" hangingPunct="1"/>
                      <a:r>
                        <a:rPr lang="fr-FR" sz="700" u="none" strike="noStrike" kern="1200" dirty="0">
                          <a:solidFill>
                            <a:schemeClr val="dk1"/>
                          </a:solidFill>
                          <a:effectLst/>
                          <a:latin typeface="Marianne" panose="02000000000000000000" pitchFamily="2" charset="0"/>
                          <a:ea typeface="+mn-ea"/>
                          <a:cs typeface="+mn-cs"/>
                        </a:rPr>
                        <a:t>3,2</a:t>
                      </a:r>
                    </a:p>
                  </a:txBody>
                  <a:tcPr marL="9525" marR="9525" marT="9525" marB="0" anchor="ctr"/>
                </a:tc>
                <a:tc>
                  <a:txBody>
                    <a:bodyPr/>
                    <a:lstStyle/>
                    <a:p>
                      <a:pPr marL="0" algn="r" defTabSz="685800" rtl="0" eaLnBrk="1" fontAlgn="ctr" latinLnBrk="0" hangingPunct="1"/>
                      <a:r>
                        <a:rPr lang="fr-FR" sz="700" u="none" strike="noStrike" kern="1200">
                          <a:solidFill>
                            <a:schemeClr val="dk1"/>
                          </a:solidFill>
                          <a:effectLst/>
                          <a:latin typeface="Marianne" panose="02000000000000000000" pitchFamily="2" charset="0"/>
                          <a:ea typeface="+mn-ea"/>
                          <a:cs typeface="+mn-cs"/>
                        </a:rPr>
                        <a:t>3,4</a:t>
                      </a:r>
                    </a:p>
                  </a:txBody>
                  <a:tcPr marL="9525" marR="9525" marT="9525" marB="0" anchor="ctr"/>
                </a:tc>
                <a:tc>
                  <a:txBody>
                    <a:bodyPr/>
                    <a:lstStyle/>
                    <a:p>
                      <a:pPr marL="0" algn="r" defTabSz="685800" rtl="0" eaLnBrk="1" fontAlgn="ctr" latinLnBrk="0" hangingPunct="1"/>
                      <a:r>
                        <a:rPr lang="fr-FR" sz="700" u="none" strike="noStrike" kern="1200">
                          <a:solidFill>
                            <a:schemeClr val="dk1"/>
                          </a:solidFill>
                          <a:effectLst/>
                          <a:latin typeface="Marianne" panose="02000000000000000000" pitchFamily="2" charset="0"/>
                          <a:ea typeface="+mn-ea"/>
                          <a:cs typeface="+mn-cs"/>
                        </a:rPr>
                        <a:t>3,1</a:t>
                      </a:r>
                    </a:p>
                  </a:txBody>
                  <a:tcPr marL="9525" marR="9525" marT="9525" marB="0" anchor="ctr"/>
                </a:tc>
                <a:tc>
                  <a:txBody>
                    <a:bodyPr/>
                    <a:lstStyle/>
                    <a:p>
                      <a:pPr marL="0" algn="r" defTabSz="685800" rtl="0" eaLnBrk="1" fontAlgn="ctr" latinLnBrk="0" hangingPunct="1"/>
                      <a:r>
                        <a:rPr lang="fr-FR" sz="700" u="none" strike="noStrike" kern="1200" dirty="0">
                          <a:solidFill>
                            <a:schemeClr val="dk1"/>
                          </a:solidFill>
                          <a:effectLst/>
                          <a:latin typeface="Marianne" panose="02000000000000000000" pitchFamily="2" charset="0"/>
                          <a:ea typeface="+mn-ea"/>
                          <a:cs typeface="+mn-cs"/>
                        </a:rPr>
                        <a:t>3,3</a:t>
                      </a:r>
                    </a:p>
                  </a:txBody>
                  <a:tcPr marL="9525" marR="9525" marT="9525" marB="0" anchor="ctr">
                    <a:solidFill>
                      <a:srgbClr val="7AB1E8"/>
                    </a:solidFill>
                  </a:tcPr>
                </a:tc>
                <a:extLst>
                  <a:ext uri="{0D108BD9-81ED-4DB2-BD59-A6C34878D82A}">
                    <a16:rowId xmlns:a16="http://schemas.microsoft.com/office/drawing/2014/main" val="2947224267"/>
                  </a:ext>
                </a:extLst>
              </a:tr>
              <a:tr h="121618">
                <a:tc>
                  <a:txBody>
                    <a:bodyPr/>
                    <a:lstStyle/>
                    <a:p>
                      <a:pPr marL="0" algn="l" defTabSz="685800" rtl="0" eaLnBrk="1" fontAlgn="ctr" latinLnBrk="0" hangingPunct="1"/>
                      <a:r>
                        <a:rPr lang="fr-FR" sz="700" b="1" u="none" strike="noStrike" kern="1200" dirty="0">
                          <a:solidFill>
                            <a:schemeClr val="dk1"/>
                          </a:solidFill>
                          <a:effectLst/>
                          <a:latin typeface="Marianne" panose="02000000000000000000" pitchFamily="2" charset="0"/>
                          <a:ea typeface="+mn-ea"/>
                          <a:cs typeface="+mn-cs"/>
                        </a:rPr>
                        <a:t>Allocataires de la prime d'activité au 31/12/2022 (1)</a:t>
                      </a:r>
                    </a:p>
                  </a:txBody>
                  <a:tcPr marL="9525" marR="9525" marT="9525" marB="0" anchor="ctr"/>
                </a:tc>
                <a:tc>
                  <a:txBody>
                    <a:bodyPr/>
                    <a:lstStyle/>
                    <a:p>
                      <a:pPr marL="0" algn="r" defTabSz="685800" rtl="0" eaLnBrk="1" fontAlgn="ctr" latinLnBrk="0" hangingPunct="1"/>
                      <a:r>
                        <a:rPr lang="fr-FR" sz="700" b="1" u="none" strike="noStrike" kern="1200" dirty="0">
                          <a:solidFill>
                            <a:schemeClr val="dk1"/>
                          </a:solidFill>
                          <a:effectLst/>
                          <a:latin typeface="Marianne" panose="02000000000000000000" pitchFamily="2" charset="0"/>
                          <a:ea typeface="+mn-ea"/>
                          <a:cs typeface="+mn-cs"/>
                        </a:rPr>
                        <a:t>40 227</a:t>
                      </a:r>
                    </a:p>
                  </a:txBody>
                  <a:tcPr marL="9525" marR="9525" marT="9525" marB="0" anchor="ctr"/>
                </a:tc>
                <a:tc>
                  <a:txBody>
                    <a:bodyPr/>
                    <a:lstStyle/>
                    <a:p>
                      <a:pPr marL="0" algn="r" defTabSz="685800" rtl="0" eaLnBrk="1" fontAlgn="ctr" latinLnBrk="0" hangingPunct="1"/>
                      <a:r>
                        <a:rPr lang="fr-FR" sz="700" b="1" u="none" strike="noStrike" kern="1200" dirty="0">
                          <a:solidFill>
                            <a:schemeClr val="dk1"/>
                          </a:solidFill>
                          <a:effectLst/>
                          <a:latin typeface="Marianne" panose="02000000000000000000" pitchFamily="2" charset="0"/>
                          <a:ea typeface="+mn-ea"/>
                          <a:cs typeface="+mn-cs"/>
                        </a:rPr>
                        <a:t>63 813</a:t>
                      </a:r>
                    </a:p>
                  </a:txBody>
                  <a:tcPr marL="9525" marR="9525" marT="9525" marB="0" anchor="ctr"/>
                </a:tc>
                <a:tc>
                  <a:txBody>
                    <a:bodyPr/>
                    <a:lstStyle/>
                    <a:p>
                      <a:pPr marL="0" algn="r" defTabSz="685800" rtl="0" eaLnBrk="1" fontAlgn="ctr" latinLnBrk="0" hangingPunct="1"/>
                      <a:r>
                        <a:rPr lang="fr-FR" sz="700" b="1" u="none" strike="noStrike" kern="1200" dirty="0">
                          <a:solidFill>
                            <a:schemeClr val="dk1"/>
                          </a:solidFill>
                          <a:effectLst/>
                          <a:latin typeface="Marianne" panose="02000000000000000000" pitchFamily="2" charset="0"/>
                          <a:ea typeface="+mn-ea"/>
                          <a:cs typeface="+mn-cs"/>
                        </a:rPr>
                        <a:t>79 010</a:t>
                      </a:r>
                    </a:p>
                  </a:txBody>
                  <a:tcPr marL="9525" marR="9525" marT="9525" marB="0" anchor="ctr"/>
                </a:tc>
                <a:tc>
                  <a:txBody>
                    <a:bodyPr/>
                    <a:lstStyle/>
                    <a:p>
                      <a:pPr marL="0" algn="r" defTabSz="685800" rtl="0" eaLnBrk="1" fontAlgn="ctr" latinLnBrk="0" hangingPunct="1"/>
                      <a:r>
                        <a:rPr lang="fr-FR" sz="700" b="1" u="none" strike="noStrike" kern="1200" dirty="0">
                          <a:solidFill>
                            <a:schemeClr val="dk1"/>
                          </a:solidFill>
                          <a:effectLst/>
                          <a:latin typeface="Marianne" panose="02000000000000000000" pitchFamily="2" charset="0"/>
                          <a:ea typeface="+mn-ea"/>
                          <a:cs typeface="+mn-cs"/>
                        </a:rPr>
                        <a:t>52 254</a:t>
                      </a:r>
                    </a:p>
                  </a:txBody>
                  <a:tcPr marL="9525" marR="9525" marT="9525" marB="0" anchor="ctr"/>
                </a:tc>
                <a:tc>
                  <a:txBody>
                    <a:bodyPr/>
                    <a:lstStyle/>
                    <a:p>
                      <a:pPr marL="0" algn="r" defTabSz="685800" rtl="0" eaLnBrk="1" fontAlgn="ctr" latinLnBrk="0" hangingPunct="1"/>
                      <a:r>
                        <a:rPr lang="fr-FR" sz="700" b="1" u="none" strike="noStrike" kern="1200" dirty="0">
                          <a:solidFill>
                            <a:schemeClr val="dk1"/>
                          </a:solidFill>
                          <a:effectLst/>
                          <a:latin typeface="Marianne" panose="02000000000000000000" pitchFamily="2" charset="0"/>
                          <a:ea typeface="+mn-ea"/>
                          <a:cs typeface="+mn-cs"/>
                        </a:rPr>
                        <a:t>235 304</a:t>
                      </a:r>
                    </a:p>
                  </a:txBody>
                  <a:tcPr marL="9525" marR="9525" marT="9525" marB="0" anchor="ctr">
                    <a:solidFill>
                      <a:srgbClr val="7AB1E8"/>
                    </a:solidFill>
                  </a:tcPr>
                </a:tc>
                <a:extLst>
                  <a:ext uri="{0D108BD9-81ED-4DB2-BD59-A6C34878D82A}">
                    <a16:rowId xmlns:a16="http://schemas.microsoft.com/office/drawing/2014/main" val="3596287169"/>
                  </a:ext>
                </a:extLst>
              </a:tr>
              <a:tr h="121618">
                <a:tc>
                  <a:txBody>
                    <a:bodyPr/>
                    <a:lstStyle/>
                    <a:p>
                      <a:pPr marL="0" algn="l" defTabSz="685800" rtl="0" eaLnBrk="1" fontAlgn="ctr" latinLnBrk="0" hangingPunct="1"/>
                      <a:r>
                        <a:rPr lang="fr-FR" sz="700" u="none" strike="noStrike" kern="1200" dirty="0">
                          <a:solidFill>
                            <a:schemeClr val="dk1"/>
                          </a:solidFill>
                          <a:effectLst/>
                          <a:latin typeface="Marianne" panose="02000000000000000000" pitchFamily="2" charset="0"/>
                          <a:ea typeface="+mn-ea"/>
                          <a:cs typeface="+mn-cs"/>
                        </a:rPr>
                        <a:t>Dont :</a:t>
                      </a:r>
                    </a:p>
                  </a:txBody>
                  <a:tcPr marL="228600" marR="9525" marT="9525" marB="0" anchor="ctr"/>
                </a:tc>
                <a:tc>
                  <a:txBody>
                    <a:bodyPr/>
                    <a:lstStyle/>
                    <a:p>
                      <a:pPr marL="0" algn="r" defTabSz="685800" rtl="0" eaLnBrk="1" fontAlgn="ctr" latinLnBrk="0" hangingPunct="1"/>
                      <a:r>
                        <a:rPr lang="fr-FR" sz="700" u="none" strike="noStrike" kern="1200">
                          <a:solidFill>
                            <a:schemeClr val="dk1"/>
                          </a:solidFill>
                          <a:effectLst/>
                          <a:latin typeface="Marianne" panose="02000000000000000000" pitchFamily="2" charset="0"/>
                          <a:ea typeface="+mn-ea"/>
                          <a:cs typeface="+mn-cs"/>
                        </a:rPr>
                        <a:t> </a:t>
                      </a:r>
                    </a:p>
                  </a:txBody>
                  <a:tcPr marL="9525" marR="9525" marT="9525" marB="0" anchor="ctr"/>
                </a:tc>
                <a:tc>
                  <a:txBody>
                    <a:bodyPr/>
                    <a:lstStyle/>
                    <a:p>
                      <a:pPr marL="0" algn="r" defTabSz="685800" rtl="0" eaLnBrk="1" fontAlgn="ctr" latinLnBrk="0" hangingPunct="1"/>
                      <a:r>
                        <a:rPr lang="fr-FR" sz="700" u="none" strike="noStrike" kern="1200">
                          <a:solidFill>
                            <a:schemeClr val="dk1"/>
                          </a:solidFill>
                          <a:effectLst/>
                          <a:latin typeface="Marianne" panose="02000000000000000000" pitchFamily="2" charset="0"/>
                          <a:ea typeface="+mn-ea"/>
                          <a:cs typeface="+mn-cs"/>
                        </a:rPr>
                        <a:t> </a:t>
                      </a:r>
                    </a:p>
                  </a:txBody>
                  <a:tcPr marL="9525" marR="9525" marT="9525" marB="0" anchor="ctr"/>
                </a:tc>
                <a:tc>
                  <a:txBody>
                    <a:bodyPr/>
                    <a:lstStyle/>
                    <a:p>
                      <a:pPr marL="0" algn="r" defTabSz="685800" rtl="0" eaLnBrk="1" fontAlgn="ctr" latinLnBrk="0" hangingPunct="1"/>
                      <a:r>
                        <a:rPr lang="fr-FR" sz="700" u="none" strike="noStrike" kern="1200">
                          <a:solidFill>
                            <a:schemeClr val="dk1"/>
                          </a:solidFill>
                          <a:effectLst/>
                          <a:latin typeface="Marianne" panose="02000000000000000000" pitchFamily="2" charset="0"/>
                          <a:ea typeface="+mn-ea"/>
                          <a:cs typeface="+mn-cs"/>
                        </a:rPr>
                        <a:t> </a:t>
                      </a:r>
                    </a:p>
                  </a:txBody>
                  <a:tcPr marL="9525" marR="9525" marT="9525" marB="0" anchor="ctr"/>
                </a:tc>
                <a:tc>
                  <a:txBody>
                    <a:bodyPr/>
                    <a:lstStyle/>
                    <a:p>
                      <a:pPr marL="0" algn="r" defTabSz="685800" rtl="0" eaLnBrk="1" fontAlgn="ctr" latinLnBrk="0" hangingPunct="1"/>
                      <a:r>
                        <a:rPr lang="fr-FR" sz="700" u="none" strike="noStrike" kern="1200" dirty="0">
                          <a:solidFill>
                            <a:schemeClr val="dk1"/>
                          </a:solidFill>
                          <a:effectLst/>
                          <a:latin typeface="Marianne" panose="02000000000000000000" pitchFamily="2" charset="0"/>
                          <a:ea typeface="+mn-ea"/>
                          <a:cs typeface="+mn-cs"/>
                        </a:rPr>
                        <a:t> </a:t>
                      </a:r>
                    </a:p>
                  </a:txBody>
                  <a:tcPr marL="9525" marR="9525" marT="9525" marB="0" anchor="ctr"/>
                </a:tc>
                <a:tc>
                  <a:txBody>
                    <a:bodyPr/>
                    <a:lstStyle/>
                    <a:p>
                      <a:pPr marL="0" algn="r" defTabSz="685800" rtl="0" eaLnBrk="1" fontAlgn="ctr" latinLnBrk="0" hangingPunct="1"/>
                      <a:r>
                        <a:rPr lang="fr-FR" sz="700" u="none" strike="noStrike" kern="1200" dirty="0">
                          <a:solidFill>
                            <a:schemeClr val="dk1"/>
                          </a:solidFill>
                          <a:effectLst/>
                          <a:latin typeface="Marianne" panose="02000000000000000000" pitchFamily="2" charset="0"/>
                          <a:ea typeface="+mn-ea"/>
                          <a:cs typeface="+mn-cs"/>
                        </a:rPr>
                        <a:t> </a:t>
                      </a:r>
                    </a:p>
                  </a:txBody>
                  <a:tcPr marL="9525" marR="9525" marT="9525" marB="0" anchor="ctr">
                    <a:solidFill>
                      <a:srgbClr val="7AB1E8"/>
                    </a:solidFill>
                  </a:tcPr>
                </a:tc>
                <a:extLst>
                  <a:ext uri="{0D108BD9-81ED-4DB2-BD59-A6C34878D82A}">
                    <a16:rowId xmlns:a16="http://schemas.microsoft.com/office/drawing/2014/main" val="1543580458"/>
                  </a:ext>
                </a:extLst>
              </a:tr>
              <a:tr h="121618">
                <a:tc>
                  <a:txBody>
                    <a:bodyPr/>
                    <a:lstStyle/>
                    <a:p>
                      <a:pPr marL="0" algn="l" defTabSz="685800" rtl="0" eaLnBrk="1" fontAlgn="ctr" latinLnBrk="0" hangingPunct="1"/>
                      <a:r>
                        <a:rPr lang="fr-FR" sz="700" u="none" strike="noStrike" kern="1200" dirty="0">
                          <a:solidFill>
                            <a:schemeClr val="dk1"/>
                          </a:solidFill>
                          <a:effectLst/>
                          <a:latin typeface="Marianne" panose="02000000000000000000" pitchFamily="2" charset="0"/>
                          <a:ea typeface="+mn-ea"/>
                          <a:cs typeface="+mn-cs"/>
                        </a:rPr>
                        <a:t>Prime d'activité majorée</a:t>
                      </a:r>
                    </a:p>
                  </a:txBody>
                  <a:tcPr marL="457200" marR="9525" marT="9525" marB="0" anchor="ctr"/>
                </a:tc>
                <a:tc>
                  <a:txBody>
                    <a:bodyPr/>
                    <a:lstStyle/>
                    <a:p>
                      <a:pPr marL="0" algn="r" defTabSz="685800" rtl="0" eaLnBrk="1" fontAlgn="ctr" latinLnBrk="0" hangingPunct="1"/>
                      <a:r>
                        <a:rPr lang="fr-FR" sz="700" u="none" strike="noStrike" kern="1200">
                          <a:solidFill>
                            <a:schemeClr val="dk1"/>
                          </a:solidFill>
                          <a:effectLst/>
                          <a:latin typeface="Marianne" panose="02000000000000000000" pitchFamily="2" charset="0"/>
                          <a:ea typeface="+mn-ea"/>
                          <a:cs typeface="+mn-cs"/>
                        </a:rPr>
                        <a:t>1 859</a:t>
                      </a:r>
                    </a:p>
                  </a:txBody>
                  <a:tcPr marL="9525" marR="9525" marT="9525" marB="0" anchor="ctr"/>
                </a:tc>
                <a:tc>
                  <a:txBody>
                    <a:bodyPr/>
                    <a:lstStyle/>
                    <a:p>
                      <a:pPr marL="0" algn="r" defTabSz="685800" rtl="0" eaLnBrk="1" fontAlgn="ctr" latinLnBrk="0" hangingPunct="1"/>
                      <a:r>
                        <a:rPr lang="fr-FR" sz="700" u="none" strike="noStrike" kern="1200" dirty="0">
                          <a:solidFill>
                            <a:schemeClr val="dk1"/>
                          </a:solidFill>
                          <a:effectLst/>
                          <a:latin typeface="Marianne" panose="02000000000000000000" pitchFamily="2" charset="0"/>
                          <a:ea typeface="+mn-ea"/>
                          <a:cs typeface="+mn-cs"/>
                        </a:rPr>
                        <a:t>2 541</a:t>
                      </a:r>
                    </a:p>
                  </a:txBody>
                  <a:tcPr marL="9525" marR="9525" marT="9525" marB="0" anchor="ctr"/>
                </a:tc>
                <a:tc>
                  <a:txBody>
                    <a:bodyPr/>
                    <a:lstStyle/>
                    <a:p>
                      <a:pPr marL="0" algn="r" defTabSz="685800" rtl="0" eaLnBrk="1" fontAlgn="ctr" latinLnBrk="0" hangingPunct="1"/>
                      <a:r>
                        <a:rPr lang="fr-FR" sz="700" u="none" strike="noStrike" kern="1200">
                          <a:solidFill>
                            <a:schemeClr val="dk1"/>
                          </a:solidFill>
                          <a:effectLst/>
                          <a:latin typeface="Marianne" panose="02000000000000000000" pitchFamily="2" charset="0"/>
                          <a:ea typeface="+mn-ea"/>
                          <a:cs typeface="+mn-cs"/>
                        </a:rPr>
                        <a:t>3 204</a:t>
                      </a:r>
                    </a:p>
                  </a:txBody>
                  <a:tcPr marL="9525" marR="9525" marT="9525" marB="0" anchor="ctr"/>
                </a:tc>
                <a:tc>
                  <a:txBody>
                    <a:bodyPr/>
                    <a:lstStyle/>
                    <a:p>
                      <a:pPr marL="0" algn="r" defTabSz="685800" rtl="0" eaLnBrk="1" fontAlgn="ctr" latinLnBrk="0" hangingPunct="1"/>
                      <a:r>
                        <a:rPr lang="fr-FR" sz="700" u="none" strike="noStrike" kern="1200" dirty="0">
                          <a:solidFill>
                            <a:schemeClr val="dk1"/>
                          </a:solidFill>
                          <a:effectLst/>
                          <a:latin typeface="Marianne" panose="02000000000000000000" pitchFamily="2" charset="0"/>
                          <a:ea typeface="+mn-ea"/>
                          <a:cs typeface="+mn-cs"/>
                        </a:rPr>
                        <a:t>2 246</a:t>
                      </a:r>
                    </a:p>
                  </a:txBody>
                  <a:tcPr marL="9525" marR="9525" marT="9525" marB="0" anchor="ctr"/>
                </a:tc>
                <a:tc>
                  <a:txBody>
                    <a:bodyPr/>
                    <a:lstStyle/>
                    <a:p>
                      <a:pPr marL="0" algn="r" defTabSz="685800" rtl="0" eaLnBrk="1" fontAlgn="ctr" latinLnBrk="0" hangingPunct="1"/>
                      <a:r>
                        <a:rPr lang="fr-FR" sz="700" u="none" strike="noStrike" kern="1200">
                          <a:solidFill>
                            <a:schemeClr val="dk1"/>
                          </a:solidFill>
                          <a:effectLst/>
                          <a:latin typeface="Marianne" panose="02000000000000000000" pitchFamily="2" charset="0"/>
                          <a:ea typeface="+mn-ea"/>
                          <a:cs typeface="+mn-cs"/>
                        </a:rPr>
                        <a:t>9 850</a:t>
                      </a:r>
                    </a:p>
                  </a:txBody>
                  <a:tcPr marL="9525" marR="9525" marT="9525" marB="0" anchor="ctr">
                    <a:solidFill>
                      <a:srgbClr val="7AB1E8"/>
                    </a:solidFill>
                  </a:tcPr>
                </a:tc>
                <a:extLst>
                  <a:ext uri="{0D108BD9-81ED-4DB2-BD59-A6C34878D82A}">
                    <a16:rowId xmlns:a16="http://schemas.microsoft.com/office/drawing/2014/main" val="1539480452"/>
                  </a:ext>
                </a:extLst>
              </a:tr>
              <a:tr h="121618">
                <a:tc>
                  <a:txBody>
                    <a:bodyPr/>
                    <a:lstStyle/>
                    <a:p>
                      <a:pPr marL="0" algn="l" defTabSz="685800" rtl="0" eaLnBrk="1" fontAlgn="ctr" latinLnBrk="0" hangingPunct="1"/>
                      <a:r>
                        <a:rPr lang="fr-FR" sz="700" u="none" strike="noStrike" kern="1200" dirty="0">
                          <a:solidFill>
                            <a:schemeClr val="dk1"/>
                          </a:solidFill>
                          <a:effectLst/>
                          <a:latin typeface="Marianne" panose="02000000000000000000" pitchFamily="2" charset="0"/>
                          <a:ea typeface="+mn-ea"/>
                          <a:cs typeface="+mn-cs"/>
                        </a:rPr>
                        <a:t>Prime d'activité non majorée</a:t>
                      </a:r>
                    </a:p>
                  </a:txBody>
                  <a:tcPr marL="457200" marR="9525" marT="9525" marB="0" anchor="ctr"/>
                </a:tc>
                <a:tc>
                  <a:txBody>
                    <a:bodyPr/>
                    <a:lstStyle/>
                    <a:p>
                      <a:pPr marL="0" algn="r" defTabSz="685800" rtl="0" eaLnBrk="1" fontAlgn="ctr" latinLnBrk="0" hangingPunct="1"/>
                      <a:r>
                        <a:rPr lang="fr-FR" sz="700" u="none" strike="noStrike" kern="1200">
                          <a:solidFill>
                            <a:schemeClr val="dk1"/>
                          </a:solidFill>
                          <a:effectLst/>
                          <a:latin typeface="Marianne" panose="02000000000000000000" pitchFamily="2" charset="0"/>
                          <a:ea typeface="+mn-ea"/>
                          <a:cs typeface="+mn-cs"/>
                        </a:rPr>
                        <a:t>38 368</a:t>
                      </a:r>
                    </a:p>
                  </a:txBody>
                  <a:tcPr marL="9525" marR="9525" marT="9525" marB="0" anchor="ctr"/>
                </a:tc>
                <a:tc>
                  <a:txBody>
                    <a:bodyPr/>
                    <a:lstStyle/>
                    <a:p>
                      <a:pPr marL="0" algn="r" defTabSz="685800" rtl="0" eaLnBrk="1" fontAlgn="ctr" latinLnBrk="0" hangingPunct="1"/>
                      <a:r>
                        <a:rPr lang="fr-FR" sz="700" u="none" strike="noStrike" kern="1200">
                          <a:solidFill>
                            <a:schemeClr val="dk1"/>
                          </a:solidFill>
                          <a:effectLst/>
                          <a:latin typeface="Marianne" panose="02000000000000000000" pitchFamily="2" charset="0"/>
                          <a:ea typeface="+mn-ea"/>
                          <a:cs typeface="+mn-cs"/>
                        </a:rPr>
                        <a:t>61 272</a:t>
                      </a:r>
                    </a:p>
                  </a:txBody>
                  <a:tcPr marL="9525" marR="9525" marT="9525" marB="0" anchor="ctr"/>
                </a:tc>
                <a:tc>
                  <a:txBody>
                    <a:bodyPr/>
                    <a:lstStyle/>
                    <a:p>
                      <a:pPr marL="0" algn="r" defTabSz="685800" rtl="0" eaLnBrk="1" fontAlgn="ctr" latinLnBrk="0" hangingPunct="1"/>
                      <a:r>
                        <a:rPr lang="fr-FR" sz="700" u="none" strike="noStrike" kern="1200">
                          <a:solidFill>
                            <a:schemeClr val="dk1"/>
                          </a:solidFill>
                          <a:effectLst/>
                          <a:latin typeface="Marianne" panose="02000000000000000000" pitchFamily="2" charset="0"/>
                          <a:ea typeface="+mn-ea"/>
                          <a:cs typeface="+mn-cs"/>
                        </a:rPr>
                        <a:t>75 806</a:t>
                      </a:r>
                    </a:p>
                  </a:txBody>
                  <a:tcPr marL="9525" marR="9525" marT="9525" marB="0" anchor="ctr"/>
                </a:tc>
                <a:tc>
                  <a:txBody>
                    <a:bodyPr/>
                    <a:lstStyle/>
                    <a:p>
                      <a:pPr marL="0" algn="r" defTabSz="685800" rtl="0" eaLnBrk="1" fontAlgn="ctr" latinLnBrk="0" hangingPunct="1"/>
                      <a:r>
                        <a:rPr lang="fr-FR" sz="700" u="none" strike="noStrike" kern="1200" dirty="0">
                          <a:solidFill>
                            <a:schemeClr val="dk1"/>
                          </a:solidFill>
                          <a:effectLst/>
                          <a:latin typeface="Marianne" panose="02000000000000000000" pitchFamily="2" charset="0"/>
                          <a:ea typeface="+mn-ea"/>
                          <a:cs typeface="+mn-cs"/>
                        </a:rPr>
                        <a:t>50 008</a:t>
                      </a:r>
                    </a:p>
                  </a:txBody>
                  <a:tcPr marL="9525" marR="9525" marT="9525" marB="0" anchor="ctr"/>
                </a:tc>
                <a:tc>
                  <a:txBody>
                    <a:bodyPr/>
                    <a:lstStyle/>
                    <a:p>
                      <a:pPr marL="0" algn="r" defTabSz="685800" rtl="0" eaLnBrk="1" fontAlgn="ctr" latinLnBrk="0" hangingPunct="1"/>
                      <a:r>
                        <a:rPr lang="fr-FR" sz="700" u="none" strike="noStrike" kern="1200">
                          <a:solidFill>
                            <a:schemeClr val="dk1"/>
                          </a:solidFill>
                          <a:effectLst/>
                          <a:latin typeface="Marianne" panose="02000000000000000000" pitchFamily="2" charset="0"/>
                          <a:ea typeface="+mn-ea"/>
                          <a:cs typeface="+mn-cs"/>
                        </a:rPr>
                        <a:t>225 454</a:t>
                      </a:r>
                    </a:p>
                  </a:txBody>
                  <a:tcPr marL="9525" marR="9525" marT="9525" marB="0" anchor="ctr">
                    <a:solidFill>
                      <a:srgbClr val="7AB1E8"/>
                    </a:solidFill>
                  </a:tcPr>
                </a:tc>
                <a:extLst>
                  <a:ext uri="{0D108BD9-81ED-4DB2-BD59-A6C34878D82A}">
                    <a16:rowId xmlns:a16="http://schemas.microsoft.com/office/drawing/2014/main" val="478585483"/>
                  </a:ext>
                </a:extLst>
              </a:tr>
              <a:tr h="121618">
                <a:tc>
                  <a:txBody>
                    <a:bodyPr/>
                    <a:lstStyle/>
                    <a:p>
                      <a:pPr marL="0" algn="l" defTabSz="685800" rtl="0" eaLnBrk="1" fontAlgn="ctr" latinLnBrk="0" hangingPunct="1"/>
                      <a:r>
                        <a:rPr lang="fr-FR" sz="700" b="1" u="none" strike="noStrike" kern="1200" dirty="0">
                          <a:solidFill>
                            <a:schemeClr val="dk1"/>
                          </a:solidFill>
                          <a:effectLst/>
                          <a:latin typeface="Marianne" panose="02000000000000000000" pitchFamily="2" charset="0"/>
                          <a:ea typeface="+mn-ea"/>
                          <a:cs typeface="+mn-cs"/>
                        </a:rPr>
                        <a:t>Allocataires de l'Allocation de solidarité spécifique (ASS) au 31/12/2022</a:t>
                      </a:r>
                    </a:p>
                  </a:txBody>
                  <a:tcPr marL="9525" marR="9525" marT="9525" marB="0" anchor="ctr"/>
                </a:tc>
                <a:tc>
                  <a:txBody>
                    <a:bodyPr/>
                    <a:lstStyle/>
                    <a:p>
                      <a:pPr marL="0" algn="r" defTabSz="685800" rtl="0" eaLnBrk="1" fontAlgn="ctr" latinLnBrk="0" hangingPunct="1"/>
                      <a:r>
                        <a:rPr lang="fr-FR" sz="700" b="1" u="none" strike="noStrike" kern="1200" dirty="0">
                          <a:solidFill>
                            <a:schemeClr val="dk1"/>
                          </a:solidFill>
                          <a:effectLst/>
                          <a:latin typeface="Marianne" panose="02000000000000000000" pitchFamily="2" charset="0"/>
                          <a:ea typeface="+mn-ea"/>
                          <a:cs typeface="+mn-cs"/>
                        </a:rPr>
                        <a:t>2 084</a:t>
                      </a:r>
                    </a:p>
                  </a:txBody>
                  <a:tcPr marL="9525" marR="9525" marT="9525" marB="0" anchor="ctr"/>
                </a:tc>
                <a:tc>
                  <a:txBody>
                    <a:bodyPr/>
                    <a:lstStyle/>
                    <a:p>
                      <a:pPr marL="0" algn="r" defTabSz="685800" rtl="0" eaLnBrk="1" fontAlgn="ctr" latinLnBrk="0" hangingPunct="1"/>
                      <a:r>
                        <a:rPr lang="fr-FR" sz="700" b="1" u="none" strike="noStrike" kern="1200" dirty="0">
                          <a:solidFill>
                            <a:schemeClr val="dk1"/>
                          </a:solidFill>
                          <a:effectLst/>
                          <a:latin typeface="Marianne" panose="02000000000000000000" pitchFamily="2" charset="0"/>
                          <a:ea typeface="+mn-ea"/>
                          <a:cs typeface="+mn-cs"/>
                        </a:rPr>
                        <a:t>2 795</a:t>
                      </a:r>
                    </a:p>
                  </a:txBody>
                  <a:tcPr marL="9525" marR="9525" marT="9525" marB="0" anchor="ctr"/>
                </a:tc>
                <a:tc>
                  <a:txBody>
                    <a:bodyPr/>
                    <a:lstStyle/>
                    <a:p>
                      <a:pPr marL="0" algn="r" defTabSz="685800" rtl="0" eaLnBrk="1" fontAlgn="ctr" latinLnBrk="0" hangingPunct="1"/>
                      <a:r>
                        <a:rPr lang="fr-FR" sz="700" b="1" u="none" strike="noStrike" kern="1200" dirty="0">
                          <a:solidFill>
                            <a:schemeClr val="dk1"/>
                          </a:solidFill>
                          <a:effectLst/>
                          <a:latin typeface="Marianne" panose="02000000000000000000" pitchFamily="2" charset="0"/>
                          <a:ea typeface="+mn-ea"/>
                          <a:cs typeface="+mn-cs"/>
                        </a:rPr>
                        <a:t>2 433</a:t>
                      </a:r>
                    </a:p>
                  </a:txBody>
                  <a:tcPr marL="9525" marR="9525" marT="9525" marB="0" anchor="ctr"/>
                </a:tc>
                <a:tc>
                  <a:txBody>
                    <a:bodyPr/>
                    <a:lstStyle/>
                    <a:p>
                      <a:pPr marL="0" algn="r" defTabSz="685800" rtl="0" eaLnBrk="1" fontAlgn="ctr" latinLnBrk="0" hangingPunct="1"/>
                      <a:r>
                        <a:rPr lang="fr-FR" sz="700" b="1" u="none" strike="noStrike" kern="1200" dirty="0">
                          <a:solidFill>
                            <a:schemeClr val="dk1"/>
                          </a:solidFill>
                          <a:effectLst/>
                          <a:latin typeface="Marianne" panose="02000000000000000000" pitchFamily="2" charset="0"/>
                          <a:ea typeface="+mn-ea"/>
                          <a:cs typeface="+mn-cs"/>
                        </a:rPr>
                        <a:t>2 173</a:t>
                      </a:r>
                    </a:p>
                  </a:txBody>
                  <a:tcPr marL="9525" marR="9525" marT="9525" marB="0" anchor="ctr"/>
                </a:tc>
                <a:tc>
                  <a:txBody>
                    <a:bodyPr/>
                    <a:lstStyle/>
                    <a:p>
                      <a:pPr marL="0" algn="r" defTabSz="685800" rtl="0" eaLnBrk="1" fontAlgn="ctr" latinLnBrk="0" hangingPunct="1"/>
                      <a:r>
                        <a:rPr lang="fr-FR" sz="700" b="1" u="none" strike="noStrike" kern="1200" dirty="0">
                          <a:solidFill>
                            <a:schemeClr val="dk1"/>
                          </a:solidFill>
                          <a:effectLst/>
                          <a:latin typeface="Marianne" panose="02000000000000000000" pitchFamily="2" charset="0"/>
                          <a:ea typeface="+mn-ea"/>
                          <a:cs typeface="+mn-cs"/>
                        </a:rPr>
                        <a:t>9 485</a:t>
                      </a:r>
                    </a:p>
                  </a:txBody>
                  <a:tcPr marL="9525" marR="9525" marT="9525" marB="0" anchor="ctr">
                    <a:solidFill>
                      <a:srgbClr val="7AB1E8"/>
                    </a:solidFill>
                  </a:tcPr>
                </a:tc>
                <a:extLst>
                  <a:ext uri="{0D108BD9-81ED-4DB2-BD59-A6C34878D82A}">
                    <a16:rowId xmlns:a16="http://schemas.microsoft.com/office/drawing/2014/main" val="2017673329"/>
                  </a:ext>
                </a:extLst>
              </a:tr>
              <a:tr h="121618">
                <a:tc>
                  <a:txBody>
                    <a:bodyPr/>
                    <a:lstStyle/>
                    <a:p>
                      <a:pPr marL="0" algn="l" defTabSz="685800" rtl="0" eaLnBrk="1" fontAlgn="ctr" latinLnBrk="0" hangingPunct="1"/>
                      <a:r>
                        <a:rPr lang="fr-FR" sz="700" u="none" strike="noStrike" kern="1200" dirty="0">
                          <a:solidFill>
                            <a:schemeClr val="dk1"/>
                          </a:solidFill>
                          <a:effectLst/>
                          <a:latin typeface="Marianne" panose="02000000000000000000" pitchFamily="2" charset="0"/>
                          <a:ea typeface="+mn-ea"/>
                          <a:cs typeface="+mn-cs"/>
                        </a:rPr>
                        <a:t>Allocataires de l'ASS pour 100 personnes de 15 à 64 ans (4) (6) (7)</a:t>
                      </a:r>
                    </a:p>
                  </a:txBody>
                  <a:tcPr marL="228600" marR="9525" marT="9525" marB="0" anchor="ctr"/>
                </a:tc>
                <a:tc>
                  <a:txBody>
                    <a:bodyPr/>
                    <a:lstStyle/>
                    <a:p>
                      <a:pPr marL="0" algn="r" defTabSz="685800" rtl="0" eaLnBrk="1" fontAlgn="ctr" latinLnBrk="0" hangingPunct="1"/>
                      <a:r>
                        <a:rPr lang="fr-FR" sz="700" u="none" strike="noStrike" kern="1200">
                          <a:solidFill>
                            <a:schemeClr val="dk1"/>
                          </a:solidFill>
                          <a:effectLst/>
                          <a:latin typeface="Marianne" panose="02000000000000000000" pitchFamily="2" charset="0"/>
                          <a:ea typeface="+mn-ea"/>
                          <a:cs typeface="+mn-cs"/>
                        </a:rPr>
                        <a:t>0,6</a:t>
                      </a:r>
                    </a:p>
                  </a:txBody>
                  <a:tcPr marL="9525" marR="9525" marT="9525" marB="0" anchor="ctr"/>
                </a:tc>
                <a:tc>
                  <a:txBody>
                    <a:bodyPr/>
                    <a:lstStyle/>
                    <a:p>
                      <a:pPr marL="0" algn="r" defTabSz="685800" rtl="0" eaLnBrk="1" fontAlgn="ctr" latinLnBrk="0" hangingPunct="1"/>
                      <a:r>
                        <a:rPr lang="fr-FR" sz="700" u="none" strike="noStrike" kern="1200">
                          <a:solidFill>
                            <a:schemeClr val="dk1"/>
                          </a:solidFill>
                          <a:effectLst/>
                          <a:latin typeface="Marianne" panose="02000000000000000000" pitchFamily="2" charset="0"/>
                          <a:ea typeface="+mn-ea"/>
                          <a:cs typeface="+mn-cs"/>
                        </a:rPr>
                        <a:t>0,5</a:t>
                      </a:r>
                    </a:p>
                  </a:txBody>
                  <a:tcPr marL="9525" marR="9525" marT="9525" marB="0" anchor="ctr"/>
                </a:tc>
                <a:tc>
                  <a:txBody>
                    <a:bodyPr/>
                    <a:lstStyle/>
                    <a:p>
                      <a:pPr marL="0" algn="r" defTabSz="685800" rtl="0" eaLnBrk="1" fontAlgn="ctr" latinLnBrk="0" hangingPunct="1"/>
                      <a:r>
                        <a:rPr lang="fr-FR" sz="700" u="none" strike="noStrike" kern="1200" dirty="0">
                          <a:solidFill>
                            <a:schemeClr val="dk1"/>
                          </a:solidFill>
                          <a:effectLst/>
                          <a:latin typeface="Marianne" panose="02000000000000000000" pitchFamily="2" charset="0"/>
                          <a:ea typeface="+mn-ea"/>
                          <a:cs typeface="+mn-cs"/>
                        </a:rPr>
                        <a:t>0,3</a:t>
                      </a:r>
                    </a:p>
                  </a:txBody>
                  <a:tcPr marL="9525" marR="9525" marT="9525" marB="0" anchor="ctr"/>
                </a:tc>
                <a:tc>
                  <a:txBody>
                    <a:bodyPr/>
                    <a:lstStyle/>
                    <a:p>
                      <a:pPr marL="0" algn="r" defTabSz="685800" rtl="0" eaLnBrk="1" fontAlgn="ctr" latinLnBrk="0" hangingPunct="1"/>
                      <a:r>
                        <a:rPr lang="fr-FR" sz="700" u="none" strike="noStrike" kern="1200" dirty="0">
                          <a:solidFill>
                            <a:schemeClr val="dk1"/>
                          </a:solidFill>
                          <a:effectLst/>
                          <a:latin typeface="Marianne" panose="02000000000000000000" pitchFamily="2" charset="0"/>
                          <a:ea typeface="+mn-ea"/>
                          <a:cs typeface="+mn-cs"/>
                        </a:rPr>
                        <a:t>0,5</a:t>
                      </a:r>
                    </a:p>
                  </a:txBody>
                  <a:tcPr marL="9525" marR="9525" marT="9525" marB="0" anchor="ctr"/>
                </a:tc>
                <a:tc>
                  <a:txBody>
                    <a:bodyPr/>
                    <a:lstStyle/>
                    <a:p>
                      <a:pPr marL="0" algn="r" defTabSz="685800" rtl="0" eaLnBrk="1" fontAlgn="ctr" latinLnBrk="0" hangingPunct="1"/>
                      <a:r>
                        <a:rPr lang="fr-FR" sz="700" u="none" strike="noStrike" kern="1200" dirty="0">
                          <a:solidFill>
                            <a:schemeClr val="dk1"/>
                          </a:solidFill>
                          <a:effectLst/>
                          <a:latin typeface="Marianne" panose="02000000000000000000" pitchFamily="2" charset="0"/>
                          <a:ea typeface="+mn-ea"/>
                          <a:cs typeface="+mn-cs"/>
                        </a:rPr>
                        <a:t>0,5</a:t>
                      </a:r>
                    </a:p>
                  </a:txBody>
                  <a:tcPr marL="9525" marR="9525" marT="9525" marB="0" anchor="ctr">
                    <a:solidFill>
                      <a:srgbClr val="7AB1E8"/>
                    </a:solidFill>
                  </a:tcPr>
                </a:tc>
                <a:extLst>
                  <a:ext uri="{0D108BD9-81ED-4DB2-BD59-A6C34878D82A}">
                    <a16:rowId xmlns:a16="http://schemas.microsoft.com/office/drawing/2014/main" val="349083314"/>
                  </a:ext>
                </a:extLst>
              </a:tr>
              <a:tr h="211268">
                <a:tc>
                  <a:txBody>
                    <a:bodyPr/>
                    <a:lstStyle/>
                    <a:p>
                      <a:pPr marL="0" algn="l" defTabSz="685800" rtl="0" eaLnBrk="1" fontAlgn="ctr" latinLnBrk="0" hangingPunct="1"/>
                      <a:r>
                        <a:rPr lang="fr-FR" sz="700" b="1" u="none" strike="noStrike" kern="1200" dirty="0">
                          <a:solidFill>
                            <a:schemeClr val="dk1"/>
                          </a:solidFill>
                          <a:effectLst/>
                          <a:latin typeface="Marianne" panose="02000000000000000000" pitchFamily="2" charset="0"/>
                          <a:ea typeface="+mn-ea"/>
                          <a:cs typeface="+mn-cs"/>
                        </a:rPr>
                        <a:t>Allocataires de l'allocation supplémentaire vieillesse (ASV) et de l'allocation de solidarité aux personnes âgées </a:t>
                      </a:r>
                      <a:r>
                        <a:rPr lang="fr-FR" sz="700" u="none" strike="noStrike" kern="1200" dirty="0">
                          <a:solidFill>
                            <a:schemeClr val="dk1"/>
                          </a:solidFill>
                          <a:effectLst/>
                          <a:latin typeface="Marianne" panose="02000000000000000000" pitchFamily="2" charset="0"/>
                          <a:ea typeface="+mn-ea"/>
                          <a:cs typeface="+mn-cs"/>
                        </a:rPr>
                        <a:t>(</a:t>
                      </a:r>
                      <a:r>
                        <a:rPr lang="fr-FR" sz="700" b="1" u="none" strike="noStrike" kern="1200" dirty="0">
                          <a:solidFill>
                            <a:schemeClr val="dk1"/>
                          </a:solidFill>
                          <a:effectLst/>
                          <a:latin typeface="Marianne" panose="02000000000000000000" pitchFamily="2" charset="0"/>
                          <a:ea typeface="+mn-ea"/>
                          <a:cs typeface="+mn-cs"/>
                        </a:rPr>
                        <a:t>ASPA) au 31/12/2022 (3)</a:t>
                      </a:r>
                    </a:p>
                  </a:txBody>
                  <a:tcPr marL="9525" marR="9525" marT="9525" marB="0" anchor="ctr"/>
                </a:tc>
                <a:tc>
                  <a:txBody>
                    <a:bodyPr/>
                    <a:lstStyle/>
                    <a:p>
                      <a:pPr marL="0" algn="r" defTabSz="685800" rtl="0" eaLnBrk="1" fontAlgn="ctr" latinLnBrk="0" hangingPunct="1"/>
                      <a:r>
                        <a:rPr lang="fr-FR" sz="700" b="1" u="none" strike="noStrike" kern="1200" dirty="0">
                          <a:solidFill>
                            <a:schemeClr val="dk1"/>
                          </a:solidFill>
                          <a:effectLst/>
                          <a:latin typeface="Marianne" panose="02000000000000000000" pitchFamily="2" charset="0"/>
                          <a:ea typeface="+mn-ea"/>
                          <a:cs typeface="+mn-cs"/>
                        </a:rPr>
                        <a:t>4 810</a:t>
                      </a:r>
                    </a:p>
                  </a:txBody>
                  <a:tcPr marL="9525" marR="9525" marT="9525" marB="0" anchor="ctr"/>
                </a:tc>
                <a:tc>
                  <a:txBody>
                    <a:bodyPr/>
                    <a:lstStyle/>
                    <a:p>
                      <a:pPr marL="0" algn="r" defTabSz="685800" rtl="0" eaLnBrk="1" fontAlgn="ctr" latinLnBrk="0" hangingPunct="1"/>
                      <a:r>
                        <a:rPr lang="fr-FR" sz="700" b="1" u="none" strike="noStrike" kern="1200" dirty="0">
                          <a:solidFill>
                            <a:schemeClr val="dk1"/>
                          </a:solidFill>
                          <a:effectLst/>
                          <a:latin typeface="Marianne" panose="02000000000000000000" pitchFamily="2" charset="0"/>
                          <a:ea typeface="+mn-ea"/>
                          <a:cs typeface="+mn-cs"/>
                        </a:rPr>
                        <a:t>6 605</a:t>
                      </a:r>
                    </a:p>
                  </a:txBody>
                  <a:tcPr marL="9525" marR="9525" marT="9525" marB="0" anchor="ctr"/>
                </a:tc>
                <a:tc>
                  <a:txBody>
                    <a:bodyPr/>
                    <a:lstStyle/>
                    <a:p>
                      <a:pPr marL="0" algn="r" defTabSz="685800" rtl="0" eaLnBrk="1" fontAlgn="ctr" latinLnBrk="0" hangingPunct="1"/>
                      <a:r>
                        <a:rPr lang="fr-FR" sz="700" b="1" u="none" strike="noStrike" kern="1200" dirty="0">
                          <a:solidFill>
                            <a:schemeClr val="dk1"/>
                          </a:solidFill>
                          <a:effectLst/>
                          <a:latin typeface="Marianne" panose="02000000000000000000" pitchFamily="2" charset="0"/>
                          <a:ea typeface="+mn-ea"/>
                          <a:cs typeface="+mn-cs"/>
                        </a:rPr>
                        <a:t>6 638</a:t>
                      </a:r>
                    </a:p>
                  </a:txBody>
                  <a:tcPr marL="9525" marR="9525" marT="9525" marB="0" anchor="ctr"/>
                </a:tc>
                <a:tc>
                  <a:txBody>
                    <a:bodyPr/>
                    <a:lstStyle/>
                    <a:p>
                      <a:pPr marL="0" algn="r" defTabSz="685800" rtl="0" eaLnBrk="1" fontAlgn="ctr" latinLnBrk="0" hangingPunct="1"/>
                      <a:r>
                        <a:rPr lang="fr-FR" sz="700" b="1" u="none" strike="noStrike" kern="1200" dirty="0">
                          <a:solidFill>
                            <a:schemeClr val="dk1"/>
                          </a:solidFill>
                          <a:effectLst/>
                          <a:latin typeface="Marianne" panose="02000000000000000000" pitchFamily="2" charset="0"/>
                          <a:ea typeface="+mn-ea"/>
                          <a:cs typeface="+mn-cs"/>
                        </a:rPr>
                        <a:t>5 841</a:t>
                      </a:r>
                    </a:p>
                  </a:txBody>
                  <a:tcPr marL="9525" marR="9525" marT="9525" marB="0" anchor="ctr"/>
                </a:tc>
                <a:tc>
                  <a:txBody>
                    <a:bodyPr/>
                    <a:lstStyle/>
                    <a:p>
                      <a:pPr marL="0" algn="r" defTabSz="685800" rtl="0" eaLnBrk="1" fontAlgn="ctr" latinLnBrk="0" hangingPunct="1"/>
                      <a:r>
                        <a:rPr lang="fr-FR" sz="700" b="1" u="none" strike="noStrike" kern="1200" dirty="0">
                          <a:solidFill>
                            <a:schemeClr val="dk1"/>
                          </a:solidFill>
                          <a:effectLst/>
                          <a:latin typeface="Marianne" panose="02000000000000000000" pitchFamily="2" charset="0"/>
                          <a:ea typeface="+mn-ea"/>
                          <a:cs typeface="+mn-cs"/>
                        </a:rPr>
                        <a:t>23 894</a:t>
                      </a:r>
                    </a:p>
                  </a:txBody>
                  <a:tcPr marL="9525" marR="9525" marT="9525" marB="0" anchor="ctr">
                    <a:solidFill>
                      <a:srgbClr val="7AB1E8"/>
                    </a:solidFill>
                  </a:tcPr>
                </a:tc>
                <a:extLst>
                  <a:ext uri="{0D108BD9-81ED-4DB2-BD59-A6C34878D82A}">
                    <a16:rowId xmlns:a16="http://schemas.microsoft.com/office/drawing/2014/main" val="2194946680"/>
                  </a:ext>
                </a:extLst>
              </a:tr>
              <a:tr h="121618">
                <a:tc>
                  <a:txBody>
                    <a:bodyPr/>
                    <a:lstStyle/>
                    <a:p>
                      <a:pPr marL="0" algn="l" defTabSz="685800" rtl="0" eaLnBrk="1" fontAlgn="ctr" latinLnBrk="0" hangingPunct="1"/>
                      <a:r>
                        <a:rPr lang="fr-FR" sz="700" u="none" strike="noStrike" kern="1200" dirty="0">
                          <a:solidFill>
                            <a:schemeClr val="dk1"/>
                          </a:solidFill>
                          <a:effectLst/>
                          <a:latin typeface="Marianne" panose="02000000000000000000" pitchFamily="2" charset="0"/>
                          <a:ea typeface="+mn-ea"/>
                          <a:cs typeface="+mn-cs"/>
                        </a:rPr>
                        <a:t>Allocataires de l'ASV et de l'ASPA pour 100 personnes de 60 ans et plus (4) (6)</a:t>
                      </a:r>
                    </a:p>
                  </a:txBody>
                  <a:tcPr marL="228600" marR="9525" marT="9525" marB="0" anchor="ctr"/>
                </a:tc>
                <a:tc>
                  <a:txBody>
                    <a:bodyPr/>
                    <a:lstStyle/>
                    <a:p>
                      <a:pPr marL="0" algn="r" defTabSz="685800" rtl="0" eaLnBrk="1" fontAlgn="ctr" latinLnBrk="0" hangingPunct="1"/>
                      <a:r>
                        <a:rPr lang="fr-FR" sz="700" u="none" strike="noStrike" kern="1200">
                          <a:solidFill>
                            <a:schemeClr val="dk1"/>
                          </a:solidFill>
                          <a:effectLst/>
                          <a:latin typeface="Marianne" panose="02000000000000000000" pitchFamily="2" charset="0"/>
                          <a:ea typeface="+mn-ea"/>
                          <a:cs typeface="+mn-cs"/>
                        </a:rPr>
                        <a:t>2,3</a:t>
                      </a:r>
                    </a:p>
                  </a:txBody>
                  <a:tcPr marL="9525" marR="9525" marT="9525" marB="0" anchor="ctr"/>
                </a:tc>
                <a:tc>
                  <a:txBody>
                    <a:bodyPr/>
                    <a:lstStyle/>
                    <a:p>
                      <a:pPr marL="0" algn="r" defTabSz="685800" rtl="0" eaLnBrk="1" fontAlgn="ctr" latinLnBrk="0" hangingPunct="1"/>
                      <a:r>
                        <a:rPr lang="fr-FR" sz="700" u="none" strike="noStrike" kern="1200">
                          <a:solidFill>
                            <a:schemeClr val="dk1"/>
                          </a:solidFill>
                          <a:effectLst/>
                          <a:latin typeface="Marianne" panose="02000000000000000000" pitchFamily="2" charset="0"/>
                          <a:ea typeface="+mn-ea"/>
                          <a:cs typeface="+mn-cs"/>
                        </a:rPr>
                        <a:t>2,2</a:t>
                      </a:r>
                    </a:p>
                  </a:txBody>
                  <a:tcPr marL="9525" marR="9525" marT="9525" marB="0" anchor="ctr"/>
                </a:tc>
                <a:tc>
                  <a:txBody>
                    <a:bodyPr/>
                    <a:lstStyle/>
                    <a:p>
                      <a:pPr marL="0" algn="r" defTabSz="685800" rtl="0" eaLnBrk="1" fontAlgn="ctr" latinLnBrk="0" hangingPunct="1"/>
                      <a:r>
                        <a:rPr lang="fr-FR" sz="700" u="none" strike="noStrike" kern="1200">
                          <a:solidFill>
                            <a:schemeClr val="dk1"/>
                          </a:solidFill>
                          <a:effectLst/>
                          <a:latin typeface="Marianne" panose="02000000000000000000" pitchFamily="2" charset="0"/>
                          <a:ea typeface="+mn-ea"/>
                          <a:cs typeface="+mn-cs"/>
                        </a:rPr>
                        <a:t>2,4</a:t>
                      </a:r>
                    </a:p>
                  </a:txBody>
                  <a:tcPr marL="9525" marR="9525" marT="9525" marB="0" anchor="ctr"/>
                </a:tc>
                <a:tc>
                  <a:txBody>
                    <a:bodyPr/>
                    <a:lstStyle/>
                    <a:p>
                      <a:pPr marL="0" algn="r" defTabSz="685800" rtl="0" eaLnBrk="1" fontAlgn="ctr" latinLnBrk="0" hangingPunct="1"/>
                      <a:r>
                        <a:rPr lang="fr-FR" sz="700" u="none" strike="noStrike" kern="1200" dirty="0">
                          <a:solidFill>
                            <a:schemeClr val="dk1"/>
                          </a:solidFill>
                          <a:effectLst/>
                          <a:latin typeface="Marianne" panose="02000000000000000000" pitchFamily="2" charset="0"/>
                          <a:ea typeface="+mn-ea"/>
                          <a:cs typeface="+mn-cs"/>
                        </a:rPr>
                        <a:t>2,2</a:t>
                      </a:r>
                    </a:p>
                  </a:txBody>
                  <a:tcPr marL="9525" marR="9525" marT="9525" marB="0" anchor="ctr"/>
                </a:tc>
                <a:tc>
                  <a:txBody>
                    <a:bodyPr/>
                    <a:lstStyle/>
                    <a:p>
                      <a:pPr marL="0" algn="r" defTabSz="685800" rtl="0" eaLnBrk="1" fontAlgn="ctr" latinLnBrk="0" hangingPunct="1"/>
                      <a:r>
                        <a:rPr lang="fr-FR" sz="700" u="none" strike="noStrike" kern="1200" dirty="0">
                          <a:solidFill>
                            <a:schemeClr val="dk1"/>
                          </a:solidFill>
                          <a:effectLst/>
                          <a:latin typeface="Marianne" panose="02000000000000000000" pitchFamily="2" charset="0"/>
                          <a:ea typeface="+mn-ea"/>
                          <a:cs typeface="+mn-cs"/>
                        </a:rPr>
                        <a:t>2,3</a:t>
                      </a:r>
                    </a:p>
                  </a:txBody>
                  <a:tcPr marL="9525" marR="9525" marT="9525" marB="0" anchor="ctr">
                    <a:solidFill>
                      <a:srgbClr val="7AB1E8"/>
                    </a:solidFill>
                  </a:tcPr>
                </a:tc>
                <a:extLst>
                  <a:ext uri="{0D108BD9-81ED-4DB2-BD59-A6C34878D82A}">
                    <a16:rowId xmlns:a16="http://schemas.microsoft.com/office/drawing/2014/main" val="4215488141"/>
                  </a:ext>
                </a:extLst>
              </a:tr>
              <a:tr h="211268">
                <a:tc>
                  <a:txBody>
                    <a:bodyPr/>
                    <a:lstStyle/>
                    <a:p>
                      <a:pPr marL="0" algn="l" defTabSz="685800" rtl="0" eaLnBrk="1" fontAlgn="ctr" latinLnBrk="0" hangingPunct="1"/>
                      <a:r>
                        <a:rPr lang="fr-FR" sz="700" b="1" u="none" strike="noStrike" kern="1200" dirty="0">
                          <a:solidFill>
                            <a:schemeClr val="dk1"/>
                          </a:solidFill>
                          <a:effectLst/>
                          <a:latin typeface="Marianne" panose="02000000000000000000" pitchFamily="2" charset="0"/>
                          <a:ea typeface="+mn-ea"/>
                          <a:cs typeface="+mn-cs"/>
                        </a:rPr>
                        <a:t>Bénéficiaires de la Complémentaire Santé Solidaire sans et avec participation financière (CSS) (C2S, C2SP) au 31/12/2023 (5)</a:t>
                      </a:r>
                    </a:p>
                  </a:txBody>
                  <a:tcPr marL="9525" marR="9525" marT="9525" marB="0" anchor="ctr"/>
                </a:tc>
                <a:tc>
                  <a:txBody>
                    <a:bodyPr/>
                    <a:lstStyle/>
                    <a:p>
                      <a:pPr marL="0" algn="r" defTabSz="685800" rtl="0" eaLnBrk="1" fontAlgn="ctr" latinLnBrk="0" hangingPunct="1"/>
                      <a:r>
                        <a:rPr lang="fr-FR" sz="700" u="none" strike="noStrike" kern="1200" dirty="0">
                          <a:solidFill>
                            <a:schemeClr val="dk1"/>
                          </a:solidFill>
                          <a:effectLst/>
                          <a:latin typeface="Marianne" panose="02000000000000000000" pitchFamily="2" charset="0"/>
                          <a:ea typeface="+mn-ea"/>
                          <a:cs typeface="+mn-cs"/>
                        </a:rPr>
                        <a:t> </a:t>
                      </a:r>
                    </a:p>
                  </a:txBody>
                  <a:tcPr marL="9525" marR="9525" marT="9525" marB="0" anchor="ctr"/>
                </a:tc>
                <a:tc>
                  <a:txBody>
                    <a:bodyPr/>
                    <a:lstStyle/>
                    <a:p>
                      <a:pPr marL="0" algn="r" defTabSz="685800" rtl="0" eaLnBrk="1" fontAlgn="ctr" latinLnBrk="0" hangingPunct="1"/>
                      <a:r>
                        <a:rPr lang="fr-FR" sz="700" u="none" strike="noStrike" kern="1200">
                          <a:solidFill>
                            <a:schemeClr val="dk1"/>
                          </a:solidFill>
                          <a:effectLst/>
                          <a:latin typeface="Marianne" panose="02000000000000000000" pitchFamily="2" charset="0"/>
                          <a:ea typeface="+mn-ea"/>
                          <a:cs typeface="+mn-cs"/>
                        </a:rPr>
                        <a:t> </a:t>
                      </a:r>
                    </a:p>
                  </a:txBody>
                  <a:tcPr marL="9525" marR="9525" marT="9525" marB="0" anchor="ctr"/>
                </a:tc>
                <a:tc>
                  <a:txBody>
                    <a:bodyPr/>
                    <a:lstStyle/>
                    <a:p>
                      <a:pPr marL="0" algn="r" defTabSz="685800" rtl="0" eaLnBrk="1" fontAlgn="ctr" latinLnBrk="0" hangingPunct="1"/>
                      <a:r>
                        <a:rPr lang="fr-FR" sz="700" u="none" strike="noStrike" kern="1200">
                          <a:solidFill>
                            <a:schemeClr val="dk1"/>
                          </a:solidFill>
                          <a:effectLst/>
                          <a:latin typeface="Marianne" panose="02000000000000000000" pitchFamily="2" charset="0"/>
                          <a:ea typeface="+mn-ea"/>
                          <a:cs typeface="+mn-cs"/>
                        </a:rPr>
                        <a:t> </a:t>
                      </a:r>
                    </a:p>
                  </a:txBody>
                  <a:tcPr marL="9525" marR="9525" marT="9525" marB="0" anchor="ctr"/>
                </a:tc>
                <a:tc>
                  <a:txBody>
                    <a:bodyPr/>
                    <a:lstStyle/>
                    <a:p>
                      <a:pPr marL="0" algn="r" defTabSz="685800" rtl="0" eaLnBrk="1" fontAlgn="ctr" latinLnBrk="0" hangingPunct="1"/>
                      <a:r>
                        <a:rPr lang="fr-FR" sz="700" u="none" strike="noStrike" kern="1200" dirty="0">
                          <a:solidFill>
                            <a:schemeClr val="dk1"/>
                          </a:solidFill>
                          <a:effectLst/>
                          <a:latin typeface="Marianne" panose="02000000000000000000" pitchFamily="2" charset="0"/>
                          <a:ea typeface="+mn-ea"/>
                          <a:cs typeface="+mn-cs"/>
                        </a:rPr>
                        <a:t> </a:t>
                      </a:r>
                    </a:p>
                  </a:txBody>
                  <a:tcPr marL="9525" marR="9525" marT="9525" marB="0" anchor="ctr"/>
                </a:tc>
                <a:tc>
                  <a:txBody>
                    <a:bodyPr/>
                    <a:lstStyle/>
                    <a:p>
                      <a:pPr marL="0" algn="r" defTabSz="685800" rtl="0" eaLnBrk="1" fontAlgn="ctr" latinLnBrk="0" hangingPunct="1"/>
                      <a:r>
                        <a:rPr lang="fr-FR" sz="700" u="none" strike="noStrike" kern="1200" dirty="0">
                          <a:solidFill>
                            <a:schemeClr val="dk1"/>
                          </a:solidFill>
                          <a:effectLst/>
                          <a:latin typeface="Marianne" panose="02000000000000000000" pitchFamily="2" charset="0"/>
                          <a:ea typeface="+mn-ea"/>
                          <a:cs typeface="+mn-cs"/>
                        </a:rPr>
                        <a:t> </a:t>
                      </a:r>
                    </a:p>
                  </a:txBody>
                  <a:tcPr marL="9525" marR="9525" marT="9525" marB="0" anchor="ctr">
                    <a:solidFill>
                      <a:srgbClr val="7AB1E8"/>
                    </a:solidFill>
                  </a:tcPr>
                </a:tc>
                <a:extLst>
                  <a:ext uri="{0D108BD9-81ED-4DB2-BD59-A6C34878D82A}">
                    <a16:rowId xmlns:a16="http://schemas.microsoft.com/office/drawing/2014/main" val="3632698173"/>
                  </a:ext>
                </a:extLst>
              </a:tr>
              <a:tr h="121618">
                <a:tc>
                  <a:txBody>
                    <a:bodyPr/>
                    <a:lstStyle/>
                    <a:p>
                      <a:pPr marL="0" algn="l" defTabSz="685800" rtl="0" eaLnBrk="1" fontAlgn="ctr" latinLnBrk="0" hangingPunct="1"/>
                      <a:r>
                        <a:rPr lang="fr-FR" sz="700" u="none" strike="noStrike" kern="1200" dirty="0">
                          <a:solidFill>
                            <a:schemeClr val="dk1"/>
                          </a:solidFill>
                          <a:effectLst/>
                          <a:latin typeface="Marianne" panose="02000000000000000000" pitchFamily="2" charset="0"/>
                          <a:ea typeface="+mn-ea"/>
                          <a:cs typeface="+mn-cs"/>
                        </a:rPr>
                        <a:t>Bénéficiaires de la CSS</a:t>
                      </a:r>
                    </a:p>
                  </a:txBody>
                  <a:tcPr marL="228600" marR="9525" marT="9525" marB="0" anchor="ctr"/>
                </a:tc>
                <a:tc>
                  <a:txBody>
                    <a:bodyPr/>
                    <a:lstStyle/>
                    <a:p>
                      <a:pPr marL="0" algn="r" defTabSz="685800" rtl="0" eaLnBrk="1" fontAlgn="ctr" latinLnBrk="0" hangingPunct="1"/>
                      <a:r>
                        <a:rPr lang="fr-FR" sz="700" u="none" strike="noStrike" kern="1200">
                          <a:solidFill>
                            <a:schemeClr val="dk1"/>
                          </a:solidFill>
                          <a:effectLst/>
                          <a:latin typeface="Marianne" panose="02000000000000000000" pitchFamily="2" charset="0"/>
                          <a:ea typeface="+mn-ea"/>
                          <a:cs typeface="+mn-cs"/>
                        </a:rPr>
                        <a:t>39 494</a:t>
                      </a:r>
                    </a:p>
                  </a:txBody>
                  <a:tcPr marL="9525" marR="9525" marT="9525" marB="0" anchor="ctr"/>
                </a:tc>
                <a:tc>
                  <a:txBody>
                    <a:bodyPr/>
                    <a:lstStyle/>
                    <a:p>
                      <a:pPr marL="0" algn="r" defTabSz="685800" rtl="0" eaLnBrk="1" fontAlgn="ctr" latinLnBrk="0" hangingPunct="1"/>
                      <a:r>
                        <a:rPr lang="fr-FR" sz="700" u="none" strike="noStrike" kern="1200">
                          <a:solidFill>
                            <a:schemeClr val="dk1"/>
                          </a:solidFill>
                          <a:effectLst/>
                          <a:latin typeface="Marianne" panose="02000000000000000000" pitchFamily="2" charset="0"/>
                          <a:ea typeface="+mn-ea"/>
                          <a:cs typeface="+mn-cs"/>
                        </a:rPr>
                        <a:t>58 564</a:t>
                      </a:r>
                    </a:p>
                  </a:txBody>
                  <a:tcPr marL="9525" marR="9525" marT="9525" marB="0" anchor="ctr"/>
                </a:tc>
                <a:tc>
                  <a:txBody>
                    <a:bodyPr/>
                    <a:lstStyle/>
                    <a:p>
                      <a:pPr marL="0" algn="r" defTabSz="685800" rtl="0" eaLnBrk="1" fontAlgn="ctr" latinLnBrk="0" hangingPunct="1"/>
                      <a:r>
                        <a:rPr lang="fr-FR" sz="700" u="none" strike="noStrike" kern="1200">
                          <a:solidFill>
                            <a:schemeClr val="dk1"/>
                          </a:solidFill>
                          <a:effectLst/>
                          <a:latin typeface="Marianne" panose="02000000000000000000" pitchFamily="2" charset="0"/>
                          <a:ea typeface="+mn-ea"/>
                          <a:cs typeface="+mn-cs"/>
                        </a:rPr>
                        <a:t>84 320</a:t>
                      </a:r>
                    </a:p>
                  </a:txBody>
                  <a:tcPr marL="9525" marR="9525" marT="9525" marB="0" anchor="ctr"/>
                </a:tc>
                <a:tc>
                  <a:txBody>
                    <a:bodyPr/>
                    <a:lstStyle/>
                    <a:p>
                      <a:pPr marL="0" algn="r" defTabSz="685800" rtl="0" eaLnBrk="1" fontAlgn="ctr" latinLnBrk="0" hangingPunct="1"/>
                      <a:r>
                        <a:rPr lang="fr-FR" sz="700" u="none" strike="noStrike" kern="1200" dirty="0">
                          <a:solidFill>
                            <a:schemeClr val="dk1"/>
                          </a:solidFill>
                          <a:effectLst/>
                          <a:latin typeface="Marianne" panose="02000000000000000000" pitchFamily="2" charset="0"/>
                          <a:ea typeface="+mn-ea"/>
                          <a:cs typeface="+mn-cs"/>
                        </a:rPr>
                        <a:t>47 275</a:t>
                      </a:r>
                    </a:p>
                  </a:txBody>
                  <a:tcPr marL="9525" marR="9525" marT="9525" marB="0" anchor="ctr"/>
                </a:tc>
                <a:tc>
                  <a:txBody>
                    <a:bodyPr/>
                    <a:lstStyle/>
                    <a:p>
                      <a:pPr marL="0" algn="r" defTabSz="685800" rtl="0" eaLnBrk="1" fontAlgn="ctr" latinLnBrk="0" hangingPunct="1"/>
                      <a:r>
                        <a:rPr lang="fr-FR" sz="700" u="none" strike="noStrike" kern="1200" dirty="0">
                          <a:solidFill>
                            <a:schemeClr val="dk1"/>
                          </a:solidFill>
                          <a:effectLst/>
                          <a:latin typeface="Marianne" panose="02000000000000000000" pitchFamily="2" charset="0"/>
                          <a:ea typeface="+mn-ea"/>
                          <a:cs typeface="+mn-cs"/>
                        </a:rPr>
                        <a:t>229 653</a:t>
                      </a:r>
                    </a:p>
                  </a:txBody>
                  <a:tcPr marL="9525" marR="9525" marT="9525" marB="0" anchor="ctr">
                    <a:solidFill>
                      <a:srgbClr val="7AB1E8"/>
                    </a:solidFill>
                  </a:tcPr>
                </a:tc>
                <a:extLst>
                  <a:ext uri="{0D108BD9-81ED-4DB2-BD59-A6C34878D82A}">
                    <a16:rowId xmlns:a16="http://schemas.microsoft.com/office/drawing/2014/main" val="1583494980"/>
                  </a:ext>
                </a:extLst>
              </a:tr>
              <a:tr h="121618">
                <a:tc>
                  <a:txBody>
                    <a:bodyPr/>
                    <a:lstStyle/>
                    <a:p>
                      <a:pPr marL="0" algn="l" defTabSz="685800" rtl="0" eaLnBrk="1" fontAlgn="ctr" latinLnBrk="0" hangingPunct="1"/>
                      <a:r>
                        <a:rPr lang="fr-FR" sz="700" u="none" strike="noStrike" kern="1200" dirty="0">
                          <a:solidFill>
                            <a:schemeClr val="dk1"/>
                          </a:solidFill>
                          <a:effectLst/>
                          <a:latin typeface="Marianne" panose="02000000000000000000" pitchFamily="2" charset="0"/>
                          <a:ea typeface="+mn-ea"/>
                          <a:cs typeface="+mn-cs"/>
                        </a:rPr>
                        <a:t>Bénéficiaires de la CSS en % de la population totale</a:t>
                      </a:r>
                    </a:p>
                  </a:txBody>
                  <a:tcPr marL="228600" marR="9525" marT="9525" marB="0" anchor="ctr"/>
                </a:tc>
                <a:tc>
                  <a:txBody>
                    <a:bodyPr/>
                    <a:lstStyle/>
                    <a:p>
                      <a:pPr marL="0" algn="r" defTabSz="685800" rtl="0" eaLnBrk="1" fontAlgn="ctr" latinLnBrk="0" hangingPunct="1"/>
                      <a:r>
                        <a:rPr lang="fr-FR" sz="700" u="none" strike="noStrike" kern="1200">
                          <a:solidFill>
                            <a:schemeClr val="dk1"/>
                          </a:solidFill>
                          <a:effectLst/>
                          <a:latin typeface="Marianne" panose="02000000000000000000" pitchFamily="2" charset="0"/>
                          <a:ea typeface="+mn-ea"/>
                          <a:cs typeface="+mn-cs"/>
                        </a:rPr>
                        <a:t>6,5</a:t>
                      </a:r>
                    </a:p>
                  </a:txBody>
                  <a:tcPr marL="9525" marR="9525" marT="9525" marB="0" anchor="ctr"/>
                </a:tc>
                <a:tc>
                  <a:txBody>
                    <a:bodyPr/>
                    <a:lstStyle/>
                    <a:p>
                      <a:pPr marL="0" algn="r" defTabSz="685800" rtl="0" eaLnBrk="1" fontAlgn="ctr" latinLnBrk="0" hangingPunct="1"/>
                      <a:r>
                        <a:rPr lang="fr-FR" sz="700" u="none" strike="noStrike" kern="1200">
                          <a:solidFill>
                            <a:schemeClr val="dk1"/>
                          </a:solidFill>
                          <a:effectLst/>
                          <a:latin typeface="Marianne" panose="02000000000000000000" pitchFamily="2" charset="0"/>
                          <a:ea typeface="+mn-ea"/>
                          <a:cs typeface="+mn-cs"/>
                        </a:rPr>
                        <a:t>6,3</a:t>
                      </a:r>
                    </a:p>
                  </a:txBody>
                  <a:tcPr marL="9525" marR="9525" marT="9525" marB="0" anchor="ctr"/>
                </a:tc>
                <a:tc>
                  <a:txBody>
                    <a:bodyPr/>
                    <a:lstStyle/>
                    <a:p>
                      <a:pPr marL="0" algn="r" defTabSz="685800" rtl="0" eaLnBrk="1" fontAlgn="ctr" latinLnBrk="0" hangingPunct="1"/>
                      <a:r>
                        <a:rPr lang="fr-FR" sz="700" u="none" strike="noStrike" kern="1200">
                          <a:solidFill>
                            <a:schemeClr val="dk1"/>
                          </a:solidFill>
                          <a:effectLst/>
                          <a:latin typeface="Marianne" panose="02000000000000000000" pitchFamily="2" charset="0"/>
                          <a:ea typeface="+mn-ea"/>
                          <a:cs typeface="+mn-cs"/>
                        </a:rPr>
                        <a:t>7,5</a:t>
                      </a:r>
                    </a:p>
                  </a:txBody>
                  <a:tcPr marL="9525" marR="9525" marT="9525" marB="0" anchor="ctr"/>
                </a:tc>
                <a:tc>
                  <a:txBody>
                    <a:bodyPr/>
                    <a:lstStyle/>
                    <a:p>
                      <a:pPr marL="0" algn="r" defTabSz="685800" rtl="0" eaLnBrk="1" fontAlgn="ctr" latinLnBrk="0" hangingPunct="1"/>
                      <a:r>
                        <a:rPr lang="fr-FR" sz="700" u="none" strike="noStrike" kern="1200" dirty="0">
                          <a:solidFill>
                            <a:schemeClr val="dk1"/>
                          </a:solidFill>
                          <a:effectLst/>
                          <a:latin typeface="Marianne" panose="02000000000000000000" pitchFamily="2" charset="0"/>
                          <a:ea typeface="+mn-ea"/>
                          <a:cs typeface="+mn-cs"/>
                        </a:rPr>
                        <a:t>6,0</a:t>
                      </a:r>
                    </a:p>
                  </a:txBody>
                  <a:tcPr marL="9525" marR="9525" marT="9525" marB="0" anchor="ctr"/>
                </a:tc>
                <a:tc>
                  <a:txBody>
                    <a:bodyPr/>
                    <a:lstStyle/>
                    <a:p>
                      <a:pPr marL="0" algn="r" defTabSz="685800" rtl="0" eaLnBrk="1" fontAlgn="ctr" latinLnBrk="0" hangingPunct="1"/>
                      <a:r>
                        <a:rPr lang="fr-FR" sz="700" u="none" strike="noStrike" kern="1200" dirty="0">
                          <a:solidFill>
                            <a:schemeClr val="dk1"/>
                          </a:solidFill>
                          <a:effectLst/>
                          <a:latin typeface="Marianne" panose="02000000000000000000" pitchFamily="2" charset="0"/>
                          <a:ea typeface="+mn-ea"/>
                          <a:cs typeface="+mn-cs"/>
                        </a:rPr>
                        <a:t>6,7</a:t>
                      </a:r>
                    </a:p>
                  </a:txBody>
                  <a:tcPr marL="9525" marR="9525" marT="9525" marB="0" anchor="ctr">
                    <a:solidFill>
                      <a:srgbClr val="7AB1E8"/>
                    </a:solidFill>
                  </a:tcPr>
                </a:tc>
                <a:extLst>
                  <a:ext uri="{0D108BD9-81ED-4DB2-BD59-A6C34878D82A}">
                    <a16:rowId xmlns:a16="http://schemas.microsoft.com/office/drawing/2014/main" val="2320677175"/>
                  </a:ext>
                </a:extLst>
              </a:tr>
            </a:tbl>
          </a:graphicData>
        </a:graphic>
      </p:graphicFrame>
      <p:pic>
        <p:nvPicPr>
          <p:cNvPr id="8" name="Graphique 7" descr="Jouer avec un remplissage uni">
            <a:extLst>
              <a:ext uri="{FF2B5EF4-FFF2-40B4-BE49-F238E27FC236}">
                <a16:creationId xmlns:a16="http://schemas.microsoft.com/office/drawing/2014/main" id="{80BA7C07-52A5-6823-B471-0AC58612FB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7833" y="304664"/>
            <a:ext cx="483650" cy="483650"/>
          </a:xfrm>
          <a:prstGeom prst="rect">
            <a:avLst/>
          </a:prstGeom>
        </p:spPr>
      </p:pic>
    </p:spTree>
    <p:extLst>
      <p:ext uri="{BB962C8B-B14F-4D97-AF65-F5344CB8AC3E}">
        <p14:creationId xmlns:p14="http://schemas.microsoft.com/office/powerpoint/2010/main" val="158074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BD03CF5-1D03-8C2A-5B0E-3D66EAA2AA77}"/>
              </a:ext>
            </a:extLst>
          </p:cNvPr>
          <p:cNvSpPr txBox="1"/>
          <p:nvPr/>
        </p:nvSpPr>
        <p:spPr>
          <a:xfrm>
            <a:off x="558150" y="309663"/>
            <a:ext cx="6099825" cy="600164"/>
          </a:xfrm>
          <a:prstGeom prst="rect">
            <a:avLst/>
          </a:prstGeom>
          <a:noFill/>
        </p:spPr>
        <p:txBody>
          <a:bodyPr wrap="square" rtlCol="0">
            <a:spAutoFit/>
          </a:bodyPr>
          <a:lstStyle/>
          <a:p>
            <a:r>
              <a:rPr lang="fr-FR" sz="2400" b="1" dirty="0">
                <a:latin typeface="Marianne" panose="02000000000000000000" pitchFamily="2" charset="0"/>
              </a:rPr>
              <a:t>Handicap et dépendance</a:t>
            </a:r>
          </a:p>
          <a:p>
            <a:r>
              <a:rPr lang="fr-FR" sz="900" dirty="0">
                <a:latin typeface="Marianne" panose="02000000000000000000" pitchFamily="2" charset="0"/>
              </a:rPr>
              <a:t>Allocataires AAH - APA - PCH - ACTP - Personnes prises en charge par des mandataires, au 31/12/2022</a:t>
            </a:r>
          </a:p>
        </p:txBody>
      </p:sp>
      <p:sp>
        <p:nvSpPr>
          <p:cNvPr id="4" name="Espace réservé du numéro de diapositive 3">
            <a:extLst>
              <a:ext uri="{FF2B5EF4-FFF2-40B4-BE49-F238E27FC236}">
                <a16:creationId xmlns:a16="http://schemas.microsoft.com/office/drawing/2014/main" id="{66C43035-28D7-2169-4C92-4C9C41301A71}"/>
              </a:ext>
            </a:extLst>
          </p:cNvPr>
          <p:cNvSpPr>
            <a:spLocks noGrp="1"/>
          </p:cNvSpPr>
          <p:nvPr>
            <p:ph type="sldNum" sz="quarter" idx="12"/>
          </p:nvPr>
        </p:nvSpPr>
        <p:spPr/>
        <p:txBody>
          <a:bodyPr/>
          <a:lstStyle/>
          <a:p>
            <a:fld id="{B4A918BC-4D43-4B42-B3C0-E7EBE25E6AF0}" type="slidenum">
              <a:rPr lang="en-US" smtClean="0"/>
              <a:t>11</a:t>
            </a:fld>
            <a:endParaRPr lang="en-US"/>
          </a:p>
        </p:txBody>
      </p:sp>
      <p:sp>
        <p:nvSpPr>
          <p:cNvPr id="5" name="ZoneTexte 4">
            <a:extLst>
              <a:ext uri="{FF2B5EF4-FFF2-40B4-BE49-F238E27FC236}">
                <a16:creationId xmlns:a16="http://schemas.microsoft.com/office/drawing/2014/main" id="{DBE9029E-6AE5-849B-4DB0-6F9674E8CC04}"/>
              </a:ext>
            </a:extLst>
          </p:cNvPr>
          <p:cNvSpPr txBox="1"/>
          <p:nvPr/>
        </p:nvSpPr>
        <p:spPr>
          <a:xfrm>
            <a:off x="312784" y="4212085"/>
            <a:ext cx="7706495" cy="646331"/>
          </a:xfrm>
          <a:prstGeom prst="rect">
            <a:avLst/>
          </a:prstGeom>
          <a:noFill/>
        </p:spPr>
        <p:txBody>
          <a:bodyPr wrap="square" rtlCol="0">
            <a:spAutoFit/>
          </a:bodyPr>
          <a:lstStyle/>
          <a:p>
            <a:r>
              <a:rPr lang="fr-FR" sz="600" i="1" dirty="0">
                <a:latin typeface="Marianne" panose="02000000000000000000" pitchFamily="2" charset="0"/>
              </a:rPr>
              <a:t>Sources : DREES, enquête  aide sociale, ISD ; </a:t>
            </a:r>
            <a:r>
              <a:rPr lang="fr-FR" sz="600" i="1" dirty="0" err="1">
                <a:latin typeface="Marianne" panose="02000000000000000000" pitchFamily="2" charset="0"/>
              </a:rPr>
              <a:t>Cnaf</a:t>
            </a:r>
            <a:r>
              <a:rPr lang="fr-FR" sz="600" i="1" dirty="0">
                <a:latin typeface="Marianne" panose="02000000000000000000" pitchFamily="2" charset="0"/>
              </a:rPr>
              <a:t>, </a:t>
            </a:r>
            <a:r>
              <a:rPr lang="fr-FR" sz="600" i="1" dirty="0" err="1">
                <a:latin typeface="Marianne" panose="02000000000000000000" pitchFamily="2" charset="0"/>
              </a:rPr>
              <a:t>Allstat</a:t>
            </a:r>
            <a:r>
              <a:rPr lang="fr-FR" sz="600" i="1" dirty="0">
                <a:latin typeface="Marianne" panose="02000000000000000000" pitchFamily="2" charset="0"/>
              </a:rPr>
              <a:t> FR6 et FR2 ; MSA ; Insee, Estimations de population 2023 (résultats provisoires arrêtés avril 2024)</a:t>
            </a:r>
          </a:p>
          <a:p>
            <a:pPr marL="171450" indent="-171450">
              <a:buAutoNum type="arabicParenBoth"/>
            </a:pPr>
            <a:r>
              <a:rPr lang="fr-FR" sz="600" i="1" dirty="0">
                <a:latin typeface="Marianne" panose="02000000000000000000" pitchFamily="2" charset="0"/>
              </a:rPr>
              <a:t>Pour les données </a:t>
            </a:r>
            <a:r>
              <a:rPr lang="fr-FR" sz="600" i="1" dirty="0" err="1">
                <a:latin typeface="Marianne" panose="02000000000000000000" pitchFamily="2" charset="0"/>
              </a:rPr>
              <a:t>Cnaf</a:t>
            </a:r>
            <a:r>
              <a:rPr lang="fr-FR" sz="600" i="1" dirty="0">
                <a:latin typeface="Marianne" panose="02000000000000000000" pitchFamily="2" charset="0"/>
              </a:rPr>
              <a:t> la répartition est faite selon le département de la caisse de gestion</a:t>
            </a:r>
          </a:p>
          <a:p>
            <a:r>
              <a:rPr lang="fr-FR" sz="600" i="1" dirty="0">
                <a:latin typeface="Marianne" panose="02000000000000000000" pitchFamily="2" charset="0"/>
              </a:rPr>
              <a:t>(2) Indicateurs sociaux départementaux</a:t>
            </a:r>
          </a:p>
          <a:p>
            <a:r>
              <a:rPr lang="fr-FR" sz="600" i="1" dirty="0">
                <a:latin typeface="Marianne" panose="02000000000000000000" pitchFamily="2" charset="0"/>
              </a:rPr>
              <a:t>(3) Un bénéficiaire de la PCH ou de l'ACTP est une personne ayant un droit ouvert à la prestation au 31 décembre de l'année considérée, que ce droit ait donné lieu à un paiement ou non.</a:t>
            </a:r>
          </a:p>
          <a:p>
            <a:r>
              <a:rPr lang="fr-FR" sz="600" i="1" dirty="0">
                <a:latin typeface="Marianne" panose="02000000000000000000" pitchFamily="2" charset="0"/>
              </a:rPr>
              <a:t>(4) Attention rupture de série : à la suite d'une amélioration du système de production statistique de la </a:t>
            </a:r>
            <a:r>
              <a:rPr lang="fr-FR" sz="600" i="1" dirty="0" err="1">
                <a:latin typeface="Marianne" panose="02000000000000000000" pitchFamily="2" charset="0"/>
              </a:rPr>
              <a:t>Cnaf</a:t>
            </a:r>
            <a:r>
              <a:rPr lang="fr-FR" sz="600" i="1" dirty="0">
                <a:latin typeface="Marianne" panose="02000000000000000000" pitchFamily="2" charset="0"/>
              </a:rPr>
              <a:t> sur les bénéficiaires de prestations légales, les données à partir de 2016 sur le RSA, l'AAH et le total des minima sociaux ne sont pas comparables avec celles des années précédentes.</a:t>
            </a:r>
          </a:p>
        </p:txBody>
      </p:sp>
      <p:graphicFrame>
        <p:nvGraphicFramePr>
          <p:cNvPr id="9" name="Tableau 8">
            <a:extLst>
              <a:ext uri="{FF2B5EF4-FFF2-40B4-BE49-F238E27FC236}">
                <a16:creationId xmlns:a16="http://schemas.microsoft.com/office/drawing/2014/main" id="{FB4E7B7E-5863-5B09-90B5-B6B194A62228}"/>
              </a:ext>
            </a:extLst>
          </p:cNvPr>
          <p:cNvGraphicFramePr>
            <a:graphicFrameLocks noGrp="1"/>
          </p:cNvGraphicFramePr>
          <p:nvPr>
            <p:extLst>
              <p:ext uri="{D42A27DB-BD31-4B8C-83A1-F6EECF244321}">
                <p14:modId xmlns:p14="http://schemas.microsoft.com/office/powerpoint/2010/main" val="4063676774"/>
              </p:ext>
            </p:extLst>
          </p:nvPr>
        </p:nvGraphicFramePr>
        <p:xfrm>
          <a:off x="403317" y="1930090"/>
          <a:ext cx="8671112" cy="2162527"/>
        </p:xfrm>
        <a:graphic>
          <a:graphicData uri="http://schemas.openxmlformats.org/drawingml/2006/table">
            <a:tbl>
              <a:tblPr>
                <a:tableStyleId>{5C22544A-7EE6-4342-B048-85BDC9FD1C3A}</a:tableStyleId>
              </a:tblPr>
              <a:tblGrid>
                <a:gridCol w="4351112">
                  <a:extLst>
                    <a:ext uri="{9D8B030D-6E8A-4147-A177-3AD203B41FA5}">
                      <a16:colId xmlns:a16="http://schemas.microsoft.com/office/drawing/2014/main" val="3611624801"/>
                    </a:ext>
                  </a:extLst>
                </a:gridCol>
                <a:gridCol w="720000">
                  <a:extLst>
                    <a:ext uri="{9D8B030D-6E8A-4147-A177-3AD203B41FA5}">
                      <a16:colId xmlns:a16="http://schemas.microsoft.com/office/drawing/2014/main" val="2651142977"/>
                    </a:ext>
                  </a:extLst>
                </a:gridCol>
                <a:gridCol w="720000">
                  <a:extLst>
                    <a:ext uri="{9D8B030D-6E8A-4147-A177-3AD203B41FA5}">
                      <a16:colId xmlns:a16="http://schemas.microsoft.com/office/drawing/2014/main" val="2960140129"/>
                    </a:ext>
                  </a:extLst>
                </a:gridCol>
                <a:gridCol w="720000">
                  <a:extLst>
                    <a:ext uri="{9D8B030D-6E8A-4147-A177-3AD203B41FA5}">
                      <a16:colId xmlns:a16="http://schemas.microsoft.com/office/drawing/2014/main" val="1068788956"/>
                    </a:ext>
                  </a:extLst>
                </a:gridCol>
                <a:gridCol w="720000">
                  <a:extLst>
                    <a:ext uri="{9D8B030D-6E8A-4147-A177-3AD203B41FA5}">
                      <a16:colId xmlns:a16="http://schemas.microsoft.com/office/drawing/2014/main" val="2417901792"/>
                    </a:ext>
                  </a:extLst>
                </a:gridCol>
                <a:gridCol w="720000">
                  <a:extLst>
                    <a:ext uri="{9D8B030D-6E8A-4147-A177-3AD203B41FA5}">
                      <a16:colId xmlns:a16="http://schemas.microsoft.com/office/drawing/2014/main" val="1635910141"/>
                    </a:ext>
                  </a:extLst>
                </a:gridCol>
                <a:gridCol w="720000">
                  <a:extLst>
                    <a:ext uri="{9D8B030D-6E8A-4147-A177-3AD203B41FA5}">
                      <a16:colId xmlns:a16="http://schemas.microsoft.com/office/drawing/2014/main" val="1557312441"/>
                    </a:ext>
                  </a:extLst>
                </a:gridCol>
              </a:tblGrid>
              <a:tr h="266542">
                <a:tc>
                  <a:txBody>
                    <a:bodyPr/>
                    <a:lstStyle/>
                    <a:p>
                      <a:pPr algn="ctr" fontAlgn="ctr"/>
                      <a:r>
                        <a:rPr lang="fr-FR" sz="700" u="none" strike="noStrike" kern="1200" dirty="0">
                          <a:solidFill>
                            <a:schemeClr val="dk1"/>
                          </a:solidFill>
                          <a:effectLst/>
                          <a:latin typeface="Marianne" panose="02000000000000000000" pitchFamily="2" charset="0"/>
                          <a:ea typeface="+mn-ea"/>
                          <a:cs typeface="+mn-cs"/>
                        </a:rPr>
                        <a:t> </a:t>
                      </a:r>
                    </a:p>
                  </a:txBody>
                  <a:tcPr marL="6199" marR="6199" marT="6199" marB="0" anchor="ctr"/>
                </a:tc>
                <a:tc>
                  <a:txBody>
                    <a:bodyPr/>
                    <a:lstStyle/>
                    <a:p>
                      <a:pPr algn="ctr" fontAlgn="ctr"/>
                      <a:r>
                        <a:rPr lang="fr-FR" sz="700" u="none" strike="noStrike" kern="1200" dirty="0">
                          <a:solidFill>
                            <a:schemeClr val="dk1"/>
                          </a:solidFill>
                          <a:effectLst/>
                          <a:latin typeface="Marianne" panose="02000000000000000000" pitchFamily="2" charset="0"/>
                          <a:ea typeface="+mn-ea"/>
                          <a:cs typeface="+mn-cs"/>
                        </a:rPr>
                        <a:t>Côtes-d'Armor</a:t>
                      </a:r>
                    </a:p>
                  </a:txBody>
                  <a:tcPr marL="6199" marR="6199" marT="6199" marB="0" anchor="ctr"/>
                </a:tc>
                <a:tc>
                  <a:txBody>
                    <a:bodyPr/>
                    <a:lstStyle/>
                    <a:p>
                      <a:pPr algn="ctr" fontAlgn="ctr"/>
                      <a:r>
                        <a:rPr lang="fr-FR" sz="700" u="none" strike="noStrike" kern="1200">
                          <a:solidFill>
                            <a:schemeClr val="dk1"/>
                          </a:solidFill>
                          <a:effectLst/>
                          <a:latin typeface="Marianne" panose="02000000000000000000" pitchFamily="2" charset="0"/>
                          <a:ea typeface="+mn-ea"/>
                          <a:cs typeface="+mn-cs"/>
                        </a:rPr>
                        <a:t>Finistère</a:t>
                      </a:r>
                    </a:p>
                  </a:txBody>
                  <a:tcPr marL="6199" marR="6199" marT="6199" marB="0" anchor="ctr"/>
                </a:tc>
                <a:tc>
                  <a:txBody>
                    <a:bodyPr/>
                    <a:lstStyle/>
                    <a:p>
                      <a:pPr algn="ctr" fontAlgn="ctr"/>
                      <a:r>
                        <a:rPr lang="fr-FR" sz="700" u="none" strike="noStrike" kern="1200">
                          <a:solidFill>
                            <a:schemeClr val="dk1"/>
                          </a:solidFill>
                          <a:effectLst/>
                          <a:latin typeface="Marianne" panose="02000000000000000000" pitchFamily="2" charset="0"/>
                          <a:ea typeface="+mn-ea"/>
                          <a:cs typeface="+mn-cs"/>
                        </a:rPr>
                        <a:t>Ille-et-Vilaine</a:t>
                      </a:r>
                    </a:p>
                  </a:txBody>
                  <a:tcPr marL="6199" marR="6199" marT="6199" marB="0" anchor="ctr"/>
                </a:tc>
                <a:tc>
                  <a:txBody>
                    <a:bodyPr/>
                    <a:lstStyle/>
                    <a:p>
                      <a:pPr algn="ctr" fontAlgn="ctr"/>
                      <a:r>
                        <a:rPr lang="fr-FR" sz="700" u="none" strike="noStrike" kern="1200">
                          <a:solidFill>
                            <a:schemeClr val="dk1"/>
                          </a:solidFill>
                          <a:effectLst/>
                          <a:latin typeface="Marianne" panose="02000000000000000000" pitchFamily="2" charset="0"/>
                          <a:ea typeface="+mn-ea"/>
                          <a:cs typeface="+mn-cs"/>
                        </a:rPr>
                        <a:t>Morbihan</a:t>
                      </a:r>
                    </a:p>
                  </a:txBody>
                  <a:tcPr marL="6199" marR="6199" marT="6199" marB="0" anchor="ctr"/>
                </a:tc>
                <a:tc>
                  <a:txBody>
                    <a:bodyPr/>
                    <a:lstStyle/>
                    <a:p>
                      <a:pPr algn="ctr" fontAlgn="ctr"/>
                      <a:r>
                        <a:rPr lang="fr-FR" sz="700" b="1" u="none" strike="noStrike" kern="1200" dirty="0">
                          <a:solidFill>
                            <a:schemeClr val="dk1"/>
                          </a:solidFill>
                          <a:effectLst/>
                          <a:latin typeface="Marianne" panose="02000000000000000000" pitchFamily="2" charset="0"/>
                          <a:ea typeface="+mn-ea"/>
                          <a:cs typeface="+mn-cs"/>
                        </a:rPr>
                        <a:t>BRETAGNE</a:t>
                      </a:r>
                    </a:p>
                  </a:txBody>
                  <a:tcPr marL="6199" marR="6199" marT="6199" marB="0" anchor="ctr">
                    <a:solidFill>
                      <a:srgbClr val="A558A0"/>
                    </a:solidFill>
                  </a:tcPr>
                </a:tc>
                <a:tc>
                  <a:txBody>
                    <a:bodyPr/>
                    <a:lstStyle/>
                    <a:p>
                      <a:pPr algn="ctr" fontAlgn="ctr"/>
                      <a:r>
                        <a:rPr lang="fr-FR" sz="700" b="0" u="none" strike="noStrike" kern="1200" dirty="0">
                          <a:solidFill>
                            <a:schemeClr val="dk1"/>
                          </a:solidFill>
                          <a:effectLst/>
                          <a:latin typeface="Marianne" panose="02000000000000000000" pitchFamily="2" charset="0"/>
                          <a:ea typeface="+mn-ea"/>
                          <a:cs typeface="+mn-cs"/>
                        </a:rPr>
                        <a:t>France M</a:t>
                      </a:r>
                    </a:p>
                  </a:txBody>
                  <a:tcPr marL="6199" marR="6199" marT="6199" marB="0" anchor="ctr">
                    <a:solidFill>
                      <a:srgbClr val="F1F0EA"/>
                    </a:solidFill>
                  </a:tcPr>
                </a:tc>
                <a:extLst>
                  <a:ext uri="{0D108BD9-81ED-4DB2-BD59-A6C34878D82A}">
                    <a16:rowId xmlns:a16="http://schemas.microsoft.com/office/drawing/2014/main" val="2423491192"/>
                  </a:ext>
                </a:extLst>
              </a:tr>
              <a:tr h="136370">
                <a:tc>
                  <a:txBody>
                    <a:bodyPr/>
                    <a:lstStyle/>
                    <a:p>
                      <a:pPr algn="l" fontAlgn="ctr"/>
                      <a:r>
                        <a:rPr lang="fr-FR" sz="700" b="1" i="0" u="none" strike="noStrike" dirty="0">
                          <a:solidFill>
                            <a:srgbClr val="000000"/>
                          </a:solidFill>
                          <a:effectLst/>
                          <a:latin typeface="Marianne" panose="02000000000000000000" pitchFamily="2" charset="0"/>
                        </a:rPr>
                        <a:t>Nombre d'allocataires de l'allocation aux adultes handicapés (AAH) (1)</a:t>
                      </a:r>
                    </a:p>
                  </a:txBody>
                  <a:tcPr marL="9525" marR="9525" marT="9525" marB="0" anchor="ctr"/>
                </a:tc>
                <a:tc>
                  <a:txBody>
                    <a:bodyPr/>
                    <a:lstStyle/>
                    <a:p>
                      <a:pPr marL="0" algn="r" defTabSz="685800" rtl="0" eaLnBrk="1" fontAlgn="ctr" latinLnBrk="0" hangingPunct="1"/>
                      <a:r>
                        <a:rPr lang="fr-FR" sz="700" b="1" i="0" u="none" strike="noStrike" kern="1200" dirty="0">
                          <a:solidFill>
                            <a:srgbClr val="000000"/>
                          </a:solidFill>
                          <a:effectLst/>
                          <a:latin typeface="Marianne" panose="02000000000000000000" pitchFamily="2" charset="0"/>
                          <a:ea typeface="+mn-ea"/>
                          <a:cs typeface="+mn-cs"/>
                        </a:rPr>
                        <a:t>12 050</a:t>
                      </a:r>
                    </a:p>
                  </a:txBody>
                  <a:tcPr marL="9525" marR="9525" marT="9525" marB="0" anchor="ctr"/>
                </a:tc>
                <a:tc>
                  <a:txBody>
                    <a:bodyPr/>
                    <a:lstStyle/>
                    <a:p>
                      <a:pPr marL="0" algn="r" defTabSz="685800" rtl="0" eaLnBrk="1" fontAlgn="ctr" latinLnBrk="0" hangingPunct="1"/>
                      <a:r>
                        <a:rPr lang="fr-FR" sz="700" b="1" i="0" u="none" strike="noStrike" kern="1200">
                          <a:solidFill>
                            <a:srgbClr val="000000"/>
                          </a:solidFill>
                          <a:effectLst/>
                          <a:latin typeface="Marianne" panose="02000000000000000000" pitchFamily="2" charset="0"/>
                          <a:ea typeface="+mn-ea"/>
                          <a:cs typeface="+mn-cs"/>
                        </a:rPr>
                        <a:t>20 611</a:t>
                      </a:r>
                    </a:p>
                  </a:txBody>
                  <a:tcPr marL="9525" marR="9525" marT="9525" marB="0" anchor="ctr"/>
                </a:tc>
                <a:tc>
                  <a:txBody>
                    <a:bodyPr/>
                    <a:lstStyle/>
                    <a:p>
                      <a:pPr marL="0" algn="r" defTabSz="685800" rtl="0" eaLnBrk="1" fontAlgn="ctr" latinLnBrk="0" hangingPunct="1"/>
                      <a:r>
                        <a:rPr lang="fr-FR" sz="700" b="1" i="0" u="none" strike="noStrike" kern="1200">
                          <a:solidFill>
                            <a:srgbClr val="000000"/>
                          </a:solidFill>
                          <a:effectLst/>
                          <a:latin typeface="Marianne" panose="02000000000000000000" pitchFamily="2" charset="0"/>
                          <a:ea typeface="+mn-ea"/>
                          <a:cs typeface="+mn-cs"/>
                        </a:rPr>
                        <a:t>22 433</a:t>
                      </a:r>
                    </a:p>
                  </a:txBody>
                  <a:tcPr marL="9525" marR="9525" marT="9525" marB="0" anchor="ctr"/>
                </a:tc>
                <a:tc>
                  <a:txBody>
                    <a:bodyPr/>
                    <a:lstStyle/>
                    <a:p>
                      <a:pPr marL="0" algn="r" defTabSz="685800" rtl="0" eaLnBrk="1" fontAlgn="ctr" latinLnBrk="0" hangingPunct="1"/>
                      <a:r>
                        <a:rPr lang="fr-FR" sz="700" b="1" i="0" u="none" strike="noStrike" kern="1200" dirty="0">
                          <a:solidFill>
                            <a:srgbClr val="000000"/>
                          </a:solidFill>
                          <a:effectLst/>
                          <a:latin typeface="Marianne" panose="02000000000000000000" pitchFamily="2" charset="0"/>
                          <a:ea typeface="+mn-ea"/>
                          <a:cs typeface="+mn-cs"/>
                        </a:rPr>
                        <a:t>15 321</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70 415</a:t>
                      </a:r>
                    </a:p>
                  </a:txBody>
                  <a:tcPr marL="9525" marR="9525" marT="9525" marB="0" anchor="ctr">
                    <a:solidFill>
                      <a:srgbClr val="A558A0"/>
                    </a:solidFill>
                  </a:tcPr>
                </a:tc>
                <a:tc>
                  <a:txBody>
                    <a:bodyPr/>
                    <a:lstStyle/>
                    <a:p>
                      <a:pPr algn="r" fontAlgn="ctr"/>
                      <a:r>
                        <a:rPr lang="fr-FR" sz="700" b="1" i="0" u="none" strike="noStrike" kern="1200" dirty="0">
                          <a:solidFill>
                            <a:srgbClr val="000000"/>
                          </a:solidFill>
                          <a:effectLst/>
                          <a:latin typeface="Marianne" panose="02000000000000000000" pitchFamily="2" charset="0"/>
                          <a:ea typeface="+mn-ea"/>
                          <a:cs typeface="+mn-cs"/>
                        </a:rPr>
                        <a:t>1 248 213</a:t>
                      </a:r>
                    </a:p>
                  </a:txBody>
                  <a:tcPr marL="9525" marR="9525" marT="9525" marB="0" anchor="ctr">
                    <a:solidFill>
                      <a:srgbClr val="F1F0EA"/>
                    </a:solidFill>
                  </a:tcPr>
                </a:tc>
                <a:extLst>
                  <a:ext uri="{0D108BD9-81ED-4DB2-BD59-A6C34878D82A}">
                    <a16:rowId xmlns:a16="http://schemas.microsoft.com/office/drawing/2014/main" val="1990526637"/>
                  </a:ext>
                </a:extLst>
              </a:tr>
              <a:tr h="136370">
                <a:tc>
                  <a:txBody>
                    <a:bodyPr/>
                    <a:lstStyle/>
                    <a:p>
                      <a:pPr algn="l" fontAlgn="ctr"/>
                      <a:r>
                        <a:rPr lang="fr-FR" sz="700" b="0" i="0" u="none" strike="noStrike" dirty="0">
                          <a:solidFill>
                            <a:srgbClr val="000000"/>
                          </a:solidFill>
                          <a:effectLst/>
                          <a:latin typeface="Marianne" panose="02000000000000000000" pitchFamily="2" charset="0"/>
                        </a:rPr>
                        <a:t>Part des allocataires AAH dans la population des 15 ans à 64 ans en % (4)</a:t>
                      </a:r>
                    </a:p>
                  </a:txBody>
                  <a:tcPr marL="228600" marR="9525" marT="9525" marB="0" anchor="ctr"/>
                </a:tc>
                <a:tc>
                  <a:txBody>
                    <a:bodyPr/>
                    <a:lstStyle/>
                    <a:p>
                      <a:pPr marL="0" algn="r" defTabSz="685800" rtl="0" eaLnBrk="1" fontAlgn="ctr" latinLnBrk="0" hangingPunct="1"/>
                      <a:r>
                        <a:rPr lang="fr-FR" sz="700" b="1" i="0" u="none" strike="noStrike" kern="1200">
                          <a:solidFill>
                            <a:srgbClr val="000000"/>
                          </a:solidFill>
                          <a:effectLst/>
                          <a:latin typeface="Marianne" panose="02000000000000000000" pitchFamily="2" charset="0"/>
                          <a:ea typeface="+mn-ea"/>
                          <a:cs typeface="+mn-cs"/>
                        </a:rPr>
                        <a:t>2,0</a:t>
                      </a:r>
                    </a:p>
                  </a:txBody>
                  <a:tcPr marL="9525" marR="9525" marT="9525" marB="0" anchor="ctr"/>
                </a:tc>
                <a:tc>
                  <a:txBody>
                    <a:bodyPr/>
                    <a:lstStyle/>
                    <a:p>
                      <a:pPr marL="0" algn="r" defTabSz="685800" rtl="0" eaLnBrk="1" fontAlgn="ctr" latinLnBrk="0" hangingPunct="1"/>
                      <a:r>
                        <a:rPr lang="fr-FR" sz="700" b="1" i="0" u="none" strike="noStrike" kern="1200" dirty="0">
                          <a:solidFill>
                            <a:srgbClr val="000000"/>
                          </a:solidFill>
                          <a:effectLst/>
                          <a:latin typeface="Marianne" panose="02000000000000000000" pitchFamily="2" charset="0"/>
                          <a:ea typeface="+mn-ea"/>
                          <a:cs typeface="+mn-cs"/>
                        </a:rPr>
                        <a:t>2,2</a:t>
                      </a:r>
                    </a:p>
                  </a:txBody>
                  <a:tcPr marL="9525" marR="9525" marT="9525" marB="0" anchor="ctr"/>
                </a:tc>
                <a:tc>
                  <a:txBody>
                    <a:bodyPr/>
                    <a:lstStyle/>
                    <a:p>
                      <a:pPr marL="0" algn="r" defTabSz="685800" rtl="0" eaLnBrk="1" fontAlgn="ctr" latinLnBrk="0" hangingPunct="1"/>
                      <a:r>
                        <a:rPr lang="fr-FR" sz="700" b="1" i="0" u="none" strike="noStrike" kern="1200">
                          <a:solidFill>
                            <a:srgbClr val="000000"/>
                          </a:solidFill>
                          <a:effectLst/>
                          <a:latin typeface="Marianne" panose="02000000000000000000" pitchFamily="2" charset="0"/>
                          <a:ea typeface="+mn-ea"/>
                          <a:cs typeface="+mn-cs"/>
                        </a:rPr>
                        <a:t>2,0</a:t>
                      </a:r>
                    </a:p>
                  </a:txBody>
                  <a:tcPr marL="9525" marR="9525" marT="9525" marB="0" anchor="ctr"/>
                </a:tc>
                <a:tc>
                  <a:txBody>
                    <a:bodyPr/>
                    <a:lstStyle/>
                    <a:p>
                      <a:pPr marL="0" algn="r" defTabSz="685800" rtl="0" eaLnBrk="1" fontAlgn="ctr" latinLnBrk="0" hangingPunct="1"/>
                      <a:r>
                        <a:rPr lang="fr-FR" sz="700" b="1" i="0" u="none" strike="noStrike" kern="1200">
                          <a:solidFill>
                            <a:srgbClr val="000000"/>
                          </a:solidFill>
                          <a:effectLst/>
                          <a:latin typeface="Marianne" panose="02000000000000000000" pitchFamily="2" charset="0"/>
                          <a:ea typeface="+mn-ea"/>
                          <a:cs typeface="+mn-cs"/>
                        </a:rPr>
                        <a:t>2,0</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2,1</a:t>
                      </a:r>
                    </a:p>
                  </a:txBody>
                  <a:tcPr marL="9525" marR="9525" marT="9525" marB="0" anchor="ctr">
                    <a:solidFill>
                      <a:srgbClr val="A558A0"/>
                    </a:solidFill>
                  </a:tcPr>
                </a:tc>
                <a:tc>
                  <a:txBody>
                    <a:bodyPr/>
                    <a:lstStyle/>
                    <a:p>
                      <a:pPr algn="r" fontAlgn="ctr"/>
                      <a:r>
                        <a:rPr lang="fr-FR" sz="700" b="1" i="0" u="none" strike="noStrike" kern="1200" dirty="0">
                          <a:solidFill>
                            <a:srgbClr val="000000"/>
                          </a:solidFill>
                          <a:effectLst/>
                          <a:latin typeface="Marianne" panose="02000000000000000000" pitchFamily="2" charset="0"/>
                          <a:ea typeface="+mn-ea"/>
                          <a:cs typeface="+mn-cs"/>
                        </a:rPr>
                        <a:t>1,9</a:t>
                      </a:r>
                    </a:p>
                  </a:txBody>
                  <a:tcPr marL="9525" marR="9525" marT="9525" marB="0" anchor="ctr">
                    <a:solidFill>
                      <a:srgbClr val="F1F0EA"/>
                    </a:solidFill>
                  </a:tcPr>
                </a:tc>
                <a:extLst>
                  <a:ext uri="{0D108BD9-81ED-4DB2-BD59-A6C34878D82A}">
                    <a16:rowId xmlns:a16="http://schemas.microsoft.com/office/drawing/2014/main" val="2104279456"/>
                  </a:ext>
                </a:extLst>
              </a:tr>
              <a:tr h="136370">
                <a:tc>
                  <a:txBody>
                    <a:bodyPr/>
                    <a:lstStyle/>
                    <a:p>
                      <a:pPr algn="l" fontAlgn="b"/>
                      <a:r>
                        <a:rPr lang="fr-FR" sz="700" b="1" i="0" u="none" strike="noStrike" dirty="0">
                          <a:solidFill>
                            <a:srgbClr val="000000"/>
                          </a:solidFill>
                          <a:effectLst/>
                          <a:latin typeface="Marianne" panose="02000000000000000000" pitchFamily="2" charset="0"/>
                        </a:rPr>
                        <a:t>Nombre de bénéficiaires de l'Allocation Personnalisée d'Autonomie (APA)</a:t>
                      </a:r>
                    </a:p>
                  </a:txBody>
                  <a:tcPr marL="9525" marR="9525" marT="9525" marB="0" anchor="b"/>
                </a:tc>
                <a:tc>
                  <a:txBody>
                    <a:bodyPr/>
                    <a:lstStyle/>
                    <a:p>
                      <a:pPr marL="0" algn="r" defTabSz="685800" rtl="0" eaLnBrk="1" fontAlgn="ctr" latinLnBrk="0" hangingPunct="1"/>
                      <a:r>
                        <a:rPr lang="fr-FR" sz="700" b="1" i="0" u="none" strike="noStrike" kern="1200">
                          <a:solidFill>
                            <a:srgbClr val="000000"/>
                          </a:solidFill>
                          <a:effectLst/>
                          <a:latin typeface="Marianne" panose="02000000000000000000" pitchFamily="2" charset="0"/>
                          <a:ea typeface="+mn-ea"/>
                          <a:cs typeface="+mn-cs"/>
                        </a:rPr>
                        <a:t>15 766</a:t>
                      </a:r>
                    </a:p>
                  </a:txBody>
                  <a:tcPr marL="9525" marR="9525" marT="9525" marB="0" anchor="ctr"/>
                </a:tc>
                <a:tc>
                  <a:txBody>
                    <a:bodyPr/>
                    <a:lstStyle/>
                    <a:p>
                      <a:pPr marL="0" algn="r" defTabSz="685800" rtl="0" eaLnBrk="1" fontAlgn="ctr" latinLnBrk="0" hangingPunct="1"/>
                      <a:r>
                        <a:rPr lang="fr-FR" sz="700" b="1" i="0" u="none" strike="noStrike" kern="1200" dirty="0">
                          <a:solidFill>
                            <a:srgbClr val="000000"/>
                          </a:solidFill>
                          <a:effectLst/>
                          <a:latin typeface="Marianne" panose="02000000000000000000" pitchFamily="2" charset="0"/>
                          <a:ea typeface="+mn-ea"/>
                          <a:cs typeface="+mn-cs"/>
                        </a:rPr>
                        <a:t>22 100</a:t>
                      </a:r>
                    </a:p>
                  </a:txBody>
                  <a:tcPr marL="9525" marR="9525" marT="9525" marB="0" anchor="ctr"/>
                </a:tc>
                <a:tc>
                  <a:txBody>
                    <a:bodyPr/>
                    <a:lstStyle/>
                    <a:p>
                      <a:pPr marL="0" algn="r" defTabSz="685800" rtl="0" eaLnBrk="1" fontAlgn="ctr" latinLnBrk="0" hangingPunct="1"/>
                      <a:r>
                        <a:rPr lang="fr-FR" sz="700" b="1" i="0" u="none" strike="noStrike" kern="1200">
                          <a:solidFill>
                            <a:srgbClr val="000000"/>
                          </a:solidFill>
                          <a:effectLst/>
                          <a:latin typeface="Marianne" panose="02000000000000000000" pitchFamily="2" charset="0"/>
                          <a:ea typeface="+mn-ea"/>
                          <a:cs typeface="+mn-cs"/>
                        </a:rPr>
                        <a:t>21 649</a:t>
                      </a:r>
                    </a:p>
                  </a:txBody>
                  <a:tcPr marL="9525" marR="9525" marT="9525" marB="0" anchor="ctr"/>
                </a:tc>
                <a:tc>
                  <a:txBody>
                    <a:bodyPr/>
                    <a:lstStyle/>
                    <a:p>
                      <a:pPr marL="0" algn="r" defTabSz="685800" rtl="0" eaLnBrk="1" fontAlgn="ctr" latinLnBrk="0" hangingPunct="1"/>
                      <a:r>
                        <a:rPr lang="fr-FR" sz="700" b="1" i="0" u="none" strike="noStrike" kern="1200">
                          <a:solidFill>
                            <a:srgbClr val="000000"/>
                          </a:solidFill>
                          <a:effectLst/>
                          <a:latin typeface="Marianne" panose="02000000000000000000" pitchFamily="2" charset="0"/>
                          <a:ea typeface="+mn-ea"/>
                          <a:cs typeface="+mn-cs"/>
                        </a:rPr>
                        <a:t>16 628</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76 143</a:t>
                      </a:r>
                    </a:p>
                  </a:txBody>
                  <a:tcPr marL="9525" marR="9525" marT="9525" marB="0" anchor="ctr">
                    <a:solidFill>
                      <a:srgbClr val="A558A0"/>
                    </a:solidFill>
                  </a:tcPr>
                </a:tc>
                <a:tc>
                  <a:txBody>
                    <a:bodyPr/>
                    <a:lstStyle/>
                    <a:p>
                      <a:pPr algn="r" fontAlgn="ctr"/>
                      <a:r>
                        <a:rPr lang="fr-FR" sz="700" b="1" i="0" u="none" strike="noStrike" kern="1200" dirty="0">
                          <a:solidFill>
                            <a:srgbClr val="000000"/>
                          </a:solidFill>
                          <a:effectLst/>
                          <a:latin typeface="Marianne" panose="02000000000000000000" pitchFamily="2" charset="0"/>
                          <a:ea typeface="+mn-ea"/>
                          <a:cs typeface="+mn-cs"/>
                        </a:rPr>
                        <a:t>1 301 065</a:t>
                      </a:r>
                    </a:p>
                  </a:txBody>
                  <a:tcPr marL="9525" marR="9525" marT="9525" marB="0" anchor="ctr">
                    <a:solidFill>
                      <a:srgbClr val="F1F0EA"/>
                    </a:solidFill>
                  </a:tcPr>
                </a:tc>
                <a:extLst>
                  <a:ext uri="{0D108BD9-81ED-4DB2-BD59-A6C34878D82A}">
                    <a16:rowId xmlns:a16="http://schemas.microsoft.com/office/drawing/2014/main" val="1546741121"/>
                  </a:ext>
                </a:extLst>
              </a:tr>
              <a:tr h="136370">
                <a:tc>
                  <a:txBody>
                    <a:bodyPr/>
                    <a:lstStyle/>
                    <a:p>
                      <a:pPr algn="l" fontAlgn="ctr"/>
                      <a:r>
                        <a:rPr lang="fr-FR" sz="700" b="0" i="0" u="none" strike="noStrike" dirty="0">
                          <a:solidFill>
                            <a:srgbClr val="000000"/>
                          </a:solidFill>
                          <a:effectLst/>
                          <a:latin typeface="Marianne" panose="02000000000000000000" pitchFamily="2" charset="0"/>
                        </a:rPr>
                        <a:t>Bénéficiaires de l'APA pour 100 personnes de 60 ans et + (2) </a:t>
                      </a:r>
                    </a:p>
                  </a:txBody>
                  <a:tcPr marL="228600" marR="9525" marT="9525" marB="0" anchor="ctr"/>
                </a:tc>
                <a:tc>
                  <a:txBody>
                    <a:bodyPr/>
                    <a:lstStyle/>
                    <a:p>
                      <a:pPr marL="0" algn="r" defTabSz="685800" rtl="0" eaLnBrk="1" fontAlgn="ctr" latinLnBrk="0" hangingPunct="1"/>
                      <a:r>
                        <a:rPr lang="fr-FR" sz="700" b="1" i="0" u="none" strike="noStrike" kern="1200">
                          <a:solidFill>
                            <a:srgbClr val="000000"/>
                          </a:solidFill>
                          <a:effectLst/>
                          <a:latin typeface="Marianne" panose="02000000000000000000" pitchFamily="2" charset="0"/>
                          <a:ea typeface="+mn-ea"/>
                          <a:cs typeface="+mn-cs"/>
                        </a:rPr>
                        <a:t>7,5</a:t>
                      </a:r>
                    </a:p>
                  </a:txBody>
                  <a:tcPr marL="9525" marR="9525" marT="9525" marB="0" anchor="ctr"/>
                </a:tc>
                <a:tc>
                  <a:txBody>
                    <a:bodyPr/>
                    <a:lstStyle/>
                    <a:p>
                      <a:pPr marL="0" algn="r" defTabSz="685800" rtl="0" eaLnBrk="1" fontAlgn="ctr" latinLnBrk="0" hangingPunct="1"/>
                      <a:r>
                        <a:rPr lang="fr-FR" sz="700" b="1" i="0" u="none" strike="noStrike" kern="1200">
                          <a:solidFill>
                            <a:srgbClr val="000000"/>
                          </a:solidFill>
                          <a:effectLst/>
                          <a:latin typeface="Marianne" panose="02000000000000000000" pitchFamily="2" charset="0"/>
                          <a:ea typeface="+mn-ea"/>
                          <a:cs typeface="+mn-cs"/>
                        </a:rPr>
                        <a:t>7,5</a:t>
                      </a:r>
                    </a:p>
                  </a:txBody>
                  <a:tcPr marL="9525" marR="9525" marT="9525" marB="0" anchor="ctr"/>
                </a:tc>
                <a:tc>
                  <a:txBody>
                    <a:bodyPr/>
                    <a:lstStyle/>
                    <a:p>
                      <a:pPr marL="0" algn="r" defTabSz="685800" rtl="0" eaLnBrk="1" fontAlgn="ctr" latinLnBrk="0" hangingPunct="1"/>
                      <a:r>
                        <a:rPr lang="fr-FR" sz="700" b="1" i="0" u="none" strike="noStrike" kern="1200">
                          <a:solidFill>
                            <a:srgbClr val="000000"/>
                          </a:solidFill>
                          <a:effectLst/>
                          <a:latin typeface="Marianne" panose="02000000000000000000" pitchFamily="2" charset="0"/>
                          <a:ea typeface="+mn-ea"/>
                          <a:cs typeface="+mn-cs"/>
                        </a:rPr>
                        <a:t>7,9</a:t>
                      </a:r>
                    </a:p>
                  </a:txBody>
                  <a:tcPr marL="9525" marR="9525" marT="9525" marB="0" anchor="ctr"/>
                </a:tc>
                <a:tc>
                  <a:txBody>
                    <a:bodyPr/>
                    <a:lstStyle/>
                    <a:p>
                      <a:pPr marL="0" algn="r" defTabSz="685800" rtl="0" eaLnBrk="1" fontAlgn="ctr" latinLnBrk="0" hangingPunct="1"/>
                      <a:r>
                        <a:rPr lang="fr-FR" sz="700" b="1" i="0" u="none" strike="noStrike" kern="1200">
                          <a:solidFill>
                            <a:srgbClr val="000000"/>
                          </a:solidFill>
                          <a:effectLst/>
                          <a:latin typeface="Marianne" panose="02000000000000000000" pitchFamily="2" charset="0"/>
                          <a:ea typeface="+mn-ea"/>
                          <a:cs typeface="+mn-cs"/>
                        </a:rPr>
                        <a:t>6,3</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7,3</a:t>
                      </a:r>
                    </a:p>
                  </a:txBody>
                  <a:tcPr marL="9525" marR="9525" marT="9525" marB="0" anchor="ctr">
                    <a:solidFill>
                      <a:srgbClr val="A558A0"/>
                    </a:solidFill>
                  </a:tcPr>
                </a:tc>
                <a:tc>
                  <a:txBody>
                    <a:bodyPr/>
                    <a:lstStyle/>
                    <a:p>
                      <a:pPr algn="r" fontAlgn="ctr"/>
                      <a:r>
                        <a:rPr lang="fr-FR" sz="700" b="1" i="0" u="none" strike="noStrike" kern="1200" dirty="0">
                          <a:solidFill>
                            <a:srgbClr val="000000"/>
                          </a:solidFill>
                          <a:effectLst/>
                          <a:latin typeface="Marianne" panose="02000000000000000000" pitchFamily="2" charset="0"/>
                          <a:ea typeface="+mn-ea"/>
                          <a:cs typeface="+mn-cs"/>
                        </a:rPr>
                        <a:t>7,1</a:t>
                      </a:r>
                    </a:p>
                  </a:txBody>
                  <a:tcPr marL="9525" marR="9525" marT="9525" marB="0" anchor="ctr">
                    <a:solidFill>
                      <a:srgbClr val="F1F0EA"/>
                    </a:solidFill>
                  </a:tcPr>
                </a:tc>
                <a:extLst>
                  <a:ext uri="{0D108BD9-81ED-4DB2-BD59-A6C34878D82A}">
                    <a16:rowId xmlns:a16="http://schemas.microsoft.com/office/drawing/2014/main" val="329854376"/>
                  </a:ext>
                </a:extLst>
              </a:tr>
              <a:tr h="136370">
                <a:tc>
                  <a:txBody>
                    <a:bodyPr/>
                    <a:lstStyle/>
                    <a:p>
                      <a:pPr algn="l" fontAlgn="ctr"/>
                      <a:r>
                        <a:rPr lang="fr-FR" sz="700" b="0" i="0" u="none" strike="noStrike" dirty="0">
                          <a:solidFill>
                            <a:srgbClr val="000000"/>
                          </a:solidFill>
                          <a:effectLst/>
                          <a:latin typeface="Marianne" panose="02000000000000000000" pitchFamily="2" charset="0"/>
                        </a:rPr>
                        <a:t>Bénéficiaires de l'APA pour 100 personnes de 75 ans et + (2)</a:t>
                      </a:r>
                    </a:p>
                  </a:txBody>
                  <a:tcPr marL="228600" marR="9525" marT="9525" marB="0" anchor="ctr"/>
                </a:tc>
                <a:tc>
                  <a:txBody>
                    <a:bodyPr/>
                    <a:lstStyle/>
                    <a:p>
                      <a:pPr marL="0" algn="r" defTabSz="685800" rtl="0" eaLnBrk="1" fontAlgn="ctr" latinLnBrk="0" hangingPunct="1"/>
                      <a:r>
                        <a:rPr lang="fr-FR" sz="700" b="1" i="0" u="none" strike="noStrike" kern="1200">
                          <a:solidFill>
                            <a:srgbClr val="000000"/>
                          </a:solidFill>
                          <a:effectLst/>
                          <a:latin typeface="Marianne" panose="02000000000000000000" pitchFamily="2" charset="0"/>
                          <a:ea typeface="+mn-ea"/>
                          <a:cs typeface="+mn-cs"/>
                        </a:rPr>
                        <a:t>20,0</a:t>
                      </a:r>
                    </a:p>
                  </a:txBody>
                  <a:tcPr marL="9525" marR="9525" marT="9525" marB="0" anchor="ctr"/>
                </a:tc>
                <a:tc>
                  <a:txBody>
                    <a:bodyPr/>
                    <a:lstStyle/>
                    <a:p>
                      <a:pPr marL="0" algn="r" defTabSz="685800" rtl="0" eaLnBrk="1" fontAlgn="ctr" latinLnBrk="0" hangingPunct="1"/>
                      <a:r>
                        <a:rPr lang="fr-FR" sz="700" b="1" i="0" u="none" strike="noStrike" kern="1200">
                          <a:solidFill>
                            <a:srgbClr val="000000"/>
                          </a:solidFill>
                          <a:effectLst/>
                          <a:latin typeface="Marianne" panose="02000000000000000000" pitchFamily="2" charset="0"/>
                          <a:ea typeface="+mn-ea"/>
                          <a:cs typeface="+mn-cs"/>
                        </a:rPr>
                        <a:t>20,4</a:t>
                      </a:r>
                    </a:p>
                  </a:txBody>
                  <a:tcPr marL="9525" marR="9525" marT="9525" marB="0" anchor="ctr"/>
                </a:tc>
                <a:tc>
                  <a:txBody>
                    <a:bodyPr/>
                    <a:lstStyle/>
                    <a:p>
                      <a:pPr marL="0" algn="r" defTabSz="685800" rtl="0" eaLnBrk="1" fontAlgn="ctr" latinLnBrk="0" hangingPunct="1"/>
                      <a:r>
                        <a:rPr lang="fr-FR" sz="700" b="1" i="0" u="none" strike="noStrike" kern="1200" dirty="0">
                          <a:solidFill>
                            <a:srgbClr val="000000"/>
                          </a:solidFill>
                          <a:effectLst/>
                          <a:latin typeface="Marianne" panose="02000000000000000000" pitchFamily="2" charset="0"/>
                          <a:ea typeface="+mn-ea"/>
                          <a:cs typeface="+mn-cs"/>
                        </a:rPr>
                        <a:t>21,3</a:t>
                      </a:r>
                    </a:p>
                  </a:txBody>
                  <a:tcPr marL="9525" marR="9525" marT="9525" marB="0" anchor="ctr"/>
                </a:tc>
                <a:tc>
                  <a:txBody>
                    <a:bodyPr/>
                    <a:lstStyle/>
                    <a:p>
                      <a:pPr marL="0" algn="r" defTabSz="685800" rtl="0" eaLnBrk="1" fontAlgn="ctr" latinLnBrk="0" hangingPunct="1"/>
                      <a:r>
                        <a:rPr lang="fr-FR" sz="700" b="1" i="0" u="none" strike="noStrike" kern="1200">
                          <a:solidFill>
                            <a:srgbClr val="000000"/>
                          </a:solidFill>
                          <a:effectLst/>
                          <a:latin typeface="Marianne" panose="02000000000000000000" pitchFamily="2" charset="0"/>
                          <a:ea typeface="+mn-ea"/>
                          <a:cs typeface="+mn-cs"/>
                        </a:rPr>
                        <a:t>17,5</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19,9</a:t>
                      </a:r>
                    </a:p>
                  </a:txBody>
                  <a:tcPr marL="9525" marR="9525" marT="9525" marB="0" anchor="ctr">
                    <a:solidFill>
                      <a:srgbClr val="A558A0"/>
                    </a:solidFill>
                  </a:tcPr>
                </a:tc>
                <a:tc>
                  <a:txBody>
                    <a:bodyPr/>
                    <a:lstStyle/>
                    <a:p>
                      <a:pPr algn="r" fontAlgn="ctr"/>
                      <a:r>
                        <a:rPr lang="fr-FR" sz="700" b="1" i="0" u="none" strike="noStrike" kern="1200">
                          <a:solidFill>
                            <a:srgbClr val="000000"/>
                          </a:solidFill>
                          <a:effectLst/>
                          <a:latin typeface="Marianne" panose="02000000000000000000" pitchFamily="2" charset="0"/>
                          <a:ea typeface="+mn-ea"/>
                          <a:cs typeface="+mn-cs"/>
                        </a:rPr>
                        <a:t>19,4</a:t>
                      </a:r>
                    </a:p>
                  </a:txBody>
                  <a:tcPr marL="9525" marR="9525" marT="9525" marB="0" anchor="ctr">
                    <a:solidFill>
                      <a:srgbClr val="F1F0EA"/>
                    </a:solidFill>
                  </a:tcPr>
                </a:tc>
                <a:extLst>
                  <a:ext uri="{0D108BD9-81ED-4DB2-BD59-A6C34878D82A}">
                    <a16:rowId xmlns:a16="http://schemas.microsoft.com/office/drawing/2014/main" val="73495119"/>
                  </a:ext>
                </a:extLst>
              </a:tr>
              <a:tr h="211939">
                <a:tc>
                  <a:txBody>
                    <a:bodyPr/>
                    <a:lstStyle/>
                    <a:p>
                      <a:pPr algn="l" fontAlgn="ctr"/>
                      <a:r>
                        <a:rPr lang="fr-FR" sz="700" b="0" i="0" u="none" strike="noStrike">
                          <a:solidFill>
                            <a:srgbClr val="000000"/>
                          </a:solidFill>
                          <a:effectLst/>
                          <a:latin typeface="Marianne" panose="02000000000000000000" pitchFamily="2" charset="0"/>
                        </a:rPr>
                        <a:t>Part des bénéficiaires de l'APA à domicile classés en GIR 1 ou 2 parmi l'ensemble des bénéficiaires de l'APA à domicile (2)</a:t>
                      </a:r>
                    </a:p>
                  </a:txBody>
                  <a:tcPr marL="228600" marR="9525" marT="9525" marB="0" anchor="ctr"/>
                </a:tc>
                <a:tc>
                  <a:txBody>
                    <a:bodyPr/>
                    <a:lstStyle/>
                    <a:p>
                      <a:pPr marL="0" algn="r" defTabSz="685800" rtl="0" eaLnBrk="1" fontAlgn="ctr" latinLnBrk="0" hangingPunct="1"/>
                      <a:r>
                        <a:rPr lang="fr-FR" sz="700" b="1" i="0" u="none" strike="noStrike" kern="1200" dirty="0">
                          <a:solidFill>
                            <a:srgbClr val="000000"/>
                          </a:solidFill>
                          <a:effectLst/>
                          <a:latin typeface="Marianne" panose="02000000000000000000" pitchFamily="2" charset="0"/>
                          <a:ea typeface="+mn-ea"/>
                          <a:cs typeface="+mn-cs"/>
                        </a:rPr>
                        <a:t>16,4</a:t>
                      </a:r>
                    </a:p>
                  </a:txBody>
                  <a:tcPr marL="9525" marR="9525" marT="9525" marB="0" anchor="ctr"/>
                </a:tc>
                <a:tc>
                  <a:txBody>
                    <a:bodyPr/>
                    <a:lstStyle/>
                    <a:p>
                      <a:pPr marL="0" algn="r" defTabSz="685800" rtl="0" eaLnBrk="1" fontAlgn="ctr" latinLnBrk="0" hangingPunct="1"/>
                      <a:r>
                        <a:rPr lang="fr-FR" sz="700" b="1" i="0" u="none" strike="noStrike" kern="1200">
                          <a:solidFill>
                            <a:srgbClr val="000000"/>
                          </a:solidFill>
                          <a:effectLst/>
                          <a:latin typeface="Marianne" panose="02000000000000000000" pitchFamily="2" charset="0"/>
                          <a:ea typeface="+mn-ea"/>
                          <a:cs typeface="+mn-cs"/>
                        </a:rPr>
                        <a:t>23,1</a:t>
                      </a:r>
                    </a:p>
                  </a:txBody>
                  <a:tcPr marL="9525" marR="9525" marT="9525" marB="0" anchor="ctr"/>
                </a:tc>
                <a:tc>
                  <a:txBody>
                    <a:bodyPr/>
                    <a:lstStyle/>
                    <a:p>
                      <a:pPr marL="0" algn="r" defTabSz="685800" rtl="0" eaLnBrk="1" fontAlgn="ctr" latinLnBrk="0" hangingPunct="1"/>
                      <a:r>
                        <a:rPr lang="fr-FR" sz="700" b="1" i="0" u="none" strike="noStrike" kern="1200">
                          <a:solidFill>
                            <a:srgbClr val="000000"/>
                          </a:solidFill>
                          <a:effectLst/>
                          <a:latin typeface="Marianne" panose="02000000000000000000" pitchFamily="2" charset="0"/>
                          <a:ea typeface="+mn-ea"/>
                          <a:cs typeface="+mn-cs"/>
                        </a:rPr>
                        <a:t>14,2</a:t>
                      </a:r>
                    </a:p>
                  </a:txBody>
                  <a:tcPr marL="9525" marR="9525" marT="9525" marB="0" anchor="ctr"/>
                </a:tc>
                <a:tc>
                  <a:txBody>
                    <a:bodyPr/>
                    <a:lstStyle/>
                    <a:p>
                      <a:pPr marL="0" algn="r" defTabSz="685800" rtl="0" eaLnBrk="1" fontAlgn="ctr" latinLnBrk="0" hangingPunct="1"/>
                      <a:r>
                        <a:rPr lang="fr-FR" sz="700" b="1" i="0" u="none" strike="noStrike" kern="1200">
                          <a:solidFill>
                            <a:srgbClr val="000000"/>
                          </a:solidFill>
                          <a:effectLst/>
                          <a:latin typeface="Marianne" panose="02000000000000000000" pitchFamily="2" charset="0"/>
                          <a:ea typeface="+mn-ea"/>
                          <a:cs typeface="+mn-cs"/>
                        </a:rPr>
                        <a:t>21,2</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18,6</a:t>
                      </a:r>
                    </a:p>
                  </a:txBody>
                  <a:tcPr marL="9525" marR="9525" marT="9525" marB="0" anchor="ctr">
                    <a:solidFill>
                      <a:srgbClr val="A558A0"/>
                    </a:solidFill>
                  </a:tcPr>
                </a:tc>
                <a:tc>
                  <a:txBody>
                    <a:bodyPr/>
                    <a:lstStyle/>
                    <a:p>
                      <a:pPr algn="r" fontAlgn="ctr"/>
                      <a:r>
                        <a:rPr lang="fr-FR" sz="700" b="1" i="0" u="none" strike="noStrike" kern="1200" dirty="0">
                          <a:solidFill>
                            <a:srgbClr val="000000"/>
                          </a:solidFill>
                          <a:effectLst/>
                          <a:latin typeface="Marianne" panose="02000000000000000000" pitchFamily="2" charset="0"/>
                          <a:ea typeface="+mn-ea"/>
                          <a:cs typeface="+mn-cs"/>
                        </a:rPr>
                        <a:t>19,9</a:t>
                      </a:r>
                    </a:p>
                  </a:txBody>
                  <a:tcPr marL="9525" marR="9525" marT="9525" marB="0" anchor="ctr">
                    <a:solidFill>
                      <a:srgbClr val="F1F0EA"/>
                    </a:solidFill>
                  </a:tcPr>
                </a:tc>
                <a:extLst>
                  <a:ext uri="{0D108BD9-81ED-4DB2-BD59-A6C34878D82A}">
                    <a16:rowId xmlns:a16="http://schemas.microsoft.com/office/drawing/2014/main" val="1780074215"/>
                  </a:ext>
                </a:extLst>
              </a:tr>
              <a:tr h="215713">
                <a:tc>
                  <a:txBody>
                    <a:bodyPr/>
                    <a:lstStyle/>
                    <a:p>
                      <a:pPr algn="l" fontAlgn="ctr"/>
                      <a:r>
                        <a:rPr lang="fr-FR" sz="700" b="1" i="0" u="none" strike="noStrike" dirty="0">
                          <a:solidFill>
                            <a:srgbClr val="000000"/>
                          </a:solidFill>
                          <a:effectLst/>
                          <a:latin typeface="Marianne" panose="02000000000000000000" pitchFamily="2" charset="0"/>
                        </a:rPr>
                        <a:t>Prestation de Compensation du Handicap (PCH) &amp; Allocation Compensatrice pour Tierce Personne (ACTP) (3)</a:t>
                      </a:r>
                    </a:p>
                  </a:txBody>
                  <a:tcPr marL="9525" marR="9525" marT="9525" marB="0" anchor="ctr"/>
                </a:tc>
                <a:tc>
                  <a:txBody>
                    <a:bodyPr/>
                    <a:lstStyle/>
                    <a:p>
                      <a:pPr marL="0" algn="r" defTabSz="685800" rtl="0" eaLnBrk="1" fontAlgn="ctr" latinLnBrk="0" hangingPunct="1"/>
                      <a:r>
                        <a:rPr lang="fr-FR" sz="700" b="1" i="0" u="none" strike="noStrike" kern="1200">
                          <a:solidFill>
                            <a:srgbClr val="000000"/>
                          </a:solidFill>
                          <a:effectLst/>
                          <a:latin typeface="Marianne" panose="02000000000000000000" pitchFamily="2" charset="0"/>
                          <a:ea typeface="+mn-ea"/>
                          <a:cs typeface="+mn-cs"/>
                        </a:rPr>
                        <a:t> </a:t>
                      </a:r>
                    </a:p>
                  </a:txBody>
                  <a:tcPr marL="9525" marR="9525" marT="9525" marB="0" anchor="ctr"/>
                </a:tc>
                <a:tc>
                  <a:txBody>
                    <a:bodyPr/>
                    <a:lstStyle/>
                    <a:p>
                      <a:pPr marL="0" algn="r" defTabSz="685800" rtl="0" eaLnBrk="1" fontAlgn="ctr" latinLnBrk="0" hangingPunct="1"/>
                      <a:r>
                        <a:rPr lang="fr-FR" sz="700" b="1" i="0" u="none" strike="noStrike" kern="1200" dirty="0">
                          <a:solidFill>
                            <a:srgbClr val="000000"/>
                          </a:solidFill>
                          <a:effectLst/>
                          <a:latin typeface="Marianne" panose="02000000000000000000" pitchFamily="2" charset="0"/>
                          <a:ea typeface="+mn-ea"/>
                          <a:cs typeface="+mn-cs"/>
                        </a:rPr>
                        <a:t> </a:t>
                      </a:r>
                    </a:p>
                  </a:txBody>
                  <a:tcPr marL="9525" marR="9525" marT="9525" marB="0" anchor="ctr"/>
                </a:tc>
                <a:tc>
                  <a:txBody>
                    <a:bodyPr/>
                    <a:lstStyle/>
                    <a:p>
                      <a:pPr marL="0" algn="r" defTabSz="685800" rtl="0" eaLnBrk="1" fontAlgn="ctr" latinLnBrk="0" hangingPunct="1"/>
                      <a:r>
                        <a:rPr lang="fr-FR" sz="700" b="1" i="0" u="none" strike="noStrike" kern="1200" dirty="0">
                          <a:solidFill>
                            <a:srgbClr val="000000"/>
                          </a:solidFill>
                          <a:effectLst/>
                          <a:latin typeface="Marianne" panose="02000000000000000000" pitchFamily="2" charset="0"/>
                          <a:ea typeface="+mn-ea"/>
                          <a:cs typeface="+mn-cs"/>
                        </a:rPr>
                        <a:t> </a:t>
                      </a:r>
                    </a:p>
                  </a:txBody>
                  <a:tcPr marL="9525" marR="9525" marT="9525" marB="0" anchor="ctr"/>
                </a:tc>
                <a:tc>
                  <a:txBody>
                    <a:bodyPr/>
                    <a:lstStyle/>
                    <a:p>
                      <a:pPr marL="0" algn="r" defTabSz="685800" rtl="0" eaLnBrk="1" fontAlgn="ctr" latinLnBrk="0" hangingPunct="1"/>
                      <a:r>
                        <a:rPr lang="fr-FR" sz="700" b="1" i="0" u="none" strike="noStrike" kern="1200">
                          <a:solidFill>
                            <a:srgbClr val="000000"/>
                          </a:solidFill>
                          <a:effectLst/>
                          <a:latin typeface="Marianne" panose="02000000000000000000" pitchFamily="2" charset="0"/>
                          <a:ea typeface="+mn-ea"/>
                          <a:cs typeface="+mn-cs"/>
                        </a:rPr>
                        <a:t> </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 </a:t>
                      </a:r>
                    </a:p>
                  </a:txBody>
                  <a:tcPr marL="9525" marR="9525" marT="9525" marB="0" anchor="ctr">
                    <a:solidFill>
                      <a:srgbClr val="A558A0"/>
                    </a:solidFill>
                  </a:tcPr>
                </a:tc>
                <a:tc>
                  <a:txBody>
                    <a:bodyPr/>
                    <a:lstStyle/>
                    <a:p>
                      <a:pPr algn="r" fontAlgn="ctr"/>
                      <a:r>
                        <a:rPr lang="fr-FR" sz="700" b="1" i="0" u="none" strike="noStrike" kern="1200" dirty="0">
                          <a:solidFill>
                            <a:srgbClr val="000000"/>
                          </a:solidFill>
                          <a:effectLst/>
                          <a:latin typeface="Marianne" panose="02000000000000000000" pitchFamily="2" charset="0"/>
                          <a:ea typeface="+mn-ea"/>
                          <a:cs typeface="+mn-cs"/>
                        </a:rPr>
                        <a:t> </a:t>
                      </a:r>
                    </a:p>
                  </a:txBody>
                  <a:tcPr marL="9525" marR="9525" marT="9525" marB="0" anchor="ctr">
                    <a:solidFill>
                      <a:srgbClr val="F1F0EA"/>
                    </a:solidFill>
                  </a:tcPr>
                </a:tc>
                <a:extLst>
                  <a:ext uri="{0D108BD9-81ED-4DB2-BD59-A6C34878D82A}">
                    <a16:rowId xmlns:a16="http://schemas.microsoft.com/office/drawing/2014/main" val="2462613732"/>
                  </a:ext>
                </a:extLst>
              </a:tr>
              <a:tr h="136370">
                <a:tc>
                  <a:txBody>
                    <a:bodyPr/>
                    <a:lstStyle/>
                    <a:p>
                      <a:pPr algn="l" fontAlgn="ctr"/>
                      <a:r>
                        <a:rPr lang="fr-FR" sz="700" b="0" i="0" u="none" strike="noStrike">
                          <a:solidFill>
                            <a:srgbClr val="000000"/>
                          </a:solidFill>
                          <a:effectLst/>
                          <a:latin typeface="Marianne" panose="02000000000000000000" pitchFamily="2" charset="0"/>
                        </a:rPr>
                        <a:t>Nombre de bénéficiaires PCH + ACTP</a:t>
                      </a:r>
                    </a:p>
                  </a:txBody>
                  <a:tcPr marL="228600" marR="9525" marT="9525" marB="0" anchor="ctr"/>
                </a:tc>
                <a:tc>
                  <a:txBody>
                    <a:bodyPr/>
                    <a:lstStyle/>
                    <a:p>
                      <a:pPr marL="0" algn="r" defTabSz="685800" rtl="0" eaLnBrk="1" fontAlgn="ctr" latinLnBrk="0" hangingPunct="1"/>
                      <a:r>
                        <a:rPr lang="fr-FR" sz="700" b="1" i="0" u="none" strike="noStrike" kern="1200">
                          <a:solidFill>
                            <a:srgbClr val="000000"/>
                          </a:solidFill>
                          <a:effectLst/>
                          <a:latin typeface="Marianne" panose="02000000000000000000" pitchFamily="2" charset="0"/>
                          <a:ea typeface="+mn-ea"/>
                          <a:cs typeface="+mn-cs"/>
                        </a:rPr>
                        <a:t>3 703</a:t>
                      </a:r>
                    </a:p>
                  </a:txBody>
                  <a:tcPr marL="9525" marR="9525" marT="9525" marB="0" anchor="ctr"/>
                </a:tc>
                <a:tc>
                  <a:txBody>
                    <a:bodyPr/>
                    <a:lstStyle/>
                    <a:p>
                      <a:pPr marL="0" algn="r" defTabSz="685800" rtl="0" eaLnBrk="1" fontAlgn="ctr" latinLnBrk="0" hangingPunct="1"/>
                      <a:r>
                        <a:rPr lang="fr-FR" sz="700" b="1" i="0" u="none" strike="noStrike" kern="1200">
                          <a:solidFill>
                            <a:srgbClr val="000000"/>
                          </a:solidFill>
                          <a:effectLst/>
                          <a:latin typeface="Marianne" panose="02000000000000000000" pitchFamily="2" charset="0"/>
                          <a:ea typeface="+mn-ea"/>
                          <a:cs typeface="+mn-cs"/>
                        </a:rPr>
                        <a:t>9 085</a:t>
                      </a:r>
                    </a:p>
                  </a:txBody>
                  <a:tcPr marL="9525" marR="9525" marT="9525" marB="0" anchor="ctr"/>
                </a:tc>
                <a:tc>
                  <a:txBody>
                    <a:bodyPr/>
                    <a:lstStyle/>
                    <a:p>
                      <a:pPr marL="0" algn="r" defTabSz="685800" rtl="0" eaLnBrk="1" fontAlgn="ctr" latinLnBrk="0" hangingPunct="1"/>
                      <a:r>
                        <a:rPr lang="fr-FR" sz="700" b="1" i="0" u="none" strike="noStrike" kern="1200" dirty="0">
                          <a:solidFill>
                            <a:srgbClr val="000000"/>
                          </a:solidFill>
                          <a:effectLst/>
                          <a:latin typeface="Marianne" panose="02000000000000000000" pitchFamily="2" charset="0"/>
                          <a:ea typeface="+mn-ea"/>
                          <a:cs typeface="+mn-cs"/>
                        </a:rPr>
                        <a:t>6 234</a:t>
                      </a:r>
                    </a:p>
                  </a:txBody>
                  <a:tcPr marL="9525" marR="9525" marT="9525" marB="0" anchor="ctr"/>
                </a:tc>
                <a:tc>
                  <a:txBody>
                    <a:bodyPr/>
                    <a:lstStyle/>
                    <a:p>
                      <a:pPr marL="0" algn="r" defTabSz="685800" rtl="0" eaLnBrk="1" fontAlgn="ctr" latinLnBrk="0" hangingPunct="1"/>
                      <a:r>
                        <a:rPr lang="fr-FR" sz="700" b="1" i="0" u="none" strike="noStrike" kern="1200">
                          <a:solidFill>
                            <a:srgbClr val="000000"/>
                          </a:solidFill>
                          <a:effectLst/>
                          <a:latin typeface="Marianne" panose="02000000000000000000" pitchFamily="2" charset="0"/>
                          <a:ea typeface="+mn-ea"/>
                          <a:cs typeface="+mn-cs"/>
                        </a:rPr>
                        <a:t>4 083</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23 105</a:t>
                      </a:r>
                    </a:p>
                  </a:txBody>
                  <a:tcPr marL="9525" marR="9525" marT="9525" marB="0" anchor="ctr">
                    <a:solidFill>
                      <a:srgbClr val="A558A0"/>
                    </a:solidFill>
                  </a:tcPr>
                </a:tc>
                <a:tc>
                  <a:txBody>
                    <a:bodyPr/>
                    <a:lstStyle/>
                    <a:p>
                      <a:pPr algn="r" fontAlgn="ctr"/>
                      <a:r>
                        <a:rPr lang="fr-FR" sz="700" b="1" i="0" u="none" strike="noStrike" kern="1200">
                          <a:solidFill>
                            <a:srgbClr val="000000"/>
                          </a:solidFill>
                          <a:effectLst/>
                          <a:latin typeface="Marianne" panose="02000000000000000000" pitchFamily="2" charset="0"/>
                          <a:ea typeface="+mn-ea"/>
                          <a:cs typeface="+mn-cs"/>
                        </a:rPr>
                        <a:t>414 289</a:t>
                      </a:r>
                    </a:p>
                  </a:txBody>
                  <a:tcPr marL="9525" marR="9525" marT="9525" marB="0" anchor="ctr">
                    <a:solidFill>
                      <a:srgbClr val="F1F0EA"/>
                    </a:solidFill>
                  </a:tcPr>
                </a:tc>
                <a:extLst>
                  <a:ext uri="{0D108BD9-81ED-4DB2-BD59-A6C34878D82A}">
                    <a16:rowId xmlns:a16="http://schemas.microsoft.com/office/drawing/2014/main" val="487812156"/>
                  </a:ext>
                </a:extLst>
              </a:tr>
              <a:tr h="136370">
                <a:tc>
                  <a:txBody>
                    <a:bodyPr/>
                    <a:lstStyle/>
                    <a:p>
                      <a:pPr algn="l" fontAlgn="ctr"/>
                      <a:r>
                        <a:rPr lang="fr-FR" sz="700" b="0" i="0" u="none" strike="noStrike">
                          <a:solidFill>
                            <a:srgbClr val="000000"/>
                          </a:solidFill>
                          <a:effectLst/>
                          <a:latin typeface="Marianne" panose="02000000000000000000" pitchFamily="2" charset="0"/>
                        </a:rPr>
                        <a:t>Nombre de bénéficiaires PCH + ACTP / 1 000 personnes sur la population générale (2) </a:t>
                      </a:r>
                    </a:p>
                  </a:txBody>
                  <a:tcPr marL="228600" marR="9525" marT="9525" marB="0" anchor="ctr"/>
                </a:tc>
                <a:tc>
                  <a:txBody>
                    <a:bodyPr/>
                    <a:lstStyle/>
                    <a:p>
                      <a:pPr marL="0" algn="r" defTabSz="685800" rtl="0" eaLnBrk="1" fontAlgn="ctr" latinLnBrk="0" hangingPunct="1"/>
                      <a:r>
                        <a:rPr lang="fr-FR" sz="700" b="1" i="0" u="none" strike="noStrike" kern="1200">
                          <a:solidFill>
                            <a:srgbClr val="000000"/>
                          </a:solidFill>
                          <a:effectLst/>
                          <a:latin typeface="Marianne" panose="02000000000000000000" pitchFamily="2" charset="0"/>
                          <a:ea typeface="+mn-ea"/>
                          <a:cs typeface="+mn-cs"/>
                        </a:rPr>
                        <a:t>6,1</a:t>
                      </a:r>
                    </a:p>
                  </a:txBody>
                  <a:tcPr marL="9525" marR="9525" marT="9525" marB="0" anchor="ctr"/>
                </a:tc>
                <a:tc>
                  <a:txBody>
                    <a:bodyPr/>
                    <a:lstStyle/>
                    <a:p>
                      <a:pPr marL="0" algn="r" defTabSz="685800" rtl="0" eaLnBrk="1" fontAlgn="ctr" latinLnBrk="0" hangingPunct="1"/>
                      <a:r>
                        <a:rPr lang="fr-FR" sz="700" b="1" i="0" u="none" strike="noStrike" kern="1200">
                          <a:solidFill>
                            <a:srgbClr val="000000"/>
                          </a:solidFill>
                          <a:effectLst/>
                          <a:latin typeface="Marianne" panose="02000000000000000000" pitchFamily="2" charset="0"/>
                          <a:ea typeface="+mn-ea"/>
                          <a:cs typeface="+mn-cs"/>
                        </a:rPr>
                        <a:t>9,8</a:t>
                      </a:r>
                    </a:p>
                  </a:txBody>
                  <a:tcPr marL="9525" marR="9525" marT="9525" marB="0" anchor="ctr"/>
                </a:tc>
                <a:tc>
                  <a:txBody>
                    <a:bodyPr/>
                    <a:lstStyle/>
                    <a:p>
                      <a:pPr marL="0" algn="r" defTabSz="685800" rtl="0" eaLnBrk="1" fontAlgn="ctr" latinLnBrk="0" hangingPunct="1"/>
                      <a:r>
                        <a:rPr lang="fr-FR" sz="700" b="1" i="0" u="none" strike="noStrike" kern="1200">
                          <a:solidFill>
                            <a:srgbClr val="000000"/>
                          </a:solidFill>
                          <a:effectLst/>
                          <a:latin typeface="Marianne" panose="02000000000000000000" pitchFamily="2" charset="0"/>
                          <a:ea typeface="+mn-ea"/>
                          <a:cs typeface="+mn-cs"/>
                        </a:rPr>
                        <a:t>5,6</a:t>
                      </a:r>
                    </a:p>
                  </a:txBody>
                  <a:tcPr marL="9525" marR="9525" marT="9525" marB="0" anchor="ctr"/>
                </a:tc>
                <a:tc>
                  <a:txBody>
                    <a:bodyPr/>
                    <a:lstStyle/>
                    <a:p>
                      <a:pPr marL="0" algn="r" defTabSz="685800" rtl="0" eaLnBrk="1" fontAlgn="ctr" latinLnBrk="0" hangingPunct="1"/>
                      <a:r>
                        <a:rPr lang="fr-FR" sz="700" b="1" i="0" u="none" strike="noStrike" kern="1200" dirty="0">
                          <a:solidFill>
                            <a:srgbClr val="000000"/>
                          </a:solidFill>
                          <a:effectLst/>
                          <a:latin typeface="Marianne" panose="02000000000000000000" pitchFamily="2" charset="0"/>
                          <a:ea typeface="+mn-ea"/>
                          <a:cs typeface="+mn-cs"/>
                        </a:rPr>
                        <a:t>5,3</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6,7</a:t>
                      </a:r>
                    </a:p>
                  </a:txBody>
                  <a:tcPr marL="9525" marR="9525" marT="9525" marB="0" anchor="ctr">
                    <a:solidFill>
                      <a:srgbClr val="A558A0"/>
                    </a:solidFill>
                  </a:tcPr>
                </a:tc>
                <a:tc>
                  <a:txBody>
                    <a:bodyPr/>
                    <a:lstStyle/>
                    <a:p>
                      <a:pPr algn="r" fontAlgn="ctr"/>
                      <a:r>
                        <a:rPr lang="fr-FR" sz="700" b="1" i="0" u="none" strike="noStrike" kern="1200" dirty="0">
                          <a:solidFill>
                            <a:srgbClr val="000000"/>
                          </a:solidFill>
                          <a:effectLst/>
                          <a:latin typeface="Marianne" panose="02000000000000000000" pitchFamily="2" charset="0"/>
                          <a:ea typeface="+mn-ea"/>
                          <a:cs typeface="+mn-cs"/>
                        </a:rPr>
                        <a:t>6,3</a:t>
                      </a:r>
                    </a:p>
                  </a:txBody>
                  <a:tcPr marL="9525" marR="9525" marT="9525" marB="0" anchor="ctr">
                    <a:solidFill>
                      <a:srgbClr val="F1F0EA"/>
                    </a:solidFill>
                  </a:tcPr>
                </a:tc>
                <a:extLst>
                  <a:ext uri="{0D108BD9-81ED-4DB2-BD59-A6C34878D82A}">
                    <a16:rowId xmlns:a16="http://schemas.microsoft.com/office/drawing/2014/main" val="3794204390"/>
                  </a:ext>
                </a:extLst>
              </a:tr>
              <a:tr h="136370">
                <a:tc>
                  <a:txBody>
                    <a:bodyPr/>
                    <a:lstStyle/>
                    <a:p>
                      <a:pPr algn="l" fontAlgn="b"/>
                      <a:r>
                        <a:rPr lang="fr-FR" sz="700" b="1" i="0" u="none" strike="noStrike">
                          <a:solidFill>
                            <a:srgbClr val="000000"/>
                          </a:solidFill>
                          <a:effectLst/>
                          <a:latin typeface="Marianne" panose="02000000000000000000" pitchFamily="2" charset="0"/>
                        </a:rPr>
                        <a:t>Nombre de personnes prises en charge par des mandataires individuels</a:t>
                      </a:r>
                    </a:p>
                  </a:txBody>
                  <a:tcPr marL="9525" marR="9525" marT="9525" marB="0" anchor="b"/>
                </a:tc>
                <a:tc>
                  <a:txBody>
                    <a:bodyPr/>
                    <a:lstStyle/>
                    <a:p>
                      <a:pPr marL="0" algn="r" defTabSz="685800" rtl="0" eaLnBrk="1" fontAlgn="ctr" latinLnBrk="0" hangingPunct="1"/>
                      <a:r>
                        <a:rPr lang="fr-FR" sz="700" b="1" i="0" u="none" strike="noStrike" kern="1200">
                          <a:solidFill>
                            <a:srgbClr val="000000"/>
                          </a:solidFill>
                          <a:effectLst/>
                          <a:latin typeface="Marianne" panose="02000000000000000000" pitchFamily="2" charset="0"/>
                          <a:ea typeface="+mn-ea"/>
                          <a:cs typeface="+mn-cs"/>
                        </a:rPr>
                        <a:t>478</a:t>
                      </a:r>
                    </a:p>
                  </a:txBody>
                  <a:tcPr marL="9525" marR="9525" marT="9525" marB="0" anchor="ctr"/>
                </a:tc>
                <a:tc>
                  <a:txBody>
                    <a:bodyPr/>
                    <a:lstStyle/>
                    <a:p>
                      <a:pPr marL="0" algn="r" defTabSz="685800" rtl="0" eaLnBrk="1" fontAlgn="ctr" latinLnBrk="0" hangingPunct="1"/>
                      <a:r>
                        <a:rPr lang="fr-FR" sz="700" b="1" i="0" u="none" strike="noStrike" kern="1200">
                          <a:solidFill>
                            <a:srgbClr val="000000"/>
                          </a:solidFill>
                          <a:effectLst/>
                          <a:latin typeface="Marianne" panose="02000000000000000000" pitchFamily="2" charset="0"/>
                          <a:ea typeface="+mn-ea"/>
                          <a:cs typeface="+mn-cs"/>
                        </a:rPr>
                        <a:t>597</a:t>
                      </a:r>
                    </a:p>
                  </a:txBody>
                  <a:tcPr marL="9525" marR="9525" marT="9525" marB="0" anchor="ctr"/>
                </a:tc>
                <a:tc>
                  <a:txBody>
                    <a:bodyPr/>
                    <a:lstStyle/>
                    <a:p>
                      <a:pPr marL="0" algn="r" defTabSz="685800" rtl="0" eaLnBrk="1" fontAlgn="ctr" latinLnBrk="0" hangingPunct="1"/>
                      <a:r>
                        <a:rPr lang="fr-FR" sz="700" b="1" i="0" u="none" strike="noStrike" kern="1200" dirty="0">
                          <a:solidFill>
                            <a:srgbClr val="000000"/>
                          </a:solidFill>
                          <a:effectLst/>
                          <a:latin typeface="Marianne" panose="02000000000000000000" pitchFamily="2" charset="0"/>
                          <a:ea typeface="+mn-ea"/>
                          <a:cs typeface="+mn-cs"/>
                        </a:rPr>
                        <a:t>1 266</a:t>
                      </a:r>
                    </a:p>
                  </a:txBody>
                  <a:tcPr marL="9525" marR="9525" marT="9525" marB="0" anchor="ctr"/>
                </a:tc>
                <a:tc>
                  <a:txBody>
                    <a:bodyPr/>
                    <a:lstStyle/>
                    <a:p>
                      <a:pPr marL="0" algn="r" defTabSz="685800" rtl="0" eaLnBrk="1" fontAlgn="ctr" latinLnBrk="0" hangingPunct="1"/>
                      <a:r>
                        <a:rPr lang="fr-FR" sz="700" b="1" i="0" u="none" strike="noStrike" kern="1200">
                          <a:solidFill>
                            <a:srgbClr val="000000"/>
                          </a:solidFill>
                          <a:effectLst/>
                          <a:latin typeface="Marianne" panose="02000000000000000000" pitchFamily="2" charset="0"/>
                          <a:ea typeface="+mn-ea"/>
                          <a:cs typeface="+mn-cs"/>
                        </a:rPr>
                        <a:t>243</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2 584</a:t>
                      </a:r>
                    </a:p>
                  </a:txBody>
                  <a:tcPr marL="9525" marR="9525" marT="9525" marB="0" anchor="ctr">
                    <a:solidFill>
                      <a:srgbClr val="A558A0"/>
                    </a:solidFill>
                  </a:tcPr>
                </a:tc>
                <a:tc>
                  <a:txBody>
                    <a:bodyPr/>
                    <a:lstStyle/>
                    <a:p>
                      <a:pPr algn="r" fontAlgn="ctr"/>
                      <a:r>
                        <a:rPr lang="fr-FR" sz="700" b="1" i="0" u="none" strike="noStrike" kern="1200" dirty="0">
                          <a:solidFill>
                            <a:srgbClr val="000000"/>
                          </a:solidFill>
                          <a:effectLst/>
                          <a:latin typeface="Marianne" panose="02000000000000000000" pitchFamily="2" charset="0"/>
                          <a:ea typeface="+mn-ea"/>
                          <a:cs typeface="+mn-cs"/>
                        </a:rPr>
                        <a:t>101 296</a:t>
                      </a:r>
                    </a:p>
                  </a:txBody>
                  <a:tcPr marL="9525" marR="9525" marT="9525" marB="0" anchor="ctr">
                    <a:solidFill>
                      <a:srgbClr val="F1F0EA"/>
                    </a:solidFill>
                  </a:tcPr>
                </a:tc>
                <a:extLst>
                  <a:ext uri="{0D108BD9-81ED-4DB2-BD59-A6C34878D82A}">
                    <a16:rowId xmlns:a16="http://schemas.microsoft.com/office/drawing/2014/main" val="1563863969"/>
                  </a:ext>
                </a:extLst>
              </a:tr>
              <a:tr h="136370">
                <a:tc>
                  <a:txBody>
                    <a:bodyPr/>
                    <a:lstStyle/>
                    <a:p>
                      <a:pPr algn="l" fontAlgn="ctr"/>
                      <a:r>
                        <a:rPr lang="fr-FR" sz="700" b="1" i="0" u="none" strike="noStrike" dirty="0">
                          <a:solidFill>
                            <a:srgbClr val="000000"/>
                          </a:solidFill>
                          <a:effectLst/>
                          <a:latin typeface="Marianne" panose="02000000000000000000" pitchFamily="2" charset="0"/>
                        </a:rPr>
                        <a:t>Nombre de personnes prises en charge par des services mandataires</a:t>
                      </a:r>
                    </a:p>
                  </a:txBody>
                  <a:tcPr marL="9525" marR="9525" marT="9525" marB="0" anchor="ctr"/>
                </a:tc>
                <a:tc>
                  <a:txBody>
                    <a:bodyPr/>
                    <a:lstStyle/>
                    <a:p>
                      <a:pPr marL="0" algn="r" defTabSz="685800" rtl="0" eaLnBrk="1" fontAlgn="ctr" latinLnBrk="0" hangingPunct="1"/>
                      <a:r>
                        <a:rPr lang="fr-FR" sz="700" b="1" i="0" u="none" strike="noStrike" kern="1200">
                          <a:solidFill>
                            <a:srgbClr val="000000"/>
                          </a:solidFill>
                          <a:effectLst/>
                          <a:latin typeface="Marianne" panose="02000000000000000000" pitchFamily="2" charset="0"/>
                          <a:ea typeface="+mn-ea"/>
                          <a:cs typeface="+mn-cs"/>
                        </a:rPr>
                        <a:t>5 957</a:t>
                      </a:r>
                    </a:p>
                  </a:txBody>
                  <a:tcPr marL="9525" marR="9525" marT="9525" marB="0" anchor="ctr"/>
                </a:tc>
                <a:tc>
                  <a:txBody>
                    <a:bodyPr/>
                    <a:lstStyle/>
                    <a:p>
                      <a:pPr marL="0" algn="r" defTabSz="685800" rtl="0" eaLnBrk="1" fontAlgn="ctr" latinLnBrk="0" hangingPunct="1"/>
                      <a:r>
                        <a:rPr lang="fr-FR" sz="700" b="1" i="0" u="none" strike="noStrike" kern="1200">
                          <a:solidFill>
                            <a:srgbClr val="000000"/>
                          </a:solidFill>
                          <a:effectLst/>
                          <a:latin typeface="Marianne" panose="02000000000000000000" pitchFamily="2" charset="0"/>
                          <a:ea typeface="+mn-ea"/>
                          <a:cs typeface="+mn-cs"/>
                        </a:rPr>
                        <a:t>8 280</a:t>
                      </a:r>
                    </a:p>
                  </a:txBody>
                  <a:tcPr marL="9525" marR="9525" marT="9525" marB="0" anchor="ctr"/>
                </a:tc>
                <a:tc>
                  <a:txBody>
                    <a:bodyPr/>
                    <a:lstStyle/>
                    <a:p>
                      <a:pPr marL="0" algn="r" defTabSz="685800" rtl="0" eaLnBrk="1" fontAlgn="ctr" latinLnBrk="0" hangingPunct="1"/>
                      <a:r>
                        <a:rPr lang="fr-FR" sz="700" b="1" i="0" u="none" strike="noStrike" kern="1200" dirty="0">
                          <a:solidFill>
                            <a:srgbClr val="000000"/>
                          </a:solidFill>
                          <a:effectLst/>
                          <a:latin typeface="Marianne" panose="02000000000000000000" pitchFamily="2" charset="0"/>
                          <a:ea typeface="+mn-ea"/>
                          <a:cs typeface="+mn-cs"/>
                        </a:rPr>
                        <a:t>6 580</a:t>
                      </a:r>
                    </a:p>
                  </a:txBody>
                  <a:tcPr marL="9525" marR="9525" marT="9525" marB="0" anchor="ctr"/>
                </a:tc>
                <a:tc>
                  <a:txBody>
                    <a:bodyPr/>
                    <a:lstStyle/>
                    <a:p>
                      <a:pPr marL="0" algn="r" defTabSz="685800" rtl="0" eaLnBrk="1" fontAlgn="ctr" latinLnBrk="0" hangingPunct="1"/>
                      <a:r>
                        <a:rPr lang="fr-FR" sz="700" b="1" i="0" u="none" strike="noStrike" kern="1200" dirty="0">
                          <a:solidFill>
                            <a:srgbClr val="000000"/>
                          </a:solidFill>
                          <a:effectLst/>
                          <a:latin typeface="Marianne" panose="02000000000000000000" pitchFamily="2" charset="0"/>
                          <a:ea typeface="+mn-ea"/>
                          <a:cs typeface="+mn-cs"/>
                        </a:rPr>
                        <a:t>6 050</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26 867</a:t>
                      </a:r>
                    </a:p>
                  </a:txBody>
                  <a:tcPr marL="9525" marR="9525" marT="9525" marB="0" anchor="ctr">
                    <a:solidFill>
                      <a:srgbClr val="A558A0"/>
                    </a:solidFill>
                  </a:tcPr>
                </a:tc>
                <a:tc>
                  <a:txBody>
                    <a:bodyPr/>
                    <a:lstStyle/>
                    <a:p>
                      <a:pPr algn="r" fontAlgn="ctr"/>
                      <a:r>
                        <a:rPr lang="fr-FR" sz="700" b="1" i="0" u="none" strike="noStrike" kern="1200" dirty="0">
                          <a:solidFill>
                            <a:srgbClr val="000000"/>
                          </a:solidFill>
                          <a:effectLst/>
                          <a:latin typeface="Marianne" panose="02000000000000000000" pitchFamily="2" charset="0"/>
                          <a:ea typeface="+mn-ea"/>
                          <a:cs typeface="+mn-cs"/>
                        </a:rPr>
                        <a:t>380 980</a:t>
                      </a:r>
                    </a:p>
                  </a:txBody>
                  <a:tcPr marL="9525" marR="9525" marT="9525" marB="0" anchor="ctr">
                    <a:solidFill>
                      <a:srgbClr val="F1F0EA"/>
                    </a:solidFill>
                  </a:tcPr>
                </a:tc>
                <a:extLst>
                  <a:ext uri="{0D108BD9-81ED-4DB2-BD59-A6C34878D82A}">
                    <a16:rowId xmlns:a16="http://schemas.microsoft.com/office/drawing/2014/main" val="2654000638"/>
                  </a:ext>
                </a:extLst>
              </a:tr>
              <a:tr h="211939">
                <a:tc>
                  <a:txBody>
                    <a:bodyPr/>
                    <a:lstStyle/>
                    <a:p>
                      <a:pPr algn="l" fontAlgn="ctr"/>
                      <a:r>
                        <a:rPr lang="fr-FR" sz="700" b="1" i="0" u="none" strike="noStrike" dirty="0">
                          <a:solidFill>
                            <a:srgbClr val="000000"/>
                          </a:solidFill>
                          <a:effectLst/>
                          <a:latin typeface="Marianne" panose="02000000000000000000" pitchFamily="2" charset="0"/>
                        </a:rPr>
                        <a:t>Nombre total de personnes prises en charge par des mandataires individuels et des services mandataires</a:t>
                      </a:r>
                    </a:p>
                  </a:txBody>
                  <a:tcPr marL="9525" marR="9525" marT="9525" marB="0" anchor="ctr"/>
                </a:tc>
                <a:tc>
                  <a:txBody>
                    <a:bodyPr/>
                    <a:lstStyle/>
                    <a:p>
                      <a:pPr marL="0" algn="r" defTabSz="685800" rtl="0" eaLnBrk="1" fontAlgn="ctr" latinLnBrk="0" hangingPunct="1"/>
                      <a:r>
                        <a:rPr lang="fr-FR" sz="700" b="1" i="0" u="none" strike="noStrike" kern="1200">
                          <a:solidFill>
                            <a:srgbClr val="000000"/>
                          </a:solidFill>
                          <a:effectLst/>
                          <a:latin typeface="Marianne" panose="02000000000000000000" pitchFamily="2" charset="0"/>
                          <a:ea typeface="+mn-ea"/>
                          <a:cs typeface="+mn-cs"/>
                        </a:rPr>
                        <a:t>6 435</a:t>
                      </a:r>
                    </a:p>
                  </a:txBody>
                  <a:tcPr marL="9525" marR="9525" marT="9525" marB="0" anchor="ctr"/>
                </a:tc>
                <a:tc>
                  <a:txBody>
                    <a:bodyPr/>
                    <a:lstStyle/>
                    <a:p>
                      <a:pPr marL="0" algn="r" defTabSz="685800" rtl="0" eaLnBrk="1" fontAlgn="ctr" latinLnBrk="0" hangingPunct="1"/>
                      <a:r>
                        <a:rPr lang="fr-FR" sz="700" b="1" i="0" u="none" strike="noStrike" kern="1200">
                          <a:solidFill>
                            <a:srgbClr val="000000"/>
                          </a:solidFill>
                          <a:effectLst/>
                          <a:latin typeface="Marianne" panose="02000000000000000000" pitchFamily="2" charset="0"/>
                          <a:ea typeface="+mn-ea"/>
                          <a:cs typeface="+mn-cs"/>
                        </a:rPr>
                        <a:t>8 877</a:t>
                      </a:r>
                    </a:p>
                  </a:txBody>
                  <a:tcPr marL="9525" marR="9525" marT="9525" marB="0" anchor="ctr"/>
                </a:tc>
                <a:tc>
                  <a:txBody>
                    <a:bodyPr/>
                    <a:lstStyle/>
                    <a:p>
                      <a:pPr marL="0" algn="r" defTabSz="685800" rtl="0" eaLnBrk="1" fontAlgn="ctr" latinLnBrk="0" hangingPunct="1"/>
                      <a:r>
                        <a:rPr lang="fr-FR" sz="700" b="1" i="0" u="none" strike="noStrike" kern="1200">
                          <a:solidFill>
                            <a:srgbClr val="000000"/>
                          </a:solidFill>
                          <a:effectLst/>
                          <a:latin typeface="Marianne" panose="02000000000000000000" pitchFamily="2" charset="0"/>
                          <a:ea typeface="+mn-ea"/>
                          <a:cs typeface="+mn-cs"/>
                        </a:rPr>
                        <a:t>7 846</a:t>
                      </a:r>
                    </a:p>
                  </a:txBody>
                  <a:tcPr marL="9525" marR="9525" marT="9525" marB="0" anchor="ctr"/>
                </a:tc>
                <a:tc>
                  <a:txBody>
                    <a:bodyPr/>
                    <a:lstStyle/>
                    <a:p>
                      <a:pPr marL="0" algn="r" defTabSz="685800" rtl="0" eaLnBrk="1" fontAlgn="ctr" latinLnBrk="0" hangingPunct="1"/>
                      <a:r>
                        <a:rPr lang="fr-FR" sz="700" b="1" i="0" u="none" strike="noStrike" kern="1200" dirty="0">
                          <a:solidFill>
                            <a:srgbClr val="000000"/>
                          </a:solidFill>
                          <a:effectLst/>
                          <a:latin typeface="Marianne" panose="02000000000000000000" pitchFamily="2" charset="0"/>
                          <a:ea typeface="+mn-ea"/>
                          <a:cs typeface="+mn-cs"/>
                        </a:rPr>
                        <a:t>6 293</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29 451</a:t>
                      </a:r>
                    </a:p>
                  </a:txBody>
                  <a:tcPr marL="9525" marR="9525" marT="9525" marB="0" anchor="ctr">
                    <a:solidFill>
                      <a:srgbClr val="A558A0"/>
                    </a:solidFill>
                  </a:tcPr>
                </a:tc>
                <a:tc>
                  <a:txBody>
                    <a:bodyPr/>
                    <a:lstStyle/>
                    <a:p>
                      <a:pPr algn="r" fontAlgn="ctr"/>
                      <a:r>
                        <a:rPr lang="fr-FR" sz="700" b="1" i="0" u="none" strike="noStrike" kern="1200" dirty="0">
                          <a:solidFill>
                            <a:srgbClr val="000000"/>
                          </a:solidFill>
                          <a:effectLst/>
                          <a:latin typeface="Marianne" panose="02000000000000000000" pitchFamily="2" charset="0"/>
                          <a:ea typeface="+mn-ea"/>
                          <a:cs typeface="+mn-cs"/>
                        </a:rPr>
                        <a:t>482 276</a:t>
                      </a:r>
                    </a:p>
                  </a:txBody>
                  <a:tcPr marL="9525" marR="9525" marT="9525" marB="0" anchor="ctr">
                    <a:solidFill>
                      <a:srgbClr val="F1F0EA"/>
                    </a:solidFill>
                  </a:tcPr>
                </a:tc>
                <a:extLst>
                  <a:ext uri="{0D108BD9-81ED-4DB2-BD59-A6C34878D82A}">
                    <a16:rowId xmlns:a16="http://schemas.microsoft.com/office/drawing/2014/main" val="212727933"/>
                  </a:ext>
                </a:extLst>
              </a:tr>
            </a:tbl>
          </a:graphicData>
        </a:graphic>
      </p:graphicFrame>
      <p:sp>
        <p:nvSpPr>
          <p:cNvPr id="16" name="ZoneTexte 15">
            <a:extLst>
              <a:ext uri="{FF2B5EF4-FFF2-40B4-BE49-F238E27FC236}">
                <a16:creationId xmlns:a16="http://schemas.microsoft.com/office/drawing/2014/main" id="{C64EB89E-4F24-10B5-F10B-135098E83E34}"/>
              </a:ext>
            </a:extLst>
          </p:cNvPr>
          <p:cNvSpPr txBox="1"/>
          <p:nvPr/>
        </p:nvSpPr>
        <p:spPr>
          <a:xfrm>
            <a:off x="5400070" y="5206424"/>
            <a:ext cx="2619209" cy="307777"/>
          </a:xfrm>
          <a:prstGeom prst="rect">
            <a:avLst/>
          </a:prstGeom>
          <a:noFill/>
        </p:spPr>
        <p:txBody>
          <a:bodyPr wrap="square" rtlCol="0">
            <a:spAutoFit/>
          </a:bodyPr>
          <a:lstStyle/>
          <a:p>
            <a:pPr algn="ctr"/>
            <a:r>
              <a:rPr lang="fr-FR" sz="700" dirty="0">
                <a:solidFill>
                  <a:schemeClr val="dk1"/>
                </a:solidFill>
                <a:latin typeface="Marianne" panose="02000000000000000000" pitchFamily="2" charset="0"/>
              </a:rPr>
              <a:t>Pour aller plus loin, vous pouvez vous rendre sur la page </a:t>
            </a:r>
            <a:r>
              <a:rPr lang="fr-FR" sz="700" dirty="0" err="1">
                <a:solidFill>
                  <a:schemeClr val="dk1"/>
                </a:solidFill>
                <a:latin typeface="Marianne" panose="02000000000000000000" pitchFamily="2" charset="0"/>
              </a:rPr>
              <a:t>Handata</a:t>
            </a:r>
            <a:r>
              <a:rPr lang="fr-FR" sz="700" dirty="0">
                <a:solidFill>
                  <a:schemeClr val="dk1"/>
                </a:solidFill>
                <a:latin typeface="Marianne" panose="02000000000000000000" pitchFamily="2" charset="0"/>
              </a:rPr>
              <a:t>, l’observatoire du handicap en Bretagne </a:t>
            </a:r>
            <a:r>
              <a:rPr lang="fr-FR" sz="675" dirty="0">
                <a:solidFill>
                  <a:schemeClr val="dk1"/>
                </a:solidFill>
                <a:latin typeface="Marianne" panose="02000000000000000000" pitchFamily="2" charset="0"/>
              </a:rPr>
              <a:t> </a:t>
            </a:r>
          </a:p>
        </p:txBody>
      </p:sp>
      <p:pic>
        <p:nvPicPr>
          <p:cNvPr id="18" name="Image 17">
            <a:hlinkClick r:id="rId2"/>
            <a:extLst>
              <a:ext uri="{FF2B5EF4-FFF2-40B4-BE49-F238E27FC236}">
                <a16:creationId xmlns:a16="http://schemas.microsoft.com/office/drawing/2014/main" id="{B9086B94-C41D-1F29-32D6-1E866E8342CD}"/>
              </a:ext>
            </a:extLst>
          </p:cNvPr>
          <p:cNvPicPr>
            <a:picLocks noChangeAspect="1"/>
          </p:cNvPicPr>
          <p:nvPr/>
        </p:nvPicPr>
        <p:blipFill rotWithShape="1">
          <a:blip r:embed="rId3"/>
          <a:srcRect r="1597"/>
          <a:stretch/>
        </p:blipFill>
        <p:spPr>
          <a:xfrm>
            <a:off x="5724251" y="5451891"/>
            <a:ext cx="1657457" cy="463465"/>
          </a:xfrm>
          <a:prstGeom prst="rect">
            <a:avLst/>
          </a:prstGeom>
        </p:spPr>
      </p:pic>
      <p:sp>
        <p:nvSpPr>
          <p:cNvPr id="21" name="Rectangle 20">
            <a:extLst>
              <a:ext uri="{FF2B5EF4-FFF2-40B4-BE49-F238E27FC236}">
                <a16:creationId xmlns:a16="http://schemas.microsoft.com/office/drawing/2014/main" id="{4A305350-AF03-3939-E2C3-E9DED24CF2CF}"/>
              </a:ext>
            </a:extLst>
          </p:cNvPr>
          <p:cNvSpPr/>
          <p:nvPr/>
        </p:nvSpPr>
        <p:spPr>
          <a:xfrm>
            <a:off x="5320835" y="5085090"/>
            <a:ext cx="2619209" cy="852441"/>
          </a:xfrm>
          <a:prstGeom prst="rect">
            <a:avLst/>
          </a:prstGeom>
          <a:noFill/>
          <a:ln>
            <a:solidFill>
              <a:srgbClr val="A558A0"/>
            </a:solidFill>
          </a:ln>
          <a:scene3d>
            <a:camera prst="obliqueTop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8" name="Graphique 7" descr="Informations avec un remplissage uni">
            <a:extLst>
              <a:ext uri="{FF2B5EF4-FFF2-40B4-BE49-F238E27FC236}">
                <a16:creationId xmlns:a16="http://schemas.microsoft.com/office/drawing/2014/main" id="{723B046C-89D0-6654-6B91-1CD2DE1FC84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33172" y="4919083"/>
            <a:ext cx="460643" cy="460643"/>
          </a:xfrm>
          <a:prstGeom prst="rect">
            <a:avLst/>
          </a:prstGeom>
        </p:spPr>
      </p:pic>
      <p:pic>
        <p:nvPicPr>
          <p:cNvPr id="3" name="Graphique 2" descr="Jouer avec un remplissage uni">
            <a:extLst>
              <a:ext uri="{FF2B5EF4-FFF2-40B4-BE49-F238E27FC236}">
                <a16:creationId xmlns:a16="http://schemas.microsoft.com/office/drawing/2014/main" id="{983CF1E1-39DE-4A78-9483-D824E138DB5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1492" y="322655"/>
            <a:ext cx="483650" cy="483650"/>
          </a:xfrm>
          <a:prstGeom prst="rect">
            <a:avLst/>
          </a:prstGeom>
        </p:spPr>
      </p:pic>
    </p:spTree>
    <p:extLst>
      <p:ext uri="{BB962C8B-B14F-4D97-AF65-F5344CB8AC3E}">
        <p14:creationId xmlns:p14="http://schemas.microsoft.com/office/powerpoint/2010/main" val="4182687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BD03CF5-1D03-8C2A-5B0E-3D66EAA2AA77}"/>
              </a:ext>
            </a:extLst>
          </p:cNvPr>
          <p:cNvSpPr txBox="1"/>
          <p:nvPr/>
        </p:nvSpPr>
        <p:spPr>
          <a:xfrm>
            <a:off x="577823" y="287177"/>
            <a:ext cx="5292763" cy="600164"/>
          </a:xfrm>
          <a:prstGeom prst="rect">
            <a:avLst/>
          </a:prstGeom>
          <a:noFill/>
        </p:spPr>
        <p:txBody>
          <a:bodyPr wrap="square" rtlCol="0">
            <a:spAutoFit/>
          </a:bodyPr>
          <a:lstStyle/>
          <a:p>
            <a:r>
              <a:rPr lang="fr-FR" sz="2400" b="1" dirty="0">
                <a:latin typeface="Marianne" panose="02000000000000000000" pitchFamily="2" charset="0"/>
              </a:rPr>
              <a:t>Cohésion sociale</a:t>
            </a:r>
          </a:p>
          <a:p>
            <a:r>
              <a:rPr lang="fr-FR" sz="900" dirty="0">
                <a:latin typeface="Marianne" panose="02000000000000000000" pitchFamily="2" charset="0"/>
              </a:rPr>
              <a:t>La géographie prioritaire en 2024</a:t>
            </a:r>
          </a:p>
        </p:txBody>
      </p:sp>
      <p:sp>
        <p:nvSpPr>
          <p:cNvPr id="4" name="Espace réservé du numéro de diapositive 3">
            <a:extLst>
              <a:ext uri="{FF2B5EF4-FFF2-40B4-BE49-F238E27FC236}">
                <a16:creationId xmlns:a16="http://schemas.microsoft.com/office/drawing/2014/main" id="{66C43035-28D7-2169-4C92-4C9C41301A71}"/>
              </a:ext>
            </a:extLst>
          </p:cNvPr>
          <p:cNvSpPr>
            <a:spLocks noGrp="1"/>
          </p:cNvSpPr>
          <p:nvPr>
            <p:ph type="sldNum" sz="quarter" idx="12"/>
          </p:nvPr>
        </p:nvSpPr>
        <p:spPr/>
        <p:txBody>
          <a:bodyPr/>
          <a:lstStyle/>
          <a:p>
            <a:fld id="{B4A918BC-4D43-4B42-B3C0-E7EBE25E6AF0}" type="slidenum">
              <a:rPr lang="en-US" smtClean="0"/>
              <a:t>12</a:t>
            </a:fld>
            <a:endParaRPr lang="en-US"/>
          </a:p>
        </p:txBody>
      </p:sp>
      <p:pic>
        <p:nvPicPr>
          <p:cNvPr id="3" name="Graphique 2" descr="Jouer avec un remplissage uni">
            <a:extLst>
              <a:ext uri="{FF2B5EF4-FFF2-40B4-BE49-F238E27FC236}">
                <a16:creationId xmlns:a16="http://schemas.microsoft.com/office/drawing/2014/main" id="{7689821D-25B1-BE6E-8850-6665758FE90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0544" y="295069"/>
            <a:ext cx="483650" cy="483650"/>
          </a:xfrm>
          <a:prstGeom prst="rect">
            <a:avLst/>
          </a:prstGeom>
        </p:spPr>
      </p:pic>
      <p:pic>
        <p:nvPicPr>
          <p:cNvPr id="40" name="Image 39" descr="Une image contenant carte, texte, atlas&#10;&#10;Description générée automatiquement">
            <a:extLst>
              <a:ext uri="{FF2B5EF4-FFF2-40B4-BE49-F238E27FC236}">
                <a16:creationId xmlns:a16="http://schemas.microsoft.com/office/drawing/2014/main" id="{7AA40963-3887-CD0F-C718-66BB6C6EF610}"/>
              </a:ext>
            </a:extLst>
          </p:cNvPr>
          <p:cNvPicPr>
            <a:picLocks noChangeAspect="1"/>
          </p:cNvPicPr>
          <p:nvPr/>
        </p:nvPicPr>
        <p:blipFill>
          <a:blip r:embed="rId4"/>
          <a:stretch>
            <a:fillRect/>
          </a:stretch>
        </p:blipFill>
        <p:spPr>
          <a:xfrm>
            <a:off x="935596" y="1164743"/>
            <a:ext cx="7272808" cy="5143018"/>
          </a:xfrm>
          <a:prstGeom prst="rect">
            <a:avLst/>
          </a:prstGeom>
        </p:spPr>
      </p:pic>
      <p:sp>
        <p:nvSpPr>
          <p:cNvPr id="41" name="ZoneTexte 40">
            <a:extLst>
              <a:ext uri="{FF2B5EF4-FFF2-40B4-BE49-F238E27FC236}">
                <a16:creationId xmlns:a16="http://schemas.microsoft.com/office/drawing/2014/main" id="{66A00672-D2E3-F821-3A4F-D9F0D7385449}"/>
              </a:ext>
            </a:extLst>
          </p:cNvPr>
          <p:cNvSpPr txBox="1"/>
          <p:nvPr/>
        </p:nvSpPr>
        <p:spPr>
          <a:xfrm>
            <a:off x="1651864" y="1233834"/>
            <a:ext cx="6048672" cy="369332"/>
          </a:xfrm>
          <a:prstGeom prst="rect">
            <a:avLst/>
          </a:prstGeom>
          <a:noFill/>
        </p:spPr>
        <p:txBody>
          <a:bodyPr wrap="square">
            <a:spAutoFit/>
          </a:bodyPr>
          <a:lstStyle/>
          <a:p>
            <a:pPr algn="l"/>
            <a:r>
              <a:rPr lang="fr-FR" sz="1800" b="1" i="0" u="none" strike="noStrike" baseline="0" dirty="0">
                <a:solidFill>
                  <a:srgbClr val="000000"/>
                </a:solidFill>
                <a:latin typeface="Marianne" panose="02000000000000000000" pitchFamily="2" charset="0"/>
              </a:rPr>
              <a:t>14 communes, 31 quartiers</a:t>
            </a:r>
            <a:endParaRPr lang="fr-FR" dirty="0">
              <a:solidFill>
                <a:srgbClr val="000000"/>
              </a:solidFill>
              <a:latin typeface="Marianne" panose="02000000000000000000" pitchFamily="2" charset="0"/>
            </a:endParaRPr>
          </a:p>
        </p:txBody>
      </p:sp>
      <p:graphicFrame>
        <p:nvGraphicFramePr>
          <p:cNvPr id="42" name="Tableau 41">
            <a:extLst>
              <a:ext uri="{FF2B5EF4-FFF2-40B4-BE49-F238E27FC236}">
                <a16:creationId xmlns:a16="http://schemas.microsoft.com/office/drawing/2014/main" id="{7483A41F-8844-5623-FDE9-90EB9C803461}"/>
              </a:ext>
            </a:extLst>
          </p:cNvPr>
          <p:cNvGraphicFramePr>
            <a:graphicFrameLocks noGrp="1"/>
          </p:cNvGraphicFramePr>
          <p:nvPr>
            <p:extLst>
              <p:ext uri="{D42A27DB-BD31-4B8C-83A1-F6EECF244321}">
                <p14:modId xmlns:p14="http://schemas.microsoft.com/office/powerpoint/2010/main" val="1979554955"/>
              </p:ext>
            </p:extLst>
          </p:nvPr>
        </p:nvGraphicFramePr>
        <p:xfrm>
          <a:off x="3074192" y="1913521"/>
          <a:ext cx="879979" cy="582925"/>
        </p:xfrm>
        <a:graphic>
          <a:graphicData uri="http://schemas.openxmlformats.org/drawingml/2006/table">
            <a:tbl>
              <a:tblPr>
                <a:tableStyleId>{5C22544A-7EE6-4342-B048-85BDC9FD1C3A}</a:tableStyleId>
              </a:tblPr>
              <a:tblGrid>
                <a:gridCol w="879979">
                  <a:extLst>
                    <a:ext uri="{9D8B030D-6E8A-4147-A177-3AD203B41FA5}">
                      <a16:colId xmlns:a16="http://schemas.microsoft.com/office/drawing/2014/main" val="839758717"/>
                    </a:ext>
                  </a:extLst>
                </a:gridCol>
              </a:tblGrid>
              <a:tr h="180020">
                <a:tc>
                  <a:txBody>
                    <a:bodyPr/>
                    <a:lstStyle/>
                    <a:p>
                      <a:pPr algn="ctr" fontAlgn="ctr"/>
                      <a:r>
                        <a:rPr lang="fr-FR" sz="900" u="none" strike="noStrike" dirty="0">
                          <a:solidFill>
                            <a:schemeClr val="bg1"/>
                          </a:solidFill>
                          <a:effectLst/>
                          <a:latin typeface="Marianne" panose="02000000000000000000" pitchFamily="2" charset="0"/>
                        </a:rPr>
                        <a:t>LANNION</a:t>
                      </a:r>
                      <a:endParaRPr lang="fr-FR" sz="900" b="1" i="0" u="none" strike="noStrike" dirty="0">
                        <a:solidFill>
                          <a:schemeClr val="bg1"/>
                        </a:solidFill>
                        <a:effectLst/>
                        <a:latin typeface="Marianne" panose="02000000000000000000" pitchFamily="2" charset="0"/>
                      </a:endParaRPr>
                    </a:p>
                  </a:txBody>
                  <a:tcPr marL="9525" marR="9525" marT="9525" marB="0" anchor="ctr">
                    <a:solidFill>
                      <a:srgbClr val="0070C0"/>
                    </a:solidFill>
                  </a:tcPr>
                </a:tc>
                <a:extLst>
                  <a:ext uri="{0D108BD9-81ED-4DB2-BD59-A6C34878D82A}">
                    <a16:rowId xmlns:a16="http://schemas.microsoft.com/office/drawing/2014/main" val="3716485137"/>
                  </a:ext>
                </a:extLst>
              </a:tr>
              <a:tr h="180020">
                <a:tc>
                  <a:txBody>
                    <a:bodyPr/>
                    <a:lstStyle/>
                    <a:p>
                      <a:pPr algn="ctr" fontAlgn="ctr"/>
                      <a:r>
                        <a:rPr lang="fr-FR" sz="700" u="none" strike="noStrike" dirty="0">
                          <a:effectLst/>
                          <a:latin typeface="Marianne" panose="02000000000000000000" pitchFamily="2" charset="0"/>
                        </a:rPr>
                        <a:t>Ar Santé - Les Fontaines</a:t>
                      </a:r>
                      <a:endParaRPr lang="fr-FR" sz="700" b="0" i="0" u="none" strike="noStrike" dirty="0">
                        <a:solidFill>
                          <a:srgbClr val="000000"/>
                        </a:solidFill>
                        <a:effectLst/>
                        <a:latin typeface="Marianne" panose="02000000000000000000" pitchFamily="2" charset="0"/>
                      </a:endParaRPr>
                    </a:p>
                  </a:txBody>
                  <a:tcPr marL="9525" marR="9525" marT="9525" marB="0" anchor="ctr">
                    <a:solidFill>
                      <a:schemeClr val="accent3">
                        <a:lumMod val="60000"/>
                        <a:lumOff val="40000"/>
                      </a:schemeClr>
                    </a:solidFill>
                  </a:tcPr>
                </a:tc>
                <a:extLst>
                  <a:ext uri="{0D108BD9-81ED-4DB2-BD59-A6C34878D82A}">
                    <a16:rowId xmlns:a16="http://schemas.microsoft.com/office/drawing/2014/main" val="2892017358"/>
                  </a:ext>
                </a:extLst>
              </a:tr>
              <a:tr h="180020">
                <a:tc>
                  <a:txBody>
                    <a:bodyPr/>
                    <a:lstStyle/>
                    <a:p>
                      <a:pPr algn="ctr" fontAlgn="ctr"/>
                      <a:r>
                        <a:rPr lang="fr-FR" sz="700" u="none" strike="noStrike" dirty="0">
                          <a:effectLst/>
                          <a:latin typeface="Marianne" panose="02000000000000000000" pitchFamily="2" charset="0"/>
                        </a:rPr>
                        <a:t>Ker Uhel</a:t>
                      </a:r>
                      <a:endParaRPr lang="fr-FR" sz="700" b="0" i="0" u="none" strike="noStrike" dirty="0">
                        <a:solidFill>
                          <a:srgbClr val="000000"/>
                        </a:solidFill>
                        <a:effectLst/>
                        <a:latin typeface="Marianne" panose="02000000000000000000" pitchFamily="2" charset="0"/>
                      </a:endParaRPr>
                    </a:p>
                  </a:txBody>
                  <a:tcPr marL="9525" marR="9525" marT="9525" marB="0" anchor="ctr">
                    <a:solidFill>
                      <a:schemeClr val="accent3">
                        <a:lumMod val="60000"/>
                        <a:lumOff val="40000"/>
                      </a:schemeClr>
                    </a:solidFill>
                  </a:tcPr>
                </a:tc>
                <a:extLst>
                  <a:ext uri="{0D108BD9-81ED-4DB2-BD59-A6C34878D82A}">
                    <a16:rowId xmlns:a16="http://schemas.microsoft.com/office/drawing/2014/main" val="1658361238"/>
                  </a:ext>
                </a:extLst>
              </a:tr>
            </a:tbl>
          </a:graphicData>
        </a:graphic>
      </p:graphicFrame>
      <p:graphicFrame>
        <p:nvGraphicFramePr>
          <p:cNvPr id="43" name="Tableau 42">
            <a:extLst>
              <a:ext uri="{FF2B5EF4-FFF2-40B4-BE49-F238E27FC236}">
                <a16:creationId xmlns:a16="http://schemas.microsoft.com/office/drawing/2014/main" id="{753B2097-BC60-9705-1D90-C2335FD3A44E}"/>
              </a:ext>
            </a:extLst>
          </p:cNvPr>
          <p:cNvGraphicFramePr>
            <a:graphicFrameLocks noGrp="1"/>
          </p:cNvGraphicFramePr>
          <p:nvPr>
            <p:extLst>
              <p:ext uri="{D42A27DB-BD31-4B8C-83A1-F6EECF244321}">
                <p14:modId xmlns:p14="http://schemas.microsoft.com/office/powerpoint/2010/main" val="4225326199"/>
              </p:ext>
            </p:extLst>
          </p:nvPr>
        </p:nvGraphicFramePr>
        <p:xfrm>
          <a:off x="4403697" y="2634304"/>
          <a:ext cx="936104" cy="848675"/>
        </p:xfrm>
        <a:graphic>
          <a:graphicData uri="http://schemas.openxmlformats.org/drawingml/2006/table">
            <a:tbl>
              <a:tblPr>
                <a:tableStyleId>{5C22544A-7EE6-4342-B048-85BDC9FD1C3A}</a:tableStyleId>
              </a:tblPr>
              <a:tblGrid>
                <a:gridCol w="936104">
                  <a:extLst>
                    <a:ext uri="{9D8B030D-6E8A-4147-A177-3AD203B41FA5}">
                      <a16:colId xmlns:a16="http://schemas.microsoft.com/office/drawing/2014/main" val="839758717"/>
                    </a:ext>
                  </a:extLst>
                </a:gridCol>
              </a:tblGrid>
              <a:tr h="18002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900" u="none" strike="noStrike" kern="1200" dirty="0">
                          <a:solidFill>
                            <a:schemeClr val="bg1"/>
                          </a:solidFill>
                          <a:effectLst/>
                          <a:latin typeface="Marianne" panose="02000000000000000000" pitchFamily="2" charset="0"/>
                          <a:ea typeface="+mn-ea"/>
                          <a:cs typeface="+mn-cs"/>
                        </a:rPr>
                        <a:t>SAINT-BRIEUC</a:t>
                      </a:r>
                    </a:p>
                  </a:txBody>
                  <a:tcPr marL="9525" marR="9525" marT="9525" marB="0" anchor="ctr">
                    <a:solidFill>
                      <a:srgbClr val="0070C0"/>
                    </a:solidFill>
                  </a:tcPr>
                </a:tc>
                <a:extLst>
                  <a:ext uri="{0D108BD9-81ED-4DB2-BD59-A6C34878D82A}">
                    <a16:rowId xmlns:a16="http://schemas.microsoft.com/office/drawing/2014/main" val="3716485137"/>
                  </a:ext>
                </a:extLst>
              </a:tr>
              <a:tr h="180020">
                <a:tc>
                  <a:txBody>
                    <a:bodyPr/>
                    <a:lstStyle/>
                    <a:p>
                      <a:pPr algn="ctr" fontAlgn="ctr"/>
                      <a:r>
                        <a:rPr lang="fr-FR" sz="700" u="none" strike="noStrike" kern="1200" dirty="0">
                          <a:solidFill>
                            <a:schemeClr val="dk1"/>
                          </a:solidFill>
                          <a:effectLst/>
                          <a:latin typeface="Marianne" panose="02000000000000000000" pitchFamily="2" charset="0"/>
                          <a:ea typeface="+mn-ea"/>
                          <a:cs typeface="+mn-cs"/>
                        </a:rPr>
                        <a:t>Croix Saint-Lambert - Ville Oger</a:t>
                      </a:r>
                    </a:p>
                  </a:txBody>
                  <a:tcPr marL="9525" marR="9525" marT="9525" marB="0" anchor="ctr">
                    <a:solidFill>
                      <a:schemeClr val="accent3">
                        <a:lumMod val="20000"/>
                        <a:lumOff val="80000"/>
                      </a:schemeClr>
                    </a:solidFill>
                  </a:tcPr>
                </a:tc>
                <a:extLst>
                  <a:ext uri="{0D108BD9-81ED-4DB2-BD59-A6C34878D82A}">
                    <a16:rowId xmlns:a16="http://schemas.microsoft.com/office/drawing/2014/main" val="2892017358"/>
                  </a:ext>
                </a:extLst>
              </a:tr>
              <a:tr h="180020">
                <a:tc>
                  <a:txBody>
                    <a:bodyPr/>
                    <a:lstStyle/>
                    <a:p>
                      <a:pPr algn="ctr" fontAlgn="ctr"/>
                      <a:r>
                        <a:rPr lang="fr-FR" sz="700" u="none" strike="noStrike" kern="1200" dirty="0">
                          <a:solidFill>
                            <a:schemeClr val="dk1"/>
                          </a:solidFill>
                          <a:effectLst/>
                          <a:latin typeface="Marianne" panose="02000000000000000000" pitchFamily="2" charset="0"/>
                          <a:ea typeface="+mn-ea"/>
                          <a:cs typeface="+mn-cs"/>
                        </a:rPr>
                        <a:t>Le Plateau - Europe - Balzac</a:t>
                      </a:r>
                    </a:p>
                  </a:txBody>
                  <a:tcPr marL="9525" marR="9525" marT="9525" marB="0" anchor="ctr">
                    <a:solidFill>
                      <a:schemeClr val="accent3">
                        <a:lumMod val="60000"/>
                        <a:lumOff val="40000"/>
                      </a:schemeClr>
                    </a:solidFill>
                  </a:tcPr>
                </a:tc>
                <a:extLst>
                  <a:ext uri="{0D108BD9-81ED-4DB2-BD59-A6C34878D82A}">
                    <a16:rowId xmlns:a16="http://schemas.microsoft.com/office/drawing/2014/main" val="1658361238"/>
                  </a:ext>
                </a:extLst>
              </a:tr>
              <a:tr h="180020">
                <a:tc>
                  <a:txBody>
                    <a:bodyPr/>
                    <a:lstStyle/>
                    <a:p>
                      <a:pPr algn="ctr" fontAlgn="ctr"/>
                      <a:r>
                        <a:rPr lang="fr-FR" sz="700" u="none" strike="noStrike" kern="1200" dirty="0">
                          <a:solidFill>
                            <a:schemeClr val="dk1"/>
                          </a:solidFill>
                          <a:effectLst/>
                          <a:latin typeface="Marianne" panose="02000000000000000000" pitchFamily="2" charset="0"/>
                          <a:ea typeface="+mn-ea"/>
                          <a:cs typeface="+mn-cs"/>
                        </a:rPr>
                        <a:t>Waron - Point du jour</a:t>
                      </a:r>
                    </a:p>
                  </a:txBody>
                  <a:tcPr marL="9525" marR="9525" marT="9525" marB="0" anchor="ctr">
                    <a:solidFill>
                      <a:schemeClr val="accent3">
                        <a:lumMod val="20000"/>
                        <a:lumOff val="80000"/>
                      </a:schemeClr>
                    </a:solidFill>
                  </a:tcPr>
                </a:tc>
                <a:extLst>
                  <a:ext uri="{0D108BD9-81ED-4DB2-BD59-A6C34878D82A}">
                    <a16:rowId xmlns:a16="http://schemas.microsoft.com/office/drawing/2014/main" val="1857734698"/>
                  </a:ext>
                </a:extLst>
              </a:tr>
            </a:tbl>
          </a:graphicData>
        </a:graphic>
      </p:graphicFrame>
      <p:graphicFrame>
        <p:nvGraphicFramePr>
          <p:cNvPr id="44" name="Tableau 43">
            <a:extLst>
              <a:ext uri="{FF2B5EF4-FFF2-40B4-BE49-F238E27FC236}">
                <a16:creationId xmlns:a16="http://schemas.microsoft.com/office/drawing/2014/main" id="{7B9A00F0-9427-CE75-FEA4-85F5BFD43F24}"/>
              </a:ext>
            </a:extLst>
          </p:cNvPr>
          <p:cNvGraphicFramePr>
            <a:graphicFrameLocks noGrp="1"/>
          </p:cNvGraphicFramePr>
          <p:nvPr>
            <p:extLst>
              <p:ext uri="{D42A27DB-BD31-4B8C-83A1-F6EECF244321}">
                <p14:modId xmlns:p14="http://schemas.microsoft.com/office/powerpoint/2010/main" val="3888329147"/>
              </p:ext>
            </p:extLst>
          </p:nvPr>
        </p:nvGraphicFramePr>
        <p:xfrm>
          <a:off x="6240074" y="3281526"/>
          <a:ext cx="1151161" cy="1116571"/>
        </p:xfrm>
        <a:graphic>
          <a:graphicData uri="http://schemas.openxmlformats.org/drawingml/2006/table">
            <a:tbl>
              <a:tblPr>
                <a:tableStyleId>{5C22544A-7EE6-4342-B048-85BDC9FD1C3A}</a:tableStyleId>
              </a:tblPr>
              <a:tblGrid>
                <a:gridCol w="1151161">
                  <a:extLst>
                    <a:ext uri="{9D8B030D-6E8A-4147-A177-3AD203B41FA5}">
                      <a16:colId xmlns:a16="http://schemas.microsoft.com/office/drawing/2014/main" val="1737563364"/>
                    </a:ext>
                  </a:extLst>
                </a:gridCol>
              </a:tblGrid>
              <a:tr h="180020">
                <a:tc>
                  <a:txBody>
                    <a:bodyPr/>
                    <a:lstStyle/>
                    <a:p>
                      <a:pPr algn="ctr" fontAlgn="ctr"/>
                      <a:r>
                        <a:rPr lang="fr-FR" sz="900" u="none" strike="noStrike" kern="1200" dirty="0">
                          <a:solidFill>
                            <a:schemeClr val="bg1"/>
                          </a:solidFill>
                          <a:effectLst/>
                          <a:latin typeface="Marianne" panose="02000000000000000000" pitchFamily="2" charset="0"/>
                          <a:ea typeface="+mn-ea"/>
                          <a:cs typeface="+mn-cs"/>
                        </a:rPr>
                        <a:t>RENNES</a:t>
                      </a:r>
                    </a:p>
                  </a:txBody>
                  <a:tcPr marL="9525" marR="9525" marT="9525" marB="0" anchor="ctr">
                    <a:solidFill>
                      <a:srgbClr val="0070C0"/>
                    </a:solidFill>
                  </a:tcPr>
                </a:tc>
                <a:extLst>
                  <a:ext uri="{0D108BD9-81ED-4DB2-BD59-A6C34878D82A}">
                    <a16:rowId xmlns:a16="http://schemas.microsoft.com/office/drawing/2014/main" val="2969460902"/>
                  </a:ext>
                </a:extLst>
              </a:tr>
              <a:tr h="180020">
                <a:tc>
                  <a:txBody>
                    <a:bodyPr/>
                    <a:lstStyle/>
                    <a:p>
                      <a:pPr algn="ctr" fontAlgn="b"/>
                      <a:r>
                        <a:rPr lang="fr-FR" sz="700" u="none" strike="noStrike" kern="1200" dirty="0">
                          <a:solidFill>
                            <a:schemeClr val="dk1"/>
                          </a:solidFill>
                          <a:effectLst/>
                          <a:latin typeface="Marianne" panose="02000000000000000000" pitchFamily="2" charset="0"/>
                          <a:ea typeface="+mn-ea"/>
                          <a:cs typeface="+mn-cs"/>
                        </a:rPr>
                        <a:t>Villejean</a:t>
                      </a:r>
                    </a:p>
                  </a:txBody>
                  <a:tcPr marL="3111" marR="3111" marT="3111" marB="0" anchor="ctr">
                    <a:solidFill>
                      <a:schemeClr val="accent3">
                        <a:lumMod val="60000"/>
                        <a:lumOff val="40000"/>
                      </a:schemeClr>
                    </a:solidFill>
                  </a:tcPr>
                </a:tc>
                <a:extLst>
                  <a:ext uri="{0D108BD9-81ED-4DB2-BD59-A6C34878D82A}">
                    <a16:rowId xmlns:a16="http://schemas.microsoft.com/office/drawing/2014/main" val="1617040595"/>
                  </a:ext>
                </a:extLst>
              </a:tr>
              <a:tr h="180020">
                <a:tc>
                  <a:txBody>
                    <a:bodyPr/>
                    <a:lstStyle/>
                    <a:p>
                      <a:pPr algn="ctr" fontAlgn="b"/>
                      <a:r>
                        <a:rPr lang="fr-FR" sz="700" u="none" strike="noStrike" kern="1200" dirty="0">
                          <a:solidFill>
                            <a:schemeClr val="dk1"/>
                          </a:solidFill>
                          <a:effectLst/>
                          <a:latin typeface="Marianne" panose="02000000000000000000" pitchFamily="2" charset="0"/>
                          <a:ea typeface="+mn-ea"/>
                          <a:cs typeface="+mn-cs"/>
                        </a:rPr>
                        <a:t>Bréquigny - Champs-Manceaux - Les Clôteaux</a:t>
                      </a:r>
                    </a:p>
                  </a:txBody>
                  <a:tcPr marL="3111" marR="3111" marT="3111" marB="0" anchor="ctr">
                    <a:solidFill>
                      <a:schemeClr val="accent3">
                        <a:lumMod val="20000"/>
                        <a:lumOff val="80000"/>
                      </a:schemeClr>
                    </a:solidFill>
                  </a:tcPr>
                </a:tc>
                <a:extLst>
                  <a:ext uri="{0D108BD9-81ED-4DB2-BD59-A6C34878D82A}">
                    <a16:rowId xmlns:a16="http://schemas.microsoft.com/office/drawing/2014/main" val="4220563774"/>
                  </a:ext>
                </a:extLst>
              </a:tr>
              <a:tr h="180020">
                <a:tc>
                  <a:txBody>
                    <a:bodyPr/>
                    <a:lstStyle/>
                    <a:p>
                      <a:pPr algn="ctr" fontAlgn="b"/>
                      <a:r>
                        <a:rPr lang="fr-FR" sz="700" u="none" strike="noStrike" kern="1200" dirty="0">
                          <a:solidFill>
                            <a:schemeClr val="dk1"/>
                          </a:solidFill>
                          <a:effectLst/>
                          <a:latin typeface="Marianne" panose="02000000000000000000" pitchFamily="2" charset="0"/>
                          <a:ea typeface="+mn-ea"/>
                          <a:cs typeface="+mn-cs"/>
                        </a:rPr>
                        <a:t>Maurepas</a:t>
                      </a:r>
                    </a:p>
                  </a:txBody>
                  <a:tcPr marL="3111" marR="3111" marT="3111" marB="0" anchor="ctr">
                    <a:solidFill>
                      <a:schemeClr val="accent3">
                        <a:lumMod val="60000"/>
                        <a:lumOff val="40000"/>
                      </a:schemeClr>
                    </a:solidFill>
                  </a:tcPr>
                </a:tc>
                <a:extLst>
                  <a:ext uri="{0D108BD9-81ED-4DB2-BD59-A6C34878D82A}">
                    <a16:rowId xmlns:a16="http://schemas.microsoft.com/office/drawing/2014/main" val="2908377740"/>
                  </a:ext>
                </a:extLst>
              </a:tr>
              <a:tr h="18002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700" u="none" strike="noStrike" kern="1200" dirty="0">
                          <a:solidFill>
                            <a:schemeClr val="dk1"/>
                          </a:solidFill>
                          <a:effectLst/>
                          <a:latin typeface="Marianne" panose="02000000000000000000" pitchFamily="2" charset="0"/>
                          <a:ea typeface="+mn-ea"/>
                          <a:cs typeface="+mn-cs"/>
                        </a:rPr>
                        <a:t>Le Blosne</a:t>
                      </a:r>
                    </a:p>
                  </a:txBody>
                  <a:tcPr marL="3111" marR="3111" marT="3111" marB="0" anchor="ctr">
                    <a:solidFill>
                      <a:schemeClr val="accent3">
                        <a:lumMod val="60000"/>
                        <a:lumOff val="40000"/>
                      </a:schemeClr>
                    </a:solidFill>
                  </a:tcPr>
                </a:tc>
                <a:extLst>
                  <a:ext uri="{0D108BD9-81ED-4DB2-BD59-A6C34878D82A}">
                    <a16:rowId xmlns:a16="http://schemas.microsoft.com/office/drawing/2014/main" val="3649773888"/>
                  </a:ext>
                </a:extLst>
              </a:tr>
              <a:tr h="180020">
                <a:tc>
                  <a:txBody>
                    <a:bodyPr/>
                    <a:lstStyle/>
                    <a:p>
                      <a:pPr algn="ctr" fontAlgn="b"/>
                      <a:r>
                        <a:rPr lang="fr-FR" sz="700" u="none" strike="noStrike" kern="1200" dirty="0">
                          <a:solidFill>
                            <a:schemeClr val="dk1"/>
                          </a:solidFill>
                          <a:effectLst/>
                          <a:latin typeface="Marianne" panose="02000000000000000000" pitchFamily="2" charset="0"/>
                          <a:ea typeface="+mn-ea"/>
                          <a:cs typeface="+mn-cs"/>
                        </a:rPr>
                        <a:t>Cleunay</a:t>
                      </a:r>
                    </a:p>
                  </a:txBody>
                  <a:tcPr marL="3111" marR="3111" marT="3111" marB="0" anchor="ctr">
                    <a:solidFill>
                      <a:schemeClr val="accent3">
                        <a:lumMod val="20000"/>
                        <a:lumOff val="80000"/>
                      </a:schemeClr>
                    </a:solidFill>
                  </a:tcPr>
                </a:tc>
                <a:extLst>
                  <a:ext uri="{0D108BD9-81ED-4DB2-BD59-A6C34878D82A}">
                    <a16:rowId xmlns:a16="http://schemas.microsoft.com/office/drawing/2014/main" val="2331454934"/>
                  </a:ext>
                </a:extLst>
              </a:tr>
            </a:tbl>
          </a:graphicData>
        </a:graphic>
      </p:graphicFrame>
      <p:graphicFrame>
        <p:nvGraphicFramePr>
          <p:cNvPr id="45" name="Tableau 44">
            <a:extLst>
              <a:ext uri="{FF2B5EF4-FFF2-40B4-BE49-F238E27FC236}">
                <a16:creationId xmlns:a16="http://schemas.microsoft.com/office/drawing/2014/main" id="{FB0CDB53-B0E0-837B-A47F-29846643C95F}"/>
              </a:ext>
            </a:extLst>
          </p:cNvPr>
          <p:cNvGraphicFramePr>
            <a:graphicFrameLocks noGrp="1"/>
          </p:cNvGraphicFramePr>
          <p:nvPr>
            <p:extLst>
              <p:ext uri="{D42A27DB-BD31-4B8C-83A1-F6EECF244321}">
                <p14:modId xmlns:p14="http://schemas.microsoft.com/office/powerpoint/2010/main" val="2717194883"/>
              </p:ext>
            </p:extLst>
          </p:nvPr>
        </p:nvGraphicFramePr>
        <p:xfrm>
          <a:off x="5406109" y="3080074"/>
          <a:ext cx="676998" cy="402905"/>
        </p:xfrm>
        <a:graphic>
          <a:graphicData uri="http://schemas.openxmlformats.org/drawingml/2006/table">
            <a:tbl>
              <a:tblPr>
                <a:tableStyleId>{5C22544A-7EE6-4342-B048-85BDC9FD1C3A}</a:tableStyleId>
              </a:tblPr>
              <a:tblGrid>
                <a:gridCol w="676998">
                  <a:extLst>
                    <a:ext uri="{9D8B030D-6E8A-4147-A177-3AD203B41FA5}">
                      <a16:colId xmlns:a16="http://schemas.microsoft.com/office/drawing/2014/main" val="2842904062"/>
                    </a:ext>
                  </a:extLst>
                </a:gridCol>
              </a:tblGrid>
              <a:tr h="180020">
                <a:tc>
                  <a:txBody>
                    <a:bodyPr/>
                    <a:lstStyle/>
                    <a:p>
                      <a:pPr algn="ctr" fontAlgn="ctr"/>
                      <a:r>
                        <a:rPr lang="fr-FR" sz="900" u="none" strike="noStrike" kern="1200" dirty="0">
                          <a:solidFill>
                            <a:schemeClr val="bg1"/>
                          </a:solidFill>
                          <a:effectLst/>
                          <a:latin typeface="Marianne" panose="02000000000000000000" pitchFamily="2" charset="0"/>
                          <a:ea typeface="+mn-ea"/>
                          <a:cs typeface="+mn-cs"/>
                        </a:rPr>
                        <a:t>DINAN</a:t>
                      </a:r>
                    </a:p>
                  </a:txBody>
                  <a:tcPr marL="9525" marR="9525" marT="9525" marB="0" anchor="ctr">
                    <a:solidFill>
                      <a:srgbClr val="0070C0"/>
                    </a:solidFill>
                  </a:tcPr>
                </a:tc>
                <a:extLst>
                  <a:ext uri="{0D108BD9-81ED-4DB2-BD59-A6C34878D82A}">
                    <a16:rowId xmlns:a16="http://schemas.microsoft.com/office/drawing/2014/main" val="4154072153"/>
                  </a:ext>
                </a:extLst>
              </a:tr>
              <a:tr h="180020">
                <a:tc>
                  <a:txBody>
                    <a:bodyPr/>
                    <a:lstStyle/>
                    <a:p>
                      <a:pPr algn="ctr" fontAlgn="ctr"/>
                      <a:r>
                        <a:rPr lang="fr-FR" sz="700" u="none" strike="noStrike" kern="1200" dirty="0">
                          <a:solidFill>
                            <a:schemeClr val="dk1"/>
                          </a:solidFill>
                          <a:effectLst/>
                          <a:latin typeface="Marianne" panose="02000000000000000000" pitchFamily="2" charset="0"/>
                          <a:ea typeface="+mn-ea"/>
                          <a:cs typeface="+mn-cs"/>
                        </a:rPr>
                        <a:t>La Fontaine des Eaux</a:t>
                      </a:r>
                    </a:p>
                  </a:txBody>
                  <a:tcPr marL="9525" marR="9525" marT="9525" marB="0" anchor="ctr">
                    <a:solidFill>
                      <a:schemeClr val="accent3">
                        <a:lumMod val="20000"/>
                        <a:lumOff val="80000"/>
                      </a:schemeClr>
                    </a:solidFill>
                  </a:tcPr>
                </a:tc>
                <a:extLst>
                  <a:ext uri="{0D108BD9-81ED-4DB2-BD59-A6C34878D82A}">
                    <a16:rowId xmlns:a16="http://schemas.microsoft.com/office/drawing/2014/main" val="1837231644"/>
                  </a:ext>
                </a:extLst>
              </a:tr>
            </a:tbl>
          </a:graphicData>
        </a:graphic>
      </p:graphicFrame>
      <p:graphicFrame>
        <p:nvGraphicFramePr>
          <p:cNvPr id="46" name="Tableau 45">
            <a:extLst>
              <a:ext uri="{FF2B5EF4-FFF2-40B4-BE49-F238E27FC236}">
                <a16:creationId xmlns:a16="http://schemas.microsoft.com/office/drawing/2014/main" id="{EE02F613-8671-26F8-162D-B5C70A00CFC5}"/>
              </a:ext>
            </a:extLst>
          </p:cNvPr>
          <p:cNvGraphicFramePr>
            <a:graphicFrameLocks noGrp="1"/>
          </p:cNvGraphicFramePr>
          <p:nvPr>
            <p:extLst>
              <p:ext uri="{D42A27DB-BD31-4B8C-83A1-F6EECF244321}">
                <p14:modId xmlns:p14="http://schemas.microsoft.com/office/powerpoint/2010/main" val="1330189180"/>
              </p:ext>
            </p:extLst>
          </p:nvPr>
        </p:nvGraphicFramePr>
        <p:xfrm>
          <a:off x="3331002" y="2570434"/>
          <a:ext cx="949334" cy="509585"/>
        </p:xfrm>
        <a:graphic>
          <a:graphicData uri="http://schemas.openxmlformats.org/drawingml/2006/table">
            <a:tbl>
              <a:tblPr>
                <a:tableStyleId>{5C22544A-7EE6-4342-B048-85BDC9FD1C3A}</a:tableStyleId>
              </a:tblPr>
              <a:tblGrid>
                <a:gridCol w="949334">
                  <a:extLst>
                    <a:ext uri="{9D8B030D-6E8A-4147-A177-3AD203B41FA5}">
                      <a16:colId xmlns:a16="http://schemas.microsoft.com/office/drawing/2014/main" val="2842904062"/>
                    </a:ext>
                  </a:extLst>
                </a:gridCol>
              </a:tblGrid>
              <a:tr h="180020">
                <a:tc>
                  <a:txBody>
                    <a:bodyPr/>
                    <a:lstStyle/>
                    <a:p>
                      <a:pPr algn="ctr" fontAlgn="ctr"/>
                      <a:r>
                        <a:rPr lang="fr-FR" sz="900" u="none" strike="noStrike" kern="1200" dirty="0">
                          <a:solidFill>
                            <a:schemeClr val="bg1"/>
                          </a:solidFill>
                          <a:effectLst/>
                          <a:latin typeface="Marianne" panose="02000000000000000000" pitchFamily="2" charset="0"/>
                          <a:ea typeface="+mn-ea"/>
                          <a:cs typeface="+mn-cs"/>
                        </a:rPr>
                        <a:t>GUINGAMP</a:t>
                      </a:r>
                    </a:p>
                  </a:txBody>
                  <a:tcPr marL="9525" marR="9525" marT="9525" marB="0" anchor="ctr">
                    <a:solidFill>
                      <a:srgbClr val="0070C0"/>
                    </a:solidFill>
                  </a:tcPr>
                </a:tc>
                <a:extLst>
                  <a:ext uri="{0D108BD9-81ED-4DB2-BD59-A6C34878D82A}">
                    <a16:rowId xmlns:a16="http://schemas.microsoft.com/office/drawing/2014/main" val="4154072153"/>
                  </a:ext>
                </a:extLst>
              </a:tr>
              <a:tr h="180020">
                <a:tc>
                  <a:txBody>
                    <a:bodyPr/>
                    <a:lstStyle/>
                    <a:p>
                      <a:pPr algn="ctr" fontAlgn="ctr"/>
                      <a:r>
                        <a:rPr lang="pt-BR" sz="700" u="none" strike="noStrike" kern="1200" dirty="0">
                          <a:solidFill>
                            <a:schemeClr val="dk1"/>
                          </a:solidFill>
                          <a:effectLst/>
                          <a:latin typeface="Marianne" panose="02000000000000000000" pitchFamily="2" charset="0"/>
                          <a:ea typeface="+mn-ea"/>
                          <a:cs typeface="+mn-cs"/>
                        </a:rPr>
                        <a:t>Castel Pic - Roudourou - La Madeleine</a:t>
                      </a:r>
                      <a:endParaRPr lang="fr-FR" sz="700" u="none" strike="noStrike" kern="1200" dirty="0">
                        <a:solidFill>
                          <a:schemeClr val="dk1"/>
                        </a:solidFill>
                        <a:effectLst/>
                        <a:latin typeface="Marianne" panose="02000000000000000000" pitchFamily="2" charset="0"/>
                        <a:ea typeface="+mn-ea"/>
                        <a:cs typeface="+mn-cs"/>
                      </a:endParaRPr>
                    </a:p>
                  </a:txBody>
                  <a:tcPr marL="9525" marR="9525" marT="9525" marB="0" anchor="ctr">
                    <a:solidFill>
                      <a:schemeClr val="accent4"/>
                    </a:solidFill>
                  </a:tcPr>
                </a:tc>
                <a:extLst>
                  <a:ext uri="{0D108BD9-81ED-4DB2-BD59-A6C34878D82A}">
                    <a16:rowId xmlns:a16="http://schemas.microsoft.com/office/drawing/2014/main" val="1837231644"/>
                  </a:ext>
                </a:extLst>
              </a:tr>
            </a:tbl>
          </a:graphicData>
        </a:graphic>
      </p:graphicFrame>
      <p:graphicFrame>
        <p:nvGraphicFramePr>
          <p:cNvPr id="47" name="Tableau 46">
            <a:extLst>
              <a:ext uri="{FF2B5EF4-FFF2-40B4-BE49-F238E27FC236}">
                <a16:creationId xmlns:a16="http://schemas.microsoft.com/office/drawing/2014/main" id="{23E08409-4EA9-305F-70DD-E87000A78C5E}"/>
              </a:ext>
            </a:extLst>
          </p:cNvPr>
          <p:cNvGraphicFramePr>
            <a:graphicFrameLocks noGrp="1"/>
          </p:cNvGraphicFramePr>
          <p:nvPr>
            <p:extLst>
              <p:ext uri="{D42A27DB-BD31-4B8C-83A1-F6EECF244321}">
                <p14:modId xmlns:p14="http://schemas.microsoft.com/office/powerpoint/2010/main" val="2320673105"/>
              </p:ext>
            </p:extLst>
          </p:nvPr>
        </p:nvGraphicFramePr>
        <p:xfrm>
          <a:off x="4042515" y="4486746"/>
          <a:ext cx="869854" cy="402905"/>
        </p:xfrm>
        <a:graphic>
          <a:graphicData uri="http://schemas.openxmlformats.org/drawingml/2006/table">
            <a:tbl>
              <a:tblPr>
                <a:tableStyleId>{5C22544A-7EE6-4342-B048-85BDC9FD1C3A}</a:tableStyleId>
              </a:tblPr>
              <a:tblGrid>
                <a:gridCol w="869854">
                  <a:extLst>
                    <a:ext uri="{9D8B030D-6E8A-4147-A177-3AD203B41FA5}">
                      <a16:colId xmlns:a16="http://schemas.microsoft.com/office/drawing/2014/main" val="2842904062"/>
                    </a:ext>
                  </a:extLst>
                </a:gridCol>
              </a:tblGrid>
              <a:tr h="180020">
                <a:tc>
                  <a:txBody>
                    <a:bodyPr/>
                    <a:lstStyle/>
                    <a:p>
                      <a:pPr algn="ctr" fontAlgn="ctr"/>
                      <a:r>
                        <a:rPr lang="fr-FR" sz="900" u="none" strike="noStrike" kern="1200" dirty="0">
                          <a:solidFill>
                            <a:schemeClr val="bg1"/>
                          </a:solidFill>
                          <a:effectLst/>
                          <a:latin typeface="Marianne" panose="02000000000000000000" pitchFamily="2" charset="0"/>
                          <a:ea typeface="+mn-ea"/>
                          <a:cs typeface="+mn-cs"/>
                        </a:rPr>
                        <a:t>AURAY</a:t>
                      </a:r>
                    </a:p>
                  </a:txBody>
                  <a:tcPr marL="9525" marR="9525" marT="9525" marB="0" anchor="ctr">
                    <a:solidFill>
                      <a:srgbClr val="0070C0"/>
                    </a:solidFill>
                  </a:tcPr>
                </a:tc>
                <a:extLst>
                  <a:ext uri="{0D108BD9-81ED-4DB2-BD59-A6C34878D82A}">
                    <a16:rowId xmlns:a16="http://schemas.microsoft.com/office/drawing/2014/main" val="4154072153"/>
                  </a:ext>
                </a:extLst>
              </a:tr>
              <a:tr h="18002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700" u="none" strike="noStrike" kern="1200" dirty="0">
                          <a:solidFill>
                            <a:schemeClr val="dk1"/>
                          </a:solidFill>
                          <a:effectLst/>
                          <a:latin typeface="Marianne" panose="02000000000000000000" pitchFamily="2" charset="0"/>
                          <a:ea typeface="+mn-ea"/>
                          <a:cs typeface="+mn-cs"/>
                        </a:rPr>
                        <a:t>Gumenen Goaner-Parco Pointer</a:t>
                      </a:r>
                    </a:p>
                  </a:txBody>
                  <a:tcPr marL="9525" marR="9525" marT="9525" marB="0" anchor="ctr">
                    <a:solidFill>
                      <a:schemeClr val="accent3">
                        <a:lumMod val="60000"/>
                        <a:lumOff val="40000"/>
                      </a:schemeClr>
                    </a:solidFill>
                  </a:tcPr>
                </a:tc>
                <a:extLst>
                  <a:ext uri="{0D108BD9-81ED-4DB2-BD59-A6C34878D82A}">
                    <a16:rowId xmlns:a16="http://schemas.microsoft.com/office/drawing/2014/main" val="1837231644"/>
                  </a:ext>
                </a:extLst>
              </a:tr>
            </a:tbl>
          </a:graphicData>
        </a:graphic>
      </p:graphicFrame>
      <p:graphicFrame>
        <p:nvGraphicFramePr>
          <p:cNvPr id="48" name="Tableau 47">
            <a:extLst>
              <a:ext uri="{FF2B5EF4-FFF2-40B4-BE49-F238E27FC236}">
                <a16:creationId xmlns:a16="http://schemas.microsoft.com/office/drawing/2014/main" id="{09FAFB6D-B0DA-ED8A-55F6-264DDD0E7DA6}"/>
              </a:ext>
            </a:extLst>
          </p:cNvPr>
          <p:cNvGraphicFramePr>
            <a:graphicFrameLocks noGrp="1"/>
          </p:cNvGraphicFramePr>
          <p:nvPr>
            <p:extLst>
              <p:ext uri="{D42A27DB-BD31-4B8C-83A1-F6EECF244321}">
                <p14:modId xmlns:p14="http://schemas.microsoft.com/office/powerpoint/2010/main" val="2092706742"/>
              </p:ext>
            </p:extLst>
          </p:nvPr>
        </p:nvGraphicFramePr>
        <p:xfrm>
          <a:off x="2097632" y="3980695"/>
          <a:ext cx="918022" cy="360040"/>
        </p:xfrm>
        <a:graphic>
          <a:graphicData uri="http://schemas.openxmlformats.org/drawingml/2006/table">
            <a:tbl>
              <a:tblPr>
                <a:tableStyleId>{5C22544A-7EE6-4342-B048-85BDC9FD1C3A}</a:tableStyleId>
              </a:tblPr>
              <a:tblGrid>
                <a:gridCol w="918022">
                  <a:extLst>
                    <a:ext uri="{9D8B030D-6E8A-4147-A177-3AD203B41FA5}">
                      <a16:colId xmlns:a16="http://schemas.microsoft.com/office/drawing/2014/main" val="2842904062"/>
                    </a:ext>
                  </a:extLst>
                </a:gridCol>
              </a:tblGrid>
              <a:tr h="180020">
                <a:tc>
                  <a:txBody>
                    <a:bodyPr/>
                    <a:lstStyle/>
                    <a:p>
                      <a:pPr algn="ctr" fontAlgn="ctr"/>
                      <a:r>
                        <a:rPr lang="fr-FR" sz="900" u="none" strike="noStrike" kern="1200" dirty="0">
                          <a:solidFill>
                            <a:schemeClr val="bg1"/>
                          </a:solidFill>
                          <a:effectLst/>
                          <a:latin typeface="Marianne" panose="02000000000000000000" pitchFamily="2" charset="0"/>
                          <a:ea typeface="+mn-ea"/>
                          <a:cs typeface="+mn-cs"/>
                        </a:rPr>
                        <a:t>CONCARNEAU</a:t>
                      </a:r>
                    </a:p>
                  </a:txBody>
                  <a:tcPr marL="9525" marR="9525" marT="9525" marB="0" anchor="ctr">
                    <a:solidFill>
                      <a:srgbClr val="0070C0"/>
                    </a:solidFill>
                  </a:tcPr>
                </a:tc>
                <a:extLst>
                  <a:ext uri="{0D108BD9-81ED-4DB2-BD59-A6C34878D82A}">
                    <a16:rowId xmlns:a16="http://schemas.microsoft.com/office/drawing/2014/main" val="4154072153"/>
                  </a:ext>
                </a:extLst>
              </a:tr>
              <a:tr h="180020">
                <a:tc>
                  <a:txBody>
                    <a:bodyPr/>
                    <a:lstStyle/>
                    <a:p>
                      <a:pPr algn="ctr" fontAlgn="ctr"/>
                      <a:r>
                        <a:rPr lang="fr-FR" sz="700" u="none" strike="noStrike" kern="1200" dirty="0" err="1">
                          <a:solidFill>
                            <a:schemeClr val="dk1"/>
                          </a:solidFill>
                          <a:effectLst/>
                          <a:latin typeface="Marianne" panose="02000000000000000000" pitchFamily="2" charset="0"/>
                          <a:ea typeface="+mn-ea"/>
                          <a:cs typeface="+mn-cs"/>
                        </a:rPr>
                        <a:t>Kerandon</a:t>
                      </a:r>
                      <a:endParaRPr lang="fr-FR" sz="700" u="none" strike="noStrike" kern="1200" dirty="0">
                        <a:solidFill>
                          <a:schemeClr val="dk1"/>
                        </a:solidFill>
                        <a:effectLst/>
                        <a:latin typeface="Marianne" panose="02000000000000000000" pitchFamily="2" charset="0"/>
                        <a:ea typeface="+mn-ea"/>
                        <a:cs typeface="+mn-cs"/>
                      </a:endParaRPr>
                    </a:p>
                  </a:txBody>
                  <a:tcPr marL="9525" marR="9525" marT="9525" marB="0" anchor="ctr">
                    <a:solidFill>
                      <a:schemeClr val="accent3">
                        <a:lumMod val="60000"/>
                        <a:lumOff val="40000"/>
                      </a:schemeClr>
                    </a:solidFill>
                  </a:tcPr>
                </a:tc>
                <a:extLst>
                  <a:ext uri="{0D108BD9-81ED-4DB2-BD59-A6C34878D82A}">
                    <a16:rowId xmlns:a16="http://schemas.microsoft.com/office/drawing/2014/main" val="1837231644"/>
                  </a:ext>
                </a:extLst>
              </a:tr>
            </a:tbl>
          </a:graphicData>
        </a:graphic>
      </p:graphicFrame>
      <p:graphicFrame>
        <p:nvGraphicFramePr>
          <p:cNvPr id="49" name="Tableau 48">
            <a:extLst>
              <a:ext uri="{FF2B5EF4-FFF2-40B4-BE49-F238E27FC236}">
                <a16:creationId xmlns:a16="http://schemas.microsoft.com/office/drawing/2014/main" id="{A64E3323-D8C9-4D95-7438-F455101A8ECB}"/>
              </a:ext>
            </a:extLst>
          </p:cNvPr>
          <p:cNvGraphicFramePr>
            <a:graphicFrameLocks noGrp="1"/>
          </p:cNvGraphicFramePr>
          <p:nvPr>
            <p:extLst>
              <p:ext uri="{D42A27DB-BD31-4B8C-83A1-F6EECF244321}">
                <p14:modId xmlns:p14="http://schemas.microsoft.com/office/powerpoint/2010/main" val="2445337077"/>
              </p:ext>
            </p:extLst>
          </p:nvPr>
        </p:nvGraphicFramePr>
        <p:xfrm>
          <a:off x="1998665" y="3534446"/>
          <a:ext cx="869854" cy="360040"/>
        </p:xfrm>
        <a:graphic>
          <a:graphicData uri="http://schemas.openxmlformats.org/drawingml/2006/table">
            <a:tbl>
              <a:tblPr>
                <a:tableStyleId>{5C22544A-7EE6-4342-B048-85BDC9FD1C3A}</a:tableStyleId>
              </a:tblPr>
              <a:tblGrid>
                <a:gridCol w="869854">
                  <a:extLst>
                    <a:ext uri="{9D8B030D-6E8A-4147-A177-3AD203B41FA5}">
                      <a16:colId xmlns:a16="http://schemas.microsoft.com/office/drawing/2014/main" val="2842904062"/>
                    </a:ext>
                  </a:extLst>
                </a:gridCol>
              </a:tblGrid>
              <a:tr h="180020">
                <a:tc>
                  <a:txBody>
                    <a:bodyPr/>
                    <a:lstStyle/>
                    <a:p>
                      <a:pPr algn="ctr" fontAlgn="ctr"/>
                      <a:r>
                        <a:rPr lang="fr-FR" sz="900" u="none" strike="noStrike" kern="1200" dirty="0">
                          <a:solidFill>
                            <a:schemeClr val="bg1"/>
                          </a:solidFill>
                          <a:effectLst/>
                          <a:latin typeface="Marianne" panose="02000000000000000000" pitchFamily="2" charset="0"/>
                          <a:ea typeface="+mn-ea"/>
                          <a:cs typeface="+mn-cs"/>
                        </a:rPr>
                        <a:t>QUIMPER</a:t>
                      </a:r>
                    </a:p>
                  </a:txBody>
                  <a:tcPr marL="9525" marR="9525" marT="9525" marB="0" anchor="ctr">
                    <a:solidFill>
                      <a:srgbClr val="0070C0"/>
                    </a:solidFill>
                  </a:tcPr>
                </a:tc>
                <a:extLst>
                  <a:ext uri="{0D108BD9-81ED-4DB2-BD59-A6C34878D82A}">
                    <a16:rowId xmlns:a16="http://schemas.microsoft.com/office/drawing/2014/main" val="4154072153"/>
                  </a:ext>
                </a:extLst>
              </a:tr>
              <a:tr h="180020">
                <a:tc>
                  <a:txBody>
                    <a:bodyPr/>
                    <a:lstStyle/>
                    <a:p>
                      <a:pPr algn="ctr" fontAlgn="ctr"/>
                      <a:r>
                        <a:rPr lang="fr-FR" sz="700" u="none" strike="noStrike" kern="1200" dirty="0">
                          <a:solidFill>
                            <a:schemeClr val="dk1"/>
                          </a:solidFill>
                          <a:effectLst/>
                          <a:latin typeface="Marianne" panose="02000000000000000000" pitchFamily="2" charset="0"/>
                          <a:ea typeface="+mn-ea"/>
                          <a:cs typeface="+mn-cs"/>
                        </a:rPr>
                        <a:t>Kermoysan</a:t>
                      </a:r>
                    </a:p>
                  </a:txBody>
                  <a:tcPr marL="9525" marR="9525" marT="9525" marB="0" anchor="ctr">
                    <a:solidFill>
                      <a:schemeClr val="accent3">
                        <a:lumMod val="60000"/>
                        <a:lumOff val="40000"/>
                      </a:schemeClr>
                    </a:solidFill>
                  </a:tcPr>
                </a:tc>
                <a:extLst>
                  <a:ext uri="{0D108BD9-81ED-4DB2-BD59-A6C34878D82A}">
                    <a16:rowId xmlns:a16="http://schemas.microsoft.com/office/drawing/2014/main" val="1837231644"/>
                  </a:ext>
                </a:extLst>
              </a:tr>
            </a:tbl>
          </a:graphicData>
        </a:graphic>
      </p:graphicFrame>
      <p:graphicFrame>
        <p:nvGraphicFramePr>
          <p:cNvPr id="50" name="Tableau 49">
            <a:extLst>
              <a:ext uri="{FF2B5EF4-FFF2-40B4-BE49-F238E27FC236}">
                <a16:creationId xmlns:a16="http://schemas.microsoft.com/office/drawing/2014/main" id="{95D55F67-95EA-9606-5F20-76FBA1485D0C}"/>
              </a:ext>
            </a:extLst>
          </p:cNvPr>
          <p:cNvGraphicFramePr>
            <a:graphicFrameLocks noGrp="1"/>
          </p:cNvGraphicFramePr>
          <p:nvPr>
            <p:extLst>
              <p:ext uri="{D42A27DB-BD31-4B8C-83A1-F6EECF244321}">
                <p14:modId xmlns:p14="http://schemas.microsoft.com/office/powerpoint/2010/main" val="4036279697"/>
              </p:ext>
            </p:extLst>
          </p:nvPr>
        </p:nvGraphicFramePr>
        <p:xfrm>
          <a:off x="5564022" y="2287312"/>
          <a:ext cx="814916" cy="360040"/>
        </p:xfrm>
        <a:graphic>
          <a:graphicData uri="http://schemas.openxmlformats.org/drawingml/2006/table">
            <a:tbl>
              <a:tblPr>
                <a:tableStyleId>{5C22544A-7EE6-4342-B048-85BDC9FD1C3A}</a:tableStyleId>
              </a:tblPr>
              <a:tblGrid>
                <a:gridCol w="814916">
                  <a:extLst>
                    <a:ext uri="{9D8B030D-6E8A-4147-A177-3AD203B41FA5}">
                      <a16:colId xmlns:a16="http://schemas.microsoft.com/office/drawing/2014/main" val="2842904062"/>
                    </a:ext>
                  </a:extLst>
                </a:gridCol>
              </a:tblGrid>
              <a:tr h="180020">
                <a:tc>
                  <a:txBody>
                    <a:bodyPr/>
                    <a:lstStyle/>
                    <a:p>
                      <a:pPr algn="ctr" fontAlgn="ctr"/>
                      <a:r>
                        <a:rPr lang="fr-FR" sz="900" u="none" strike="noStrike" kern="1200" dirty="0">
                          <a:solidFill>
                            <a:schemeClr val="bg1"/>
                          </a:solidFill>
                          <a:effectLst/>
                          <a:latin typeface="Marianne" panose="02000000000000000000" pitchFamily="2" charset="0"/>
                          <a:ea typeface="+mn-ea"/>
                          <a:cs typeface="+mn-cs"/>
                        </a:rPr>
                        <a:t>SAINT-MALO</a:t>
                      </a:r>
                    </a:p>
                  </a:txBody>
                  <a:tcPr marL="9525" marR="9525" marT="9525" marB="0" anchor="ctr">
                    <a:solidFill>
                      <a:srgbClr val="0070C0"/>
                    </a:solidFill>
                  </a:tcPr>
                </a:tc>
                <a:extLst>
                  <a:ext uri="{0D108BD9-81ED-4DB2-BD59-A6C34878D82A}">
                    <a16:rowId xmlns:a16="http://schemas.microsoft.com/office/drawing/2014/main" val="4154072153"/>
                  </a:ext>
                </a:extLst>
              </a:tr>
              <a:tr h="18002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700" u="none" strike="noStrike" kern="1200" dirty="0">
                          <a:solidFill>
                            <a:schemeClr val="dk1"/>
                          </a:solidFill>
                          <a:effectLst/>
                          <a:latin typeface="Marianne" panose="02000000000000000000" pitchFamily="2" charset="0"/>
                          <a:ea typeface="+mn-ea"/>
                          <a:cs typeface="+mn-cs"/>
                        </a:rPr>
                        <a:t>La Découverte</a:t>
                      </a:r>
                    </a:p>
                  </a:txBody>
                  <a:tcPr marL="9525" marR="9525" marT="9525" marB="0" anchor="ctr">
                    <a:solidFill>
                      <a:schemeClr val="accent3">
                        <a:lumMod val="20000"/>
                        <a:lumOff val="80000"/>
                      </a:schemeClr>
                    </a:solidFill>
                  </a:tcPr>
                </a:tc>
                <a:extLst>
                  <a:ext uri="{0D108BD9-81ED-4DB2-BD59-A6C34878D82A}">
                    <a16:rowId xmlns:a16="http://schemas.microsoft.com/office/drawing/2014/main" val="1837231644"/>
                  </a:ext>
                </a:extLst>
              </a:tr>
            </a:tbl>
          </a:graphicData>
        </a:graphic>
      </p:graphicFrame>
      <p:graphicFrame>
        <p:nvGraphicFramePr>
          <p:cNvPr id="51" name="Tableau 50">
            <a:extLst>
              <a:ext uri="{FF2B5EF4-FFF2-40B4-BE49-F238E27FC236}">
                <a16:creationId xmlns:a16="http://schemas.microsoft.com/office/drawing/2014/main" id="{78697CE3-175A-7085-9A95-41889ACCBB71}"/>
              </a:ext>
            </a:extLst>
          </p:cNvPr>
          <p:cNvGraphicFramePr>
            <a:graphicFrameLocks noGrp="1"/>
          </p:cNvGraphicFramePr>
          <p:nvPr>
            <p:extLst>
              <p:ext uri="{D42A27DB-BD31-4B8C-83A1-F6EECF244321}">
                <p14:modId xmlns:p14="http://schemas.microsoft.com/office/powerpoint/2010/main" val="3164208331"/>
              </p:ext>
            </p:extLst>
          </p:nvPr>
        </p:nvGraphicFramePr>
        <p:xfrm>
          <a:off x="1111212" y="1979784"/>
          <a:ext cx="936104" cy="1476611"/>
        </p:xfrm>
        <a:graphic>
          <a:graphicData uri="http://schemas.openxmlformats.org/drawingml/2006/table">
            <a:tbl>
              <a:tblPr>
                <a:tableStyleId>{5C22544A-7EE6-4342-B048-85BDC9FD1C3A}</a:tableStyleId>
              </a:tblPr>
              <a:tblGrid>
                <a:gridCol w="936104">
                  <a:extLst>
                    <a:ext uri="{9D8B030D-6E8A-4147-A177-3AD203B41FA5}">
                      <a16:colId xmlns:a16="http://schemas.microsoft.com/office/drawing/2014/main" val="1737563364"/>
                    </a:ext>
                  </a:extLst>
                </a:gridCol>
              </a:tblGrid>
              <a:tr h="180020">
                <a:tc>
                  <a:txBody>
                    <a:bodyPr/>
                    <a:lstStyle/>
                    <a:p>
                      <a:pPr algn="ctr" fontAlgn="ctr"/>
                      <a:r>
                        <a:rPr lang="fr-FR" sz="900" u="none" strike="noStrike" kern="1200" dirty="0">
                          <a:solidFill>
                            <a:schemeClr val="bg1"/>
                          </a:solidFill>
                          <a:effectLst/>
                          <a:latin typeface="Marianne" panose="02000000000000000000" pitchFamily="2" charset="0"/>
                          <a:ea typeface="+mn-ea"/>
                          <a:cs typeface="+mn-cs"/>
                        </a:rPr>
                        <a:t>BREST</a:t>
                      </a:r>
                    </a:p>
                  </a:txBody>
                  <a:tcPr marL="9525" marR="9525" marT="9525" marB="0" anchor="ctr">
                    <a:solidFill>
                      <a:srgbClr val="0070C0"/>
                    </a:solidFill>
                  </a:tcPr>
                </a:tc>
                <a:extLst>
                  <a:ext uri="{0D108BD9-81ED-4DB2-BD59-A6C34878D82A}">
                    <a16:rowId xmlns:a16="http://schemas.microsoft.com/office/drawing/2014/main" val="2969460902"/>
                  </a:ext>
                </a:extLst>
              </a:tr>
              <a:tr h="18002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700" u="none" strike="noStrike" kern="1200" dirty="0">
                          <a:solidFill>
                            <a:schemeClr val="dk1"/>
                          </a:solidFill>
                          <a:effectLst/>
                          <a:latin typeface="Marianne" panose="02000000000000000000" pitchFamily="2" charset="0"/>
                          <a:ea typeface="+mn-ea"/>
                          <a:cs typeface="+mn-cs"/>
                        </a:rPr>
                        <a:t>Kerourien</a:t>
                      </a:r>
                    </a:p>
                  </a:txBody>
                  <a:tcPr marL="3111" marR="3111" marT="3111" marB="0" anchor="ctr">
                    <a:solidFill>
                      <a:schemeClr val="accent3">
                        <a:lumMod val="60000"/>
                        <a:lumOff val="40000"/>
                      </a:schemeClr>
                    </a:solidFill>
                  </a:tcPr>
                </a:tc>
                <a:extLst>
                  <a:ext uri="{0D108BD9-81ED-4DB2-BD59-A6C34878D82A}">
                    <a16:rowId xmlns:a16="http://schemas.microsoft.com/office/drawing/2014/main" val="1617040595"/>
                  </a:ext>
                </a:extLst>
              </a:tr>
              <a:tr h="18002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700" u="none" strike="noStrike" kern="1200" dirty="0">
                          <a:solidFill>
                            <a:schemeClr val="dk1"/>
                          </a:solidFill>
                          <a:effectLst/>
                          <a:latin typeface="Marianne" panose="02000000000000000000" pitchFamily="2" charset="0"/>
                          <a:ea typeface="+mn-ea"/>
                          <a:cs typeface="+mn-cs"/>
                        </a:rPr>
                        <a:t>Bellevue</a:t>
                      </a:r>
                    </a:p>
                  </a:txBody>
                  <a:tcPr marL="3111" marR="3111" marT="3111" marB="0" anchor="ctr">
                    <a:solidFill>
                      <a:schemeClr val="accent3">
                        <a:lumMod val="60000"/>
                        <a:lumOff val="40000"/>
                      </a:schemeClr>
                    </a:solidFill>
                  </a:tcPr>
                </a:tc>
                <a:extLst>
                  <a:ext uri="{0D108BD9-81ED-4DB2-BD59-A6C34878D82A}">
                    <a16:rowId xmlns:a16="http://schemas.microsoft.com/office/drawing/2014/main" val="4220563774"/>
                  </a:ext>
                </a:extLst>
              </a:tr>
              <a:tr h="18002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700" u="none" strike="noStrike" kern="1200" dirty="0">
                          <a:solidFill>
                            <a:schemeClr val="dk1"/>
                          </a:solidFill>
                          <a:effectLst/>
                          <a:latin typeface="Marianne" panose="02000000000000000000" pitchFamily="2" charset="0"/>
                          <a:ea typeface="+mn-ea"/>
                          <a:cs typeface="+mn-cs"/>
                        </a:rPr>
                        <a:t>Keredern</a:t>
                      </a:r>
                    </a:p>
                  </a:txBody>
                  <a:tcPr marL="3111" marR="3111" marT="3111" marB="0" anchor="ctr">
                    <a:solidFill>
                      <a:schemeClr val="accent3">
                        <a:lumMod val="60000"/>
                        <a:lumOff val="40000"/>
                      </a:schemeClr>
                    </a:solidFill>
                  </a:tcPr>
                </a:tc>
                <a:extLst>
                  <a:ext uri="{0D108BD9-81ED-4DB2-BD59-A6C34878D82A}">
                    <a16:rowId xmlns:a16="http://schemas.microsoft.com/office/drawing/2014/main" val="2654972184"/>
                  </a:ext>
                </a:extLst>
              </a:tr>
              <a:tr h="18002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700" u="none" strike="noStrike" kern="1200" dirty="0">
                          <a:solidFill>
                            <a:schemeClr val="dk1"/>
                          </a:solidFill>
                          <a:effectLst/>
                          <a:latin typeface="Marianne" panose="02000000000000000000" pitchFamily="2" charset="0"/>
                          <a:ea typeface="+mn-ea"/>
                          <a:cs typeface="+mn-cs"/>
                        </a:rPr>
                        <a:t>Lambézellec Bourg</a:t>
                      </a:r>
                    </a:p>
                  </a:txBody>
                  <a:tcPr marL="3111" marR="3111" marT="3111" marB="0" anchor="ctr">
                    <a:solidFill>
                      <a:schemeClr val="accent3">
                        <a:lumMod val="60000"/>
                        <a:lumOff val="40000"/>
                      </a:schemeClr>
                    </a:solidFill>
                  </a:tcPr>
                </a:tc>
                <a:extLst>
                  <a:ext uri="{0D108BD9-81ED-4DB2-BD59-A6C34878D82A}">
                    <a16:rowId xmlns:a16="http://schemas.microsoft.com/office/drawing/2014/main" val="3420009064"/>
                  </a:ext>
                </a:extLst>
              </a:tr>
              <a:tr h="18002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700" u="none" strike="noStrike" kern="1200" dirty="0">
                          <a:solidFill>
                            <a:schemeClr val="dk1"/>
                          </a:solidFill>
                          <a:effectLst/>
                          <a:latin typeface="Marianne" panose="02000000000000000000" pitchFamily="2" charset="0"/>
                          <a:ea typeface="+mn-ea"/>
                          <a:cs typeface="+mn-cs"/>
                        </a:rPr>
                        <a:t>Pontanézen</a:t>
                      </a:r>
                    </a:p>
                  </a:txBody>
                  <a:tcPr marL="3111" marR="3111" marT="3111" marB="0" anchor="ctr">
                    <a:solidFill>
                      <a:schemeClr val="accent3">
                        <a:lumMod val="60000"/>
                        <a:lumOff val="40000"/>
                      </a:schemeClr>
                    </a:solidFill>
                  </a:tcPr>
                </a:tc>
                <a:extLst>
                  <a:ext uri="{0D108BD9-81ED-4DB2-BD59-A6C34878D82A}">
                    <a16:rowId xmlns:a16="http://schemas.microsoft.com/office/drawing/2014/main" val="3715306511"/>
                  </a:ext>
                </a:extLst>
              </a:tr>
              <a:tr h="18002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700" u="none" strike="noStrike" kern="1200" dirty="0">
                          <a:solidFill>
                            <a:schemeClr val="dk1"/>
                          </a:solidFill>
                          <a:effectLst/>
                          <a:latin typeface="Marianne" panose="02000000000000000000" pitchFamily="2" charset="0"/>
                          <a:ea typeface="+mn-ea"/>
                          <a:cs typeface="+mn-cs"/>
                        </a:rPr>
                        <a:t>Queliverzan Pontaniou</a:t>
                      </a:r>
                    </a:p>
                  </a:txBody>
                  <a:tcPr marL="3111" marR="3111" marT="3111" marB="0" anchor="ctr">
                    <a:solidFill>
                      <a:schemeClr val="accent3">
                        <a:lumMod val="60000"/>
                        <a:lumOff val="40000"/>
                      </a:schemeClr>
                    </a:solidFill>
                  </a:tcPr>
                </a:tc>
                <a:extLst>
                  <a:ext uri="{0D108BD9-81ED-4DB2-BD59-A6C34878D82A}">
                    <a16:rowId xmlns:a16="http://schemas.microsoft.com/office/drawing/2014/main" val="2908377740"/>
                  </a:ext>
                </a:extLst>
              </a:tr>
              <a:tr h="18002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700" u="none" strike="noStrike" kern="1200" dirty="0">
                          <a:solidFill>
                            <a:schemeClr val="dk1"/>
                          </a:solidFill>
                          <a:effectLst/>
                          <a:latin typeface="Marianne" panose="02000000000000000000" pitchFamily="2" charset="0"/>
                          <a:ea typeface="+mn-ea"/>
                          <a:cs typeface="+mn-cs"/>
                        </a:rPr>
                        <a:t>Kerangoff Loti</a:t>
                      </a:r>
                    </a:p>
                  </a:txBody>
                  <a:tcPr marL="3111" marR="3111" marT="3111" marB="0" anchor="ctr">
                    <a:solidFill>
                      <a:schemeClr val="accent3">
                        <a:lumMod val="60000"/>
                        <a:lumOff val="40000"/>
                      </a:schemeClr>
                    </a:solidFill>
                  </a:tcPr>
                </a:tc>
                <a:extLst>
                  <a:ext uri="{0D108BD9-81ED-4DB2-BD59-A6C34878D82A}">
                    <a16:rowId xmlns:a16="http://schemas.microsoft.com/office/drawing/2014/main" val="2331454934"/>
                  </a:ext>
                </a:extLst>
              </a:tr>
            </a:tbl>
          </a:graphicData>
        </a:graphic>
      </p:graphicFrame>
      <p:graphicFrame>
        <p:nvGraphicFramePr>
          <p:cNvPr id="52" name="Tableau 51">
            <a:extLst>
              <a:ext uri="{FF2B5EF4-FFF2-40B4-BE49-F238E27FC236}">
                <a16:creationId xmlns:a16="http://schemas.microsoft.com/office/drawing/2014/main" id="{EAE497F4-EDDD-BCB8-BCFC-4599F6EAF548}"/>
              </a:ext>
            </a:extLst>
          </p:cNvPr>
          <p:cNvGraphicFramePr>
            <a:graphicFrameLocks noGrp="1"/>
          </p:cNvGraphicFramePr>
          <p:nvPr>
            <p:extLst>
              <p:ext uri="{D42A27DB-BD31-4B8C-83A1-F6EECF244321}">
                <p14:modId xmlns:p14="http://schemas.microsoft.com/office/powerpoint/2010/main" val="1807269550"/>
              </p:ext>
            </p:extLst>
          </p:nvPr>
        </p:nvGraphicFramePr>
        <p:xfrm>
          <a:off x="2823707" y="4394188"/>
          <a:ext cx="1151979" cy="1523040"/>
        </p:xfrm>
        <a:graphic>
          <a:graphicData uri="http://schemas.openxmlformats.org/drawingml/2006/table">
            <a:tbl>
              <a:tblPr>
                <a:tableStyleId>{5C22544A-7EE6-4342-B048-85BDC9FD1C3A}</a:tableStyleId>
              </a:tblPr>
              <a:tblGrid>
                <a:gridCol w="1151979">
                  <a:extLst>
                    <a:ext uri="{9D8B030D-6E8A-4147-A177-3AD203B41FA5}">
                      <a16:colId xmlns:a16="http://schemas.microsoft.com/office/drawing/2014/main" val="1737563364"/>
                    </a:ext>
                  </a:extLst>
                </a:gridCol>
              </a:tblGrid>
              <a:tr h="180020">
                <a:tc>
                  <a:txBody>
                    <a:bodyPr/>
                    <a:lstStyle/>
                    <a:p>
                      <a:pPr algn="ctr" fontAlgn="ctr"/>
                      <a:r>
                        <a:rPr lang="fr-FR" sz="900" u="none" strike="noStrike" kern="1200" dirty="0">
                          <a:solidFill>
                            <a:schemeClr val="bg1"/>
                          </a:solidFill>
                          <a:effectLst/>
                          <a:latin typeface="Marianne" panose="02000000000000000000" pitchFamily="2" charset="0"/>
                          <a:ea typeface="+mn-ea"/>
                          <a:cs typeface="+mn-cs"/>
                        </a:rPr>
                        <a:t>LORIENT AGGLOMERATION</a:t>
                      </a:r>
                    </a:p>
                  </a:txBody>
                  <a:tcPr marL="9525" marR="9525" marT="9525" marB="0" anchor="ctr">
                    <a:solidFill>
                      <a:srgbClr val="0070C0"/>
                    </a:solidFill>
                  </a:tcPr>
                </a:tc>
                <a:extLst>
                  <a:ext uri="{0D108BD9-81ED-4DB2-BD59-A6C34878D82A}">
                    <a16:rowId xmlns:a16="http://schemas.microsoft.com/office/drawing/2014/main" val="2969460902"/>
                  </a:ext>
                </a:extLst>
              </a:tr>
              <a:tr h="18002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700" u="none" strike="noStrike" kern="1200" dirty="0">
                          <a:solidFill>
                            <a:schemeClr val="dk1"/>
                          </a:solidFill>
                          <a:effectLst/>
                          <a:latin typeface="Marianne" panose="02000000000000000000" pitchFamily="2" charset="0"/>
                          <a:ea typeface="+mn-ea"/>
                          <a:cs typeface="+mn-cs"/>
                        </a:rPr>
                        <a:t>Keriou Ker </a:t>
                      </a:r>
                      <a:r>
                        <a:rPr lang="fr-FR" sz="800" u="none" strike="noStrike" kern="1200" dirty="0">
                          <a:solidFill>
                            <a:srgbClr val="C00000"/>
                          </a:solidFill>
                          <a:effectLst/>
                          <a:latin typeface="Marianne" panose="02000000000000000000" pitchFamily="2" charset="0"/>
                          <a:ea typeface="+mn-ea"/>
                          <a:cs typeface="+mn-cs"/>
                        </a:rPr>
                        <a:t>(HENNEBONT)</a:t>
                      </a:r>
                    </a:p>
                  </a:txBody>
                  <a:tcPr marL="9525" marR="9525" marT="9525" marB="0" anchor="ctr">
                    <a:solidFill>
                      <a:schemeClr val="accent3">
                        <a:lumMod val="60000"/>
                        <a:lumOff val="40000"/>
                      </a:schemeClr>
                    </a:solidFill>
                  </a:tcPr>
                </a:tc>
                <a:extLst>
                  <a:ext uri="{0D108BD9-81ED-4DB2-BD59-A6C34878D82A}">
                    <a16:rowId xmlns:a16="http://schemas.microsoft.com/office/drawing/2014/main" val="1617040595"/>
                  </a:ext>
                </a:extLst>
              </a:tr>
              <a:tr h="18002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700" u="none" strike="noStrike" kern="1200" dirty="0">
                          <a:solidFill>
                            <a:schemeClr val="dk1"/>
                          </a:solidFill>
                          <a:effectLst/>
                          <a:latin typeface="Marianne" panose="02000000000000000000" pitchFamily="2" charset="0"/>
                          <a:ea typeface="+mn-ea"/>
                          <a:cs typeface="+mn-cs"/>
                        </a:rPr>
                        <a:t>Enezeg</a:t>
                      </a:r>
                    </a:p>
                    <a:p>
                      <a:pPr marL="0" marR="0" lvl="0" indent="0" algn="ctr" defTabSz="914400" rtl="0" eaLnBrk="1" fontAlgn="ctr" latinLnBrk="0" hangingPunct="1">
                        <a:lnSpc>
                          <a:spcPct val="100000"/>
                        </a:lnSpc>
                        <a:spcBef>
                          <a:spcPts val="0"/>
                        </a:spcBef>
                        <a:spcAft>
                          <a:spcPts val="0"/>
                        </a:spcAft>
                        <a:buClrTx/>
                        <a:buSzTx/>
                        <a:buFontTx/>
                        <a:buNone/>
                        <a:tabLst/>
                        <a:defRPr/>
                      </a:pPr>
                      <a:r>
                        <a:rPr lang="fr-FR" sz="800" u="none" strike="noStrike" kern="1200" dirty="0">
                          <a:solidFill>
                            <a:srgbClr val="C00000"/>
                          </a:solidFill>
                          <a:effectLst/>
                          <a:latin typeface="Marianne" panose="02000000000000000000" pitchFamily="2" charset="0"/>
                          <a:ea typeface="+mn-ea"/>
                          <a:cs typeface="+mn-cs"/>
                        </a:rPr>
                        <a:t> (LANESTER)</a:t>
                      </a:r>
                      <a:endParaRPr lang="fr-FR" sz="700" u="none" strike="noStrike" kern="1200" dirty="0">
                        <a:solidFill>
                          <a:srgbClr val="C00000"/>
                        </a:solidFill>
                        <a:effectLst/>
                        <a:latin typeface="Marianne" panose="02000000000000000000" pitchFamily="2" charset="0"/>
                        <a:ea typeface="+mn-ea"/>
                        <a:cs typeface="+mn-cs"/>
                      </a:endParaRPr>
                    </a:p>
                  </a:txBody>
                  <a:tcPr marL="9525" marR="9525" marT="9525" marB="0" anchor="ctr">
                    <a:solidFill>
                      <a:schemeClr val="accent3">
                        <a:lumMod val="60000"/>
                        <a:lumOff val="40000"/>
                      </a:schemeClr>
                    </a:solidFill>
                  </a:tcPr>
                </a:tc>
                <a:extLst>
                  <a:ext uri="{0D108BD9-81ED-4DB2-BD59-A6C34878D82A}">
                    <a16:rowId xmlns:a16="http://schemas.microsoft.com/office/drawing/2014/main" val="4220563774"/>
                  </a:ext>
                </a:extLst>
              </a:tr>
              <a:tr h="180020">
                <a:tc>
                  <a:txBody>
                    <a:bodyPr/>
                    <a:lstStyle/>
                    <a:p>
                      <a:pPr algn="ctr" fontAlgn="b"/>
                      <a:r>
                        <a:rPr lang="fr-FR" sz="700" u="none" strike="noStrike" kern="1200" dirty="0">
                          <a:solidFill>
                            <a:schemeClr val="dk1"/>
                          </a:solidFill>
                          <a:effectLst/>
                          <a:latin typeface="Marianne" panose="02000000000000000000" pitchFamily="2" charset="0"/>
                          <a:ea typeface="+mn-ea"/>
                          <a:cs typeface="+mn-cs"/>
                        </a:rPr>
                        <a:t>Kervenanec Nord</a:t>
                      </a:r>
                    </a:p>
                  </a:txBody>
                  <a:tcPr marL="9525" marR="9525" marT="9525" marB="0" anchor="ctr">
                    <a:solidFill>
                      <a:schemeClr val="accent3">
                        <a:lumMod val="60000"/>
                        <a:lumOff val="40000"/>
                      </a:schemeClr>
                    </a:solidFill>
                  </a:tcPr>
                </a:tc>
                <a:extLst>
                  <a:ext uri="{0D108BD9-81ED-4DB2-BD59-A6C34878D82A}">
                    <a16:rowId xmlns:a16="http://schemas.microsoft.com/office/drawing/2014/main" val="213926673"/>
                  </a:ext>
                </a:extLst>
              </a:tr>
              <a:tr h="180020">
                <a:tc>
                  <a:txBody>
                    <a:bodyPr/>
                    <a:lstStyle/>
                    <a:p>
                      <a:pPr algn="ctr" fontAlgn="b"/>
                      <a:r>
                        <a:rPr lang="fr-FR" sz="700" u="none" strike="noStrike" kern="1200" dirty="0">
                          <a:solidFill>
                            <a:schemeClr val="dk1"/>
                          </a:solidFill>
                          <a:effectLst/>
                          <a:latin typeface="Marianne" panose="02000000000000000000" pitchFamily="2" charset="0"/>
                          <a:ea typeface="+mn-ea"/>
                          <a:cs typeface="+mn-cs"/>
                        </a:rPr>
                        <a:t>Polygone Frebault</a:t>
                      </a:r>
                    </a:p>
                  </a:txBody>
                  <a:tcPr marL="9525" marR="9525" marT="9525" marB="0" anchor="ctr">
                    <a:solidFill>
                      <a:schemeClr val="accent3">
                        <a:lumMod val="60000"/>
                        <a:lumOff val="40000"/>
                      </a:schemeClr>
                    </a:solidFill>
                  </a:tcPr>
                </a:tc>
                <a:extLst>
                  <a:ext uri="{0D108BD9-81ED-4DB2-BD59-A6C34878D82A}">
                    <a16:rowId xmlns:a16="http://schemas.microsoft.com/office/drawing/2014/main" val="1331063364"/>
                  </a:ext>
                </a:extLst>
              </a:tr>
              <a:tr h="180020">
                <a:tc>
                  <a:txBody>
                    <a:bodyPr/>
                    <a:lstStyle/>
                    <a:p>
                      <a:pPr algn="ctr" fontAlgn="b"/>
                      <a:r>
                        <a:rPr lang="fr-FR" sz="700" u="none" strike="noStrike" kern="1200" dirty="0">
                          <a:solidFill>
                            <a:schemeClr val="dk1"/>
                          </a:solidFill>
                          <a:effectLst/>
                          <a:latin typeface="Marianne" panose="02000000000000000000" pitchFamily="2" charset="0"/>
                          <a:ea typeface="+mn-ea"/>
                          <a:cs typeface="+mn-cs"/>
                        </a:rPr>
                        <a:t>Bois du Château</a:t>
                      </a:r>
                    </a:p>
                  </a:txBody>
                  <a:tcPr marL="9525" marR="9525" marT="9525" marB="0" anchor="ctr">
                    <a:solidFill>
                      <a:schemeClr val="accent3">
                        <a:lumMod val="60000"/>
                        <a:lumOff val="40000"/>
                      </a:schemeClr>
                    </a:solidFill>
                  </a:tcPr>
                </a:tc>
                <a:extLst>
                  <a:ext uri="{0D108BD9-81ED-4DB2-BD59-A6C34878D82A}">
                    <a16:rowId xmlns:a16="http://schemas.microsoft.com/office/drawing/2014/main" val="2908377740"/>
                  </a:ext>
                </a:extLst>
              </a:tr>
              <a:tr h="180020">
                <a:tc>
                  <a:txBody>
                    <a:bodyPr/>
                    <a:lstStyle/>
                    <a:p>
                      <a:pPr algn="ctr" fontAlgn="b"/>
                      <a:r>
                        <a:rPr lang="fr-FR" sz="700" u="none" strike="noStrike" kern="1200" dirty="0">
                          <a:solidFill>
                            <a:schemeClr val="dk1"/>
                          </a:solidFill>
                          <a:effectLst/>
                          <a:latin typeface="Marianne" panose="02000000000000000000" pitchFamily="2" charset="0"/>
                          <a:ea typeface="+mn-ea"/>
                          <a:cs typeface="+mn-cs"/>
                        </a:rPr>
                        <a:t>Kerguillette - Petit Paradis - St Armel</a:t>
                      </a:r>
                    </a:p>
                  </a:txBody>
                  <a:tcPr marL="9525" marR="9525" marT="9525" marB="0" anchor="ctr">
                    <a:solidFill>
                      <a:schemeClr val="accent3">
                        <a:lumMod val="60000"/>
                        <a:lumOff val="40000"/>
                      </a:schemeClr>
                    </a:solidFill>
                  </a:tcPr>
                </a:tc>
                <a:extLst>
                  <a:ext uri="{0D108BD9-81ED-4DB2-BD59-A6C34878D82A}">
                    <a16:rowId xmlns:a16="http://schemas.microsoft.com/office/drawing/2014/main" val="2331454934"/>
                  </a:ext>
                </a:extLst>
              </a:tr>
            </a:tbl>
          </a:graphicData>
        </a:graphic>
      </p:graphicFrame>
      <p:graphicFrame>
        <p:nvGraphicFramePr>
          <p:cNvPr id="53" name="Tableau 52">
            <a:extLst>
              <a:ext uri="{FF2B5EF4-FFF2-40B4-BE49-F238E27FC236}">
                <a16:creationId xmlns:a16="http://schemas.microsoft.com/office/drawing/2014/main" id="{D1DEF6C4-C4DA-75B9-EEB9-DBD8A2910E7B}"/>
              </a:ext>
            </a:extLst>
          </p:cNvPr>
          <p:cNvGraphicFramePr>
            <a:graphicFrameLocks noGrp="1"/>
          </p:cNvGraphicFramePr>
          <p:nvPr>
            <p:extLst>
              <p:ext uri="{D42A27DB-BD31-4B8C-83A1-F6EECF244321}">
                <p14:modId xmlns:p14="http://schemas.microsoft.com/office/powerpoint/2010/main" val="4251002642"/>
              </p:ext>
            </p:extLst>
          </p:nvPr>
        </p:nvGraphicFramePr>
        <p:xfrm>
          <a:off x="4317425" y="4979462"/>
          <a:ext cx="717550" cy="540060"/>
        </p:xfrm>
        <a:graphic>
          <a:graphicData uri="http://schemas.openxmlformats.org/drawingml/2006/table">
            <a:tbl>
              <a:tblPr>
                <a:tableStyleId>{5C22544A-7EE6-4342-B048-85BDC9FD1C3A}</a:tableStyleId>
              </a:tblPr>
              <a:tblGrid>
                <a:gridCol w="717550">
                  <a:extLst>
                    <a:ext uri="{9D8B030D-6E8A-4147-A177-3AD203B41FA5}">
                      <a16:colId xmlns:a16="http://schemas.microsoft.com/office/drawing/2014/main" val="839758717"/>
                    </a:ext>
                  </a:extLst>
                </a:gridCol>
              </a:tblGrid>
              <a:tr h="180020">
                <a:tc>
                  <a:txBody>
                    <a:bodyPr/>
                    <a:lstStyle/>
                    <a:p>
                      <a:pPr algn="ctr" fontAlgn="ctr"/>
                      <a:r>
                        <a:rPr lang="fr-FR" sz="900" u="none" strike="noStrike" dirty="0">
                          <a:solidFill>
                            <a:schemeClr val="bg1"/>
                          </a:solidFill>
                          <a:effectLst/>
                          <a:latin typeface="Marianne" panose="02000000000000000000" pitchFamily="2" charset="0"/>
                        </a:rPr>
                        <a:t>VANNES</a:t>
                      </a:r>
                      <a:endParaRPr lang="fr-FR" sz="900" b="1" i="0" u="none" strike="noStrike" dirty="0">
                        <a:solidFill>
                          <a:schemeClr val="bg1"/>
                        </a:solidFill>
                        <a:effectLst/>
                        <a:latin typeface="Marianne" panose="02000000000000000000" pitchFamily="2" charset="0"/>
                      </a:endParaRPr>
                    </a:p>
                  </a:txBody>
                  <a:tcPr marL="9525" marR="9525" marT="9525" marB="0" anchor="ctr">
                    <a:solidFill>
                      <a:srgbClr val="0070C0"/>
                    </a:solidFill>
                  </a:tcPr>
                </a:tc>
                <a:extLst>
                  <a:ext uri="{0D108BD9-81ED-4DB2-BD59-A6C34878D82A}">
                    <a16:rowId xmlns:a16="http://schemas.microsoft.com/office/drawing/2014/main" val="3716485137"/>
                  </a:ext>
                </a:extLst>
              </a:tr>
              <a:tr h="180020">
                <a:tc>
                  <a:txBody>
                    <a:bodyPr/>
                    <a:lstStyle/>
                    <a:p>
                      <a:pPr marL="0" algn="ctr" defTabSz="914400" rtl="0" eaLnBrk="1" fontAlgn="b" latinLnBrk="0" hangingPunct="1"/>
                      <a:r>
                        <a:rPr lang="fr-FR" sz="700" u="none" strike="noStrike" kern="1200" dirty="0">
                          <a:solidFill>
                            <a:schemeClr val="dk1"/>
                          </a:solidFill>
                          <a:effectLst/>
                          <a:latin typeface="Marianne" panose="02000000000000000000" pitchFamily="2" charset="0"/>
                          <a:ea typeface="+mn-ea"/>
                          <a:cs typeface="+mn-cs"/>
                        </a:rPr>
                        <a:t>Kercado</a:t>
                      </a:r>
                    </a:p>
                  </a:txBody>
                  <a:tcPr marL="9525" marR="9525" marT="9525" marB="0" anchor="ctr">
                    <a:solidFill>
                      <a:schemeClr val="accent3">
                        <a:lumMod val="60000"/>
                        <a:lumOff val="40000"/>
                      </a:schemeClr>
                    </a:solidFill>
                  </a:tcPr>
                </a:tc>
                <a:extLst>
                  <a:ext uri="{0D108BD9-81ED-4DB2-BD59-A6C34878D82A}">
                    <a16:rowId xmlns:a16="http://schemas.microsoft.com/office/drawing/2014/main" val="2892017358"/>
                  </a:ext>
                </a:extLst>
              </a:tr>
              <a:tr h="180020">
                <a:tc>
                  <a:txBody>
                    <a:bodyPr/>
                    <a:lstStyle/>
                    <a:p>
                      <a:pPr marL="0" algn="ctr" defTabSz="914400" rtl="0" eaLnBrk="1" fontAlgn="b" latinLnBrk="0" hangingPunct="1"/>
                      <a:r>
                        <a:rPr lang="fr-FR" sz="700" u="none" strike="noStrike" kern="1200" dirty="0">
                          <a:solidFill>
                            <a:schemeClr val="dk1"/>
                          </a:solidFill>
                          <a:effectLst/>
                          <a:latin typeface="Marianne" panose="02000000000000000000" pitchFamily="2" charset="0"/>
                          <a:ea typeface="+mn-ea"/>
                          <a:cs typeface="+mn-cs"/>
                        </a:rPr>
                        <a:t>Ménimur</a:t>
                      </a:r>
                    </a:p>
                  </a:txBody>
                  <a:tcPr marL="9525" marR="9525" marT="9525" marB="0" anchor="ctr">
                    <a:solidFill>
                      <a:schemeClr val="accent3">
                        <a:lumMod val="60000"/>
                        <a:lumOff val="40000"/>
                      </a:schemeClr>
                    </a:solidFill>
                  </a:tcPr>
                </a:tc>
                <a:extLst>
                  <a:ext uri="{0D108BD9-81ED-4DB2-BD59-A6C34878D82A}">
                    <a16:rowId xmlns:a16="http://schemas.microsoft.com/office/drawing/2014/main" val="1658361238"/>
                  </a:ext>
                </a:extLst>
              </a:tr>
            </a:tbl>
          </a:graphicData>
        </a:graphic>
      </p:graphicFrame>
      <p:sp>
        <p:nvSpPr>
          <p:cNvPr id="54" name="ZoneTexte 53">
            <a:extLst>
              <a:ext uri="{FF2B5EF4-FFF2-40B4-BE49-F238E27FC236}">
                <a16:creationId xmlns:a16="http://schemas.microsoft.com/office/drawing/2014/main" id="{E1A99FEC-D936-55D8-E924-9951605FF704}"/>
              </a:ext>
            </a:extLst>
          </p:cNvPr>
          <p:cNvSpPr txBox="1"/>
          <p:nvPr/>
        </p:nvSpPr>
        <p:spPr>
          <a:xfrm>
            <a:off x="7391236" y="1176053"/>
            <a:ext cx="798208" cy="369332"/>
          </a:xfrm>
          <a:prstGeom prst="rect">
            <a:avLst/>
          </a:prstGeom>
          <a:solidFill>
            <a:srgbClr val="E18B76"/>
          </a:solidFill>
        </p:spPr>
        <p:txBody>
          <a:bodyPr wrap="square">
            <a:spAutoFit/>
          </a:bodyPr>
          <a:lstStyle/>
          <a:p>
            <a:pPr algn="l"/>
            <a:r>
              <a:rPr lang="fr-FR" sz="1800" b="1" i="0" u="none" strike="noStrike" baseline="0" dirty="0">
                <a:solidFill>
                  <a:schemeClr val="bg1"/>
                </a:solidFill>
                <a:latin typeface="Marianne" panose="02000000000000000000" pitchFamily="2" charset="0"/>
              </a:rPr>
              <a:t>2024</a:t>
            </a:r>
            <a:endParaRPr lang="fr-FR" dirty="0">
              <a:solidFill>
                <a:schemeClr val="bg1"/>
              </a:solidFill>
              <a:latin typeface="Marianne" panose="02000000000000000000" pitchFamily="2" charset="0"/>
            </a:endParaRPr>
          </a:p>
        </p:txBody>
      </p:sp>
      <p:sp>
        <p:nvSpPr>
          <p:cNvPr id="55" name="ZoneTexte 54">
            <a:extLst>
              <a:ext uri="{FF2B5EF4-FFF2-40B4-BE49-F238E27FC236}">
                <a16:creationId xmlns:a16="http://schemas.microsoft.com/office/drawing/2014/main" id="{2D9E1C58-D9B1-AFCC-943D-4A290C4765EA}"/>
              </a:ext>
            </a:extLst>
          </p:cNvPr>
          <p:cNvSpPr txBox="1"/>
          <p:nvPr/>
        </p:nvSpPr>
        <p:spPr>
          <a:xfrm>
            <a:off x="5744608" y="5016984"/>
            <a:ext cx="2438716" cy="338554"/>
          </a:xfrm>
          <a:prstGeom prst="rect">
            <a:avLst/>
          </a:prstGeom>
          <a:solidFill>
            <a:schemeClr val="accent4"/>
          </a:solidFill>
        </p:spPr>
        <p:txBody>
          <a:bodyPr wrap="square">
            <a:spAutoFit/>
          </a:bodyPr>
          <a:lstStyle/>
          <a:p>
            <a:r>
              <a:rPr lang="fr-FR" sz="800" u="none" strike="noStrike" dirty="0">
                <a:effectLst/>
                <a:latin typeface="Marianne" panose="02000000000000000000" pitchFamily="2" charset="0"/>
              </a:rPr>
              <a:t>Nouveau Quartier Politique de la Ville (QPV), entrant dans la géographie prioritaire en 2024</a:t>
            </a:r>
            <a:endParaRPr lang="fr-FR" sz="800" dirty="0">
              <a:latin typeface="Marianne" panose="02000000000000000000" pitchFamily="2" charset="0"/>
            </a:endParaRPr>
          </a:p>
        </p:txBody>
      </p:sp>
      <p:sp>
        <p:nvSpPr>
          <p:cNvPr id="56" name="ZoneTexte 55">
            <a:extLst>
              <a:ext uri="{FF2B5EF4-FFF2-40B4-BE49-F238E27FC236}">
                <a16:creationId xmlns:a16="http://schemas.microsoft.com/office/drawing/2014/main" id="{979159CC-0D72-DBF4-9CE3-3DE4026BFA0F}"/>
              </a:ext>
            </a:extLst>
          </p:cNvPr>
          <p:cNvSpPr txBox="1"/>
          <p:nvPr/>
        </p:nvSpPr>
        <p:spPr>
          <a:xfrm>
            <a:off x="5744608" y="5326502"/>
            <a:ext cx="2438716" cy="338554"/>
          </a:xfrm>
          <a:prstGeom prst="rect">
            <a:avLst/>
          </a:prstGeom>
          <a:solidFill>
            <a:schemeClr val="accent3">
              <a:lumMod val="60000"/>
              <a:lumOff val="40000"/>
            </a:schemeClr>
          </a:solidFill>
        </p:spPr>
        <p:txBody>
          <a:bodyPr wrap="square">
            <a:spAutoFit/>
          </a:bodyPr>
          <a:lstStyle/>
          <a:p>
            <a:r>
              <a:rPr lang="fr-FR" sz="800" dirty="0">
                <a:latin typeface="Marianne" panose="02000000000000000000" pitchFamily="2" charset="0"/>
              </a:rPr>
              <a:t>QPV maintenu au 01/01/24 avec un contour modifié</a:t>
            </a:r>
          </a:p>
        </p:txBody>
      </p:sp>
      <p:sp>
        <p:nvSpPr>
          <p:cNvPr id="57" name="ZoneTexte 56">
            <a:extLst>
              <a:ext uri="{FF2B5EF4-FFF2-40B4-BE49-F238E27FC236}">
                <a16:creationId xmlns:a16="http://schemas.microsoft.com/office/drawing/2014/main" id="{37203FF8-B010-BFDA-DAB8-71F0982DAEFB}"/>
              </a:ext>
            </a:extLst>
          </p:cNvPr>
          <p:cNvSpPr txBox="1"/>
          <p:nvPr/>
        </p:nvSpPr>
        <p:spPr>
          <a:xfrm>
            <a:off x="5744608" y="5665056"/>
            <a:ext cx="2438716" cy="338554"/>
          </a:xfrm>
          <a:prstGeom prst="rect">
            <a:avLst/>
          </a:prstGeom>
          <a:solidFill>
            <a:schemeClr val="accent3">
              <a:lumMod val="20000"/>
              <a:lumOff val="80000"/>
            </a:schemeClr>
          </a:solidFill>
        </p:spPr>
        <p:txBody>
          <a:bodyPr wrap="square">
            <a:spAutoFit/>
          </a:bodyPr>
          <a:lstStyle/>
          <a:p>
            <a:r>
              <a:rPr lang="fr-FR" sz="800" dirty="0">
                <a:latin typeface="Marianne" panose="02000000000000000000" pitchFamily="2" charset="0"/>
              </a:rPr>
              <a:t>QPV maintenu au 01/01/24 avec un contour très similaire</a:t>
            </a:r>
          </a:p>
        </p:txBody>
      </p:sp>
      <p:sp>
        <p:nvSpPr>
          <p:cNvPr id="58" name="ZoneTexte 57">
            <a:extLst>
              <a:ext uri="{FF2B5EF4-FFF2-40B4-BE49-F238E27FC236}">
                <a16:creationId xmlns:a16="http://schemas.microsoft.com/office/drawing/2014/main" id="{6D38F7DF-6A87-7724-F414-99F3BF82C3CA}"/>
              </a:ext>
            </a:extLst>
          </p:cNvPr>
          <p:cNvSpPr txBox="1"/>
          <p:nvPr/>
        </p:nvSpPr>
        <p:spPr>
          <a:xfrm>
            <a:off x="6671156" y="1564738"/>
            <a:ext cx="1512168" cy="230832"/>
          </a:xfrm>
          <a:prstGeom prst="rect">
            <a:avLst/>
          </a:prstGeom>
          <a:solidFill>
            <a:srgbClr val="E18B76"/>
          </a:solidFill>
        </p:spPr>
        <p:txBody>
          <a:bodyPr wrap="square">
            <a:spAutoFit/>
          </a:bodyPr>
          <a:lstStyle/>
          <a:p>
            <a:r>
              <a:rPr lang="fr-FR" sz="900" b="0" i="0" u="none" strike="noStrike" baseline="0" dirty="0">
                <a:solidFill>
                  <a:srgbClr val="FFFFFF"/>
                </a:solidFill>
                <a:latin typeface="SegoeUI"/>
              </a:rPr>
              <a:t>Actualisé au 5 février 2024</a:t>
            </a:r>
            <a:endParaRPr lang="fr-FR" sz="900" dirty="0"/>
          </a:p>
        </p:txBody>
      </p:sp>
      <p:sp>
        <p:nvSpPr>
          <p:cNvPr id="59" name="ZoneTexte 58">
            <a:extLst>
              <a:ext uri="{FF2B5EF4-FFF2-40B4-BE49-F238E27FC236}">
                <a16:creationId xmlns:a16="http://schemas.microsoft.com/office/drawing/2014/main" id="{AFB51A7F-70C0-837A-3842-3B59D28DE611}"/>
              </a:ext>
            </a:extLst>
          </p:cNvPr>
          <p:cNvSpPr txBox="1"/>
          <p:nvPr/>
        </p:nvSpPr>
        <p:spPr>
          <a:xfrm>
            <a:off x="2097632" y="6072878"/>
            <a:ext cx="6328449" cy="261610"/>
          </a:xfrm>
          <a:prstGeom prst="rect">
            <a:avLst/>
          </a:prstGeom>
          <a:noFill/>
        </p:spPr>
        <p:txBody>
          <a:bodyPr wrap="square">
            <a:spAutoFit/>
          </a:bodyPr>
          <a:lstStyle/>
          <a:p>
            <a:pPr algn="l"/>
            <a:r>
              <a:rPr lang="fr-FR" sz="1100" b="1" dirty="0">
                <a:effectLst/>
                <a:latin typeface="Marianne" panose="02000000000000000000" pitchFamily="2" charset="0"/>
                <a:ea typeface="Calibri" panose="020F0502020204030204" pitchFamily="34" charset="0"/>
                <a:cs typeface="Times New Roman" panose="02020603050405020304" pitchFamily="18" charset="0"/>
              </a:rPr>
              <a:t>Direction régionale de l’économie, de l’emploi, du travail et des solidarités de Bretagne</a:t>
            </a:r>
            <a:endParaRPr lang="fr-FR" sz="1100" b="1" dirty="0">
              <a:latin typeface="Marianne" panose="02000000000000000000" pitchFamily="2" charset="0"/>
            </a:endParaRPr>
          </a:p>
        </p:txBody>
      </p:sp>
    </p:spTree>
    <p:extLst>
      <p:ext uri="{BB962C8B-B14F-4D97-AF65-F5344CB8AC3E}">
        <p14:creationId xmlns:p14="http://schemas.microsoft.com/office/powerpoint/2010/main" val="4192621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C9FD6F-9F78-0F43-F4E4-D2EEC01D16D0}"/>
              </a:ext>
            </a:extLst>
          </p:cNvPr>
          <p:cNvSpPr/>
          <p:nvPr/>
        </p:nvSpPr>
        <p:spPr>
          <a:xfrm>
            <a:off x="8630292" y="5548045"/>
            <a:ext cx="317267" cy="80698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ZoneTexte 1">
            <a:extLst>
              <a:ext uri="{FF2B5EF4-FFF2-40B4-BE49-F238E27FC236}">
                <a16:creationId xmlns:a16="http://schemas.microsoft.com/office/drawing/2014/main" id="{8BD03CF5-1D03-8C2A-5B0E-3D66EAA2AA77}"/>
              </a:ext>
            </a:extLst>
          </p:cNvPr>
          <p:cNvSpPr txBox="1"/>
          <p:nvPr/>
        </p:nvSpPr>
        <p:spPr>
          <a:xfrm>
            <a:off x="585931" y="293256"/>
            <a:ext cx="5292763" cy="600164"/>
          </a:xfrm>
          <a:prstGeom prst="rect">
            <a:avLst/>
          </a:prstGeom>
          <a:noFill/>
        </p:spPr>
        <p:txBody>
          <a:bodyPr wrap="square" rtlCol="0">
            <a:spAutoFit/>
          </a:bodyPr>
          <a:lstStyle/>
          <a:p>
            <a:r>
              <a:rPr lang="fr-FR" sz="2400" b="1" dirty="0">
                <a:latin typeface="Marianne" panose="02000000000000000000" pitchFamily="2" charset="0"/>
              </a:rPr>
              <a:t>Cohésion sociale</a:t>
            </a:r>
          </a:p>
          <a:p>
            <a:r>
              <a:rPr lang="fr-FR" sz="900" dirty="0">
                <a:latin typeface="Marianne" panose="02000000000000000000" pitchFamily="2" charset="0"/>
              </a:rPr>
              <a:t>Bénéficiaires de l’Aide Sociale Départementale au 31/12/2022 (1) </a:t>
            </a:r>
          </a:p>
        </p:txBody>
      </p:sp>
      <p:sp>
        <p:nvSpPr>
          <p:cNvPr id="4" name="Espace réservé du numéro de diapositive 3">
            <a:extLst>
              <a:ext uri="{FF2B5EF4-FFF2-40B4-BE49-F238E27FC236}">
                <a16:creationId xmlns:a16="http://schemas.microsoft.com/office/drawing/2014/main" id="{66C43035-28D7-2169-4C92-4C9C41301A71}"/>
              </a:ext>
            </a:extLst>
          </p:cNvPr>
          <p:cNvSpPr>
            <a:spLocks noGrp="1"/>
          </p:cNvSpPr>
          <p:nvPr>
            <p:ph type="sldNum" sz="quarter" idx="12"/>
          </p:nvPr>
        </p:nvSpPr>
        <p:spPr/>
        <p:txBody>
          <a:bodyPr/>
          <a:lstStyle/>
          <a:p>
            <a:fld id="{B4A918BC-4D43-4B42-B3C0-E7EBE25E6AF0}" type="slidenum">
              <a:rPr lang="en-US" smtClean="0"/>
              <a:t>13</a:t>
            </a:fld>
            <a:endParaRPr lang="en-US"/>
          </a:p>
        </p:txBody>
      </p:sp>
      <p:sp>
        <p:nvSpPr>
          <p:cNvPr id="5" name="ZoneTexte 4">
            <a:extLst>
              <a:ext uri="{FF2B5EF4-FFF2-40B4-BE49-F238E27FC236}">
                <a16:creationId xmlns:a16="http://schemas.microsoft.com/office/drawing/2014/main" id="{DBE9029E-6AE5-849B-4DB0-6F9674E8CC04}"/>
              </a:ext>
            </a:extLst>
          </p:cNvPr>
          <p:cNvSpPr txBox="1"/>
          <p:nvPr/>
        </p:nvSpPr>
        <p:spPr>
          <a:xfrm>
            <a:off x="537374" y="2934949"/>
            <a:ext cx="8213743" cy="461665"/>
          </a:xfrm>
          <a:prstGeom prst="rect">
            <a:avLst/>
          </a:prstGeom>
          <a:noFill/>
        </p:spPr>
        <p:txBody>
          <a:bodyPr wrap="square" rtlCol="0">
            <a:spAutoFit/>
          </a:bodyPr>
          <a:lstStyle/>
          <a:p>
            <a:r>
              <a:rPr lang="fr-FR" sz="600" i="1" dirty="0">
                <a:latin typeface="Marianne" panose="02000000000000000000" pitchFamily="2" charset="0"/>
              </a:rPr>
              <a:t>Source : DREES, enquête Aide sociale 2022</a:t>
            </a:r>
          </a:p>
          <a:p>
            <a:r>
              <a:rPr lang="fr-FR" sz="600" i="1" dirty="0">
                <a:latin typeface="Marianne" panose="02000000000000000000" pitchFamily="2" charset="0"/>
              </a:rPr>
              <a:t>(1) Pour l'APA, ce sont des bénéficiaires payés au titre du mois de décembre qui sont comptabilisés alors que pour les autres prestations il s'agit du nombre de bénéficiaires (ayant des droits ouverts) au 31 décembre.</a:t>
            </a:r>
          </a:p>
          <a:p>
            <a:r>
              <a:rPr lang="fr-FR" sz="600" i="1" dirty="0">
                <a:latin typeface="Marianne" panose="02000000000000000000" pitchFamily="2" charset="0"/>
              </a:rPr>
              <a:t>Totalise des mesures d'aides et non des individus : une même personne peut être comptabilisée plusieurs fois si elle bénéficie de plusieurs types d'aide, en particulier l'APA et l'ASH.</a:t>
            </a:r>
          </a:p>
          <a:p>
            <a:r>
              <a:rPr lang="fr-FR" sz="600" i="1" dirty="0">
                <a:latin typeface="Marianne" panose="02000000000000000000" pitchFamily="2" charset="0"/>
              </a:rPr>
              <a:t>(2) Il s'agit d'un nombre d'aides sociales et non d'individus : une même personne peut être comptabilisée plusieurs fois si elle bénéficie de plusieurs types d'aide.</a:t>
            </a:r>
          </a:p>
        </p:txBody>
      </p:sp>
      <p:graphicFrame>
        <p:nvGraphicFramePr>
          <p:cNvPr id="6" name="Tableau 5">
            <a:extLst>
              <a:ext uri="{FF2B5EF4-FFF2-40B4-BE49-F238E27FC236}">
                <a16:creationId xmlns:a16="http://schemas.microsoft.com/office/drawing/2014/main" id="{07F0B15E-3177-5955-BF98-A656335A6F21}"/>
              </a:ext>
            </a:extLst>
          </p:cNvPr>
          <p:cNvGraphicFramePr>
            <a:graphicFrameLocks noGrp="1"/>
          </p:cNvGraphicFramePr>
          <p:nvPr>
            <p:extLst>
              <p:ext uri="{D42A27DB-BD31-4B8C-83A1-F6EECF244321}">
                <p14:modId xmlns:p14="http://schemas.microsoft.com/office/powerpoint/2010/main" val="1337998970"/>
              </p:ext>
            </p:extLst>
          </p:nvPr>
        </p:nvGraphicFramePr>
        <p:xfrm>
          <a:off x="537374" y="1255733"/>
          <a:ext cx="8244851" cy="1661118"/>
        </p:xfrm>
        <a:graphic>
          <a:graphicData uri="http://schemas.openxmlformats.org/drawingml/2006/table">
            <a:tbl>
              <a:tblPr>
                <a:tableStyleId>{5C22544A-7EE6-4342-B048-85BDC9FD1C3A}</a:tableStyleId>
              </a:tblPr>
              <a:tblGrid>
                <a:gridCol w="4644851">
                  <a:extLst>
                    <a:ext uri="{9D8B030D-6E8A-4147-A177-3AD203B41FA5}">
                      <a16:colId xmlns:a16="http://schemas.microsoft.com/office/drawing/2014/main" val="4247234694"/>
                    </a:ext>
                  </a:extLst>
                </a:gridCol>
                <a:gridCol w="720000">
                  <a:extLst>
                    <a:ext uri="{9D8B030D-6E8A-4147-A177-3AD203B41FA5}">
                      <a16:colId xmlns:a16="http://schemas.microsoft.com/office/drawing/2014/main" val="4042925220"/>
                    </a:ext>
                  </a:extLst>
                </a:gridCol>
                <a:gridCol w="720000">
                  <a:extLst>
                    <a:ext uri="{9D8B030D-6E8A-4147-A177-3AD203B41FA5}">
                      <a16:colId xmlns:a16="http://schemas.microsoft.com/office/drawing/2014/main" val="3790861570"/>
                    </a:ext>
                  </a:extLst>
                </a:gridCol>
                <a:gridCol w="720000">
                  <a:extLst>
                    <a:ext uri="{9D8B030D-6E8A-4147-A177-3AD203B41FA5}">
                      <a16:colId xmlns:a16="http://schemas.microsoft.com/office/drawing/2014/main" val="2483611215"/>
                    </a:ext>
                  </a:extLst>
                </a:gridCol>
                <a:gridCol w="720000">
                  <a:extLst>
                    <a:ext uri="{9D8B030D-6E8A-4147-A177-3AD203B41FA5}">
                      <a16:colId xmlns:a16="http://schemas.microsoft.com/office/drawing/2014/main" val="1315558774"/>
                    </a:ext>
                  </a:extLst>
                </a:gridCol>
                <a:gridCol w="720000">
                  <a:extLst>
                    <a:ext uri="{9D8B030D-6E8A-4147-A177-3AD203B41FA5}">
                      <a16:colId xmlns:a16="http://schemas.microsoft.com/office/drawing/2014/main" val="1296193656"/>
                    </a:ext>
                  </a:extLst>
                </a:gridCol>
              </a:tblGrid>
              <a:tr h="266542">
                <a:tc>
                  <a:txBody>
                    <a:bodyPr/>
                    <a:lstStyle/>
                    <a:p>
                      <a:pPr algn="ctr" fontAlgn="ctr"/>
                      <a:r>
                        <a:rPr lang="fr-FR" sz="700" u="none" strike="noStrike" kern="1200" dirty="0">
                          <a:solidFill>
                            <a:schemeClr val="dk1"/>
                          </a:solidFill>
                          <a:effectLst/>
                          <a:latin typeface="Marianne" panose="02000000000000000000" pitchFamily="2" charset="0"/>
                          <a:ea typeface="+mn-ea"/>
                          <a:cs typeface="+mn-cs"/>
                        </a:rPr>
                        <a:t> </a:t>
                      </a:r>
                    </a:p>
                  </a:txBody>
                  <a:tcPr marL="6199" marR="6199" marT="6199" marB="0" anchor="ctr"/>
                </a:tc>
                <a:tc>
                  <a:txBody>
                    <a:bodyPr/>
                    <a:lstStyle/>
                    <a:p>
                      <a:pPr algn="ctr" fontAlgn="ctr"/>
                      <a:r>
                        <a:rPr lang="fr-FR" sz="700" u="none" strike="noStrike" kern="1200" dirty="0">
                          <a:solidFill>
                            <a:schemeClr val="dk1"/>
                          </a:solidFill>
                          <a:effectLst/>
                          <a:latin typeface="Marianne" panose="02000000000000000000" pitchFamily="2" charset="0"/>
                          <a:ea typeface="+mn-ea"/>
                          <a:cs typeface="+mn-cs"/>
                        </a:rPr>
                        <a:t>Côtes-d'Armor</a:t>
                      </a:r>
                    </a:p>
                  </a:txBody>
                  <a:tcPr marL="6199" marR="6199" marT="6199" marB="0" anchor="ctr"/>
                </a:tc>
                <a:tc>
                  <a:txBody>
                    <a:bodyPr/>
                    <a:lstStyle/>
                    <a:p>
                      <a:pPr algn="ctr" fontAlgn="ctr"/>
                      <a:r>
                        <a:rPr lang="fr-FR" sz="700" u="none" strike="noStrike" kern="1200">
                          <a:solidFill>
                            <a:schemeClr val="dk1"/>
                          </a:solidFill>
                          <a:effectLst/>
                          <a:latin typeface="Marianne" panose="02000000000000000000" pitchFamily="2" charset="0"/>
                          <a:ea typeface="+mn-ea"/>
                          <a:cs typeface="+mn-cs"/>
                        </a:rPr>
                        <a:t>Finistère</a:t>
                      </a:r>
                    </a:p>
                  </a:txBody>
                  <a:tcPr marL="6199" marR="6199" marT="6199" marB="0" anchor="ctr"/>
                </a:tc>
                <a:tc>
                  <a:txBody>
                    <a:bodyPr/>
                    <a:lstStyle/>
                    <a:p>
                      <a:pPr algn="ctr" fontAlgn="ctr"/>
                      <a:r>
                        <a:rPr lang="fr-FR" sz="700" u="none" strike="noStrike" kern="1200">
                          <a:solidFill>
                            <a:schemeClr val="dk1"/>
                          </a:solidFill>
                          <a:effectLst/>
                          <a:latin typeface="Marianne" panose="02000000000000000000" pitchFamily="2" charset="0"/>
                          <a:ea typeface="+mn-ea"/>
                          <a:cs typeface="+mn-cs"/>
                        </a:rPr>
                        <a:t>Ille-et-Vilaine</a:t>
                      </a:r>
                    </a:p>
                  </a:txBody>
                  <a:tcPr marL="6199" marR="6199" marT="6199" marB="0" anchor="ctr"/>
                </a:tc>
                <a:tc>
                  <a:txBody>
                    <a:bodyPr/>
                    <a:lstStyle/>
                    <a:p>
                      <a:pPr algn="ctr" fontAlgn="ctr"/>
                      <a:r>
                        <a:rPr lang="fr-FR" sz="700" u="none" strike="noStrike" kern="1200">
                          <a:solidFill>
                            <a:schemeClr val="dk1"/>
                          </a:solidFill>
                          <a:effectLst/>
                          <a:latin typeface="Marianne" panose="02000000000000000000" pitchFamily="2" charset="0"/>
                          <a:ea typeface="+mn-ea"/>
                          <a:cs typeface="+mn-cs"/>
                        </a:rPr>
                        <a:t>Morbihan</a:t>
                      </a:r>
                    </a:p>
                  </a:txBody>
                  <a:tcPr marL="6199" marR="6199" marT="6199" marB="0" anchor="ctr"/>
                </a:tc>
                <a:tc>
                  <a:txBody>
                    <a:bodyPr/>
                    <a:lstStyle/>
                    <a:p>
                      <a:pPr algn="ctr" fontAlgn="ctr"/>
                      <a:r>
                        <a:rPr lang="fr-FR" sz="700" b="1" u="none" strike="noStrike" kern="1200" dirty="0">
                          <a:solidFill>
                            <a:schemeClr val="dk1"/>
                          </a:solidFill>
                          <a:effectLst/>
                          <a:latin typeface="Marianne" panose="02000000000000000000" pitchFamily="2" charset="0"/>
                          <a:ea typeface="+mn-ea"/>
                          <a:cs typeface="+mn-cs"/>
                        </a:rPr>
                        <a:t>BRETAGNE</a:t>
                      </a:r>
                    </a:p>
                  </a:txBody>
                  <a:tcPr marL="6199" marR="6199" marT="6199" marB="0" anchor="ctr">
                    <a:solidFill>
                      <a:srgbClr val="E18B76"/>
                    </a:solidFill>
                  </a:tcPr>
                </a:tc>
                <a:extLst>
                  <a:ext uri="{0D108BD9-81ED-4DB2-BD59-A6C34878D82A}">
                    <a16:rowId xmlns:a16="http://schemas.microsoft.com/office/drawing/2014/main" val="3834323008"/>
                  </a:ext>
                </a:extLst>
              </a:tr>
              <a:tr h="136370">
                <a:tc>
                  <a:txBody>
                    <a:bodyPr/>
                    <a:lstStyle/>
                    <a:p>
                      <a:pPr algn="l" fontAlgn="ctr"/>
                      <a:r>
                        <a:rPr lang="fr-FR" sz="700" b="1" i="0" u="none" strike="noStrike" dirty="0">
                          <a:solidFill>
                            <a:srgbClr val="000000"/>
                          </a:solidFill>
                          <a:effectLst/>
                          <a:latin typeface="Marianne" panose="02000000000000000000" pitchFamily="2" charset="0"/>
                        </a:rPr>
                        <a:t>Aide Sociale aux Personnes Agées (1)</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17 445</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23 715</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23 157</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18 273</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82 590</a:t>
                      </a:r>
                    </a:p>
                  </a:txBody>
                  <a:tcPr marL="9525" marR="9525" marT="9525" marB="0" anchor="ctr">
                    <a:solidFill>
                      <a:srgbClr val="E18B76"/>
                    </a:solidFill>
                  </a:tcPr>
                </a:tc>
                <a:extLst>
                  <a:ext uri="{0D108BD9-81ED-4DB2-BD59-A6C34878D82A}">
                    <a16:rowId xmlns:a16="http://schemas.microsoft.com/office/drawing/2014/main" val="346724091"/>
                  </a:ext>
                </a:extLst>
              </a:tr>
              <a:tr h="136370">
                <a:tc>
                  <a:txBody>
                    <a:bodyPr/>
                    <a:lstStyle/>
                    <a:p>
                      <a:pPr algn="l" fontAlgn="ctr"/>
                      <a:r>
                        <a:rPr lang="fr-FR" sz="700" b="0" i="0" u="none" strike="noStrike">
                          <a:solidFill>
                            <a:srgbClr val="000000"/>
                          </a:solidFill>
                          <a:effectLst/>
                          <a:latin typeface="Marianne" panose="02000000000000000000" pitchFamily="2" charset="0"/>
                        </a:rPr>
                        <a:t>Dont Aide à domicile (APA à domicile, aides ménagères)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6 947</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9 310</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10 730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8 890</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35 877</a:t>
                      </a:r>
                    </a:p>
                  </a:txBody>
                  <a:tcPr marL="9525" marR="9525" marT="9525" marB="0" anchor="ctr">
                    <a:solidFill>
                      <a:srgbClr val="E18B76"/>
                    </a:solidFill>
                  </a:tcPr>
                </a:tc>
                <a:extLst>
                  <a:ext uri="{0D108BD9-81ED-4DB2-BD59-A6C34878D82A}">
                    <a16:rowId xmlns:a16="http://schemas.microsoft.com/office/drawing/2014/main" val="467544896"/>
                  </a:ext>
                </a:extLst>
              </a:tr>
              <a:tr h="211939">
                <a:tc>
                  <a:txBody>
                    <a:bodyPr/>
                    <a:lstStyle/>
                    <a:p>
                      <a:pPr algn="l" fontAlgn="ctr"/>
                      <a:r>
                        <a:rPr lang="fr-FR" sz="700" b="0" i="0" u="none" strike="noStrike" dirty="0">
                          <a:solidFill>
                            <a:srgbClr val="000000"/>
                          </a:solidFill>
                          <a:effectLst/>
                          <a:latin typeface="Marianne" panose="02000000000000000000" pitchFamily="2" charset="0"/>
                        </a:rPr>
                        <a:t>Dont Aide à l'accueil (APA en établissement, aide sociale à l'hébergement en établissement ou chez des particuliers)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10 498</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14 405</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12 427</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9 383</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46 713</a:t>
                      </a:r>
                    </a:p>
                  </a:txBody>
                  <a:tcPr marL="9525" marR="9525" marT="9525" marB="0" anchor="ctr">
                    <a:solidFill>
                      <a:srgbClr val="E18B76"/>
                    </a:solidFill>
                  </a:tcPr>
                </a:tc>
                <a:extLst>
                  <a:ext uri="{0D108BD9-81ED-4DB2-BD59-A6C34878D82A}">
                    <a16:rowId xmlns:a16="http://schemas.microsoft.com/office/drawing/2014/main" val="2649894970"/>
                  </a:ext>
                </a:extLst>
              </a:tr>
              <a:tr h="136370">
                <a:tc>
                  <a:txBody>
                    <a:bodyPr/>
                    <a:lstStyle/>
                    <a:p>
                      <a:pPr algn="l" fontAlgn="ctr"/>
                      <a:r>
                        <a:rPr lang="fr-FR" sz="700" b="1" i="0" u="none" strike="noStrike">
                          <a:solidFill>
                            <a:srgbClr val="000000"/>
                          </a:solidFill>
                          <a:effectLst/>
                          <a:latin typeface="Marianne" panose="02000000000000000000" pitchFamily="2" charset="0"/>
                        </a:rPr>
                        <a:t>Aide Sociale aux Personnes Handicapées (2)</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5 294</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12 321</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10 235</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6 487</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34 337</a:t>
                      </a:r>
                    </a:p>
                  </a:txBody>
                  <a:tcPr marL="9525" marR="9525" marT="9525" marB="0" anchor="ctr">
                    <a:solidFill>
                      <a:srgbClr val="E18B76"/>
                    </a:solidFill>
                  </a:tcPr>
                </a:tc>
                <a:extLst>
                  <a:ext uri="{0D108BD9-81ED-4DB2-BD59-A6C34878D82A}">
                    <a16:rowId xmlns:a16="http://schemas.microsoft.com/office/drawing/2014/main" val="3341554639"/>
                  </a:ext>
                </a:extLst>
              </a:tr>
              <a:tr h="136370">
                <a:tc>
                  <a:txBody>
                    <a:bodyPr/>
                    <a:lstStyle/>
                    <a:p>
                      <a:pPr algn="l" fontAlgn="ctr"/>
                      <a:r>
                        <a:rPr lang="fr-FR" sz="700" b="0" i="0" u="none" strike="noStrike" dirty="0">
                          <a:solidFill>
                            <a:srgbClr val="000000"/>
                          </a:solidFill>
                          <a:effectLst/>
                          <a:latin typeface="Marianne" panose="02000000000000000000" pitchFamily="2" charset="0"/>
                        </a:rPr>
                        <a:t>Dont Aide à domicile (PCH, ACTP à domicile, Aides ménagères)</a:t>
                      </a:r>
                    </a:p>
                  </a:txBody>
                  <a:tcPr marL="228600"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4 099</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9 860</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7 208</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4 522</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25 689</a:t>
                      </a:r>
                    </a:p>
                  </a:txBody>
                  <a:tcPr marL="9525" marR="9525" marT="9525" marB="0" anchor="ctr">
                    <a:solidFill>
                      <a:srgbClr val="E18B76"/>
                    </a:solidFill>
                  </a:tcPr>
                </a:tc>
                <a:extLst>
                  <a:ext uri="{0D108BD9-81ED-4DB2-BD59-A6C34878D82A}">
                    <a16:rowId xmlns:a16="http://schemas.microsoft.com/office/drawing/2014/main" val="312124495"/>
                  </a:ext>
                </a:extLst>
              </a:tr>
              <a:tr h="211939">
                <a:tc>
                  <a:txBody>
                    <a:bodyPr/>
                    <a:lstStyle/>
                    <a:p>
                      <a:pPr algn="l" fontAlgn="ctr"/>
                      <a:r>
                        <a:rPr lang="fr-FR" sz="700" b="0" i="0" u="none" strike="noStrike" dirty="0">
                          <a:solidFill>
                            <a:srgbClr val="000000"/>
                          </a:solidFill>
                          <a:effectLst/>
                          <a:latin typeface="Marianne" panose="02000000000000000000" pitchFamily="2" charset="0"/>
                        </a:rPr>
                        <a:t>Dont Aide à l'accueil (ACTP en établissement, Aides à l'hébergement en établissement ou chez des particuliers, accueil de jour)</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1 195</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2 461</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3 027</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1 965</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8 648</a:t>
                      </a:r>
                    </a:p>
                  </a:txBody>
                  <a:tcPr marL="9525" marR="9525" marT="9525" marB="0" anchor="ctr">
                    <a:solidFill>
                      <a:srgbClr val="E18B76"/>
                    </a:solidFill>
                  </a:tcPr>
                </a:tc>
                <a:extLst>
                  <a:ext uri="{0D108BD9-81ED-4DB2-BD59-A6C34878D82A}">
                    <a16:rowId xmlns:a16="http://schemas.microsoft.com/office/drawing/2014/main" val="2370059086"/>
                  </a:ext>
                </a:extLst>
              </a:tr>
              <a:tr h="136370">
                <a:tc>
                  <a:txBody>
                    <a:bodyPr/>
                    <a:lstStyle/>
                    <a:p>
                      <a:pPr algn="l" fontAlgn="ctr"/>
                      <a:r>
                        <a:rPr lang="fr-FR" sz="700" b="1" i="0" u="none" strike="noStrike" dirty="0">
                          <a:solidFill>
                            <a:srgbClr val="000000"/>
                          </a:solidFill>
                          <a:effectLst/>
                          <a:latin typeface="Marianne" panose="02000000000000000000" pitchFamily="2" charset="0"/>
                        </a:rPr>
                        <a:t>Aide Sociale à l'Enfance (Nombre de mineurs et jeunes majeurs)</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1 923</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2 992</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3 828</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1 655</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10 398</a:t>
                      </a:r>
                    </a:p>
                  </a:txBody>
                  <a:tcPr marL="9525" marR="9525" marT="9525" marB="0" anchor="ctr">
                    <a:solidFill>
                      <a:srgbClr val="E18B76"/>
                    </a:solidFill>
                  </a:tcPr>
                </a:tc>
                <a:extLst>
                  <a:ext uri="{0D108BD9-81ED-4DB2-BD59-A6C34878D82A}">
                    <a16:rowId xmlns:a16="http://schemas.microsoft.com/office/drawing/2014/main" val="3758196708"/>
                  </a:ext>
                </a:extLst>
              </a:tr>
              <a:tr h="133478">
                <a:tc>
                  <a:txBody>
                    <a:bodyPr/>
                    <a:lstStyle/>
                    <a:p>
                      <a:pPr algn="l" fontAlgn="ctr"/>
                      <a:r>
                        <a:rPr lang="fr-FR" sz="700" b="0" i="0" u="none" strike="noStrike" dirty="0">
                          <a:solidFill>
                            <a:srgbClr val="000000"/>
                          </a:solidFill>
                          <a:effectLst/>
                          <a:latin typeface="Marianne" panose="02000000000000000000" pitchFamily="2" charset="0"/>
                        </a:rPr>
                        <a:t>Dont Enfants confiés à l'ASE</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1 789</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2 896</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3 675</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1 570</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9 930</a:t>
                      </a:r>
                    </a:p>
                  </a:txBody>
                  <a:tcPr marL="9525" marR="9525" marT="9525" marB="0" anchor="ctr">
                    <a:solidFill>
                      <a:srgbClr val="E18B76"/>
                    </a:solidFill>
                  </a:tcPr>
                </a:tc>
                <a:extLst>
                  <a:ext uri="{0D108BD9-81ED-4DB2-BD59-A6C34878D82A}">
                    <a16:rowId xmlns:a16="http://schemas.microsoft.com/office/drawing/2014/main" val="2934529156"/>
                  </a:ext>
                </a:extLst>
              </a:tr>
              <a:tr h="133478">
                <a:tc>
                  <a:txBody>
                    <a:bodyPr/>
                    <a:lstStyle/>
                    <a:p>
                      <a:pPr algn="l" fontAlgn="ctr"/>
                      <a:r>
                        <a:rPr lang="fr-FR" sz="700" b="0" i="0" u="none" strike="noStrike" dirty="0">
                          <a:solidFill>
                            <a:srgbClr val="000000"/>
                          </a:solidFill>
                          <a:effectLst/>
                          <a:latin typeface="Marianne" panose="02000000000000000000" pitchFamily="2" charset="0"/>
                        </a:rPr>
                        <a:t>Dont Placements directs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134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96</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153</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85</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468</a:t>
                      </a:r>
                    </a:p>
                  </a:txBody>
                  <a:tcPr marL="9525" marR="9525" marT="9525" marB="0" anchor="ctr">
                    <a:solidFill>
                      <a:srgbClr val="E18B76"/>
                    </a:solidFill>
                  </a:tcPr>
                </a:tc>
                <a:extLst>
                  <a:ext uri="{0D108BD9-81ED-4DB2-BD59-A6C34878D82A}">
                    <a16:rowId xmlns:a16="http://schemas.microsoft.com/office/drawing/2014/main" val="4170650819"/>
                  </a:ext>
                </a:extLst>
              </a:tr>
            </a:tbl>
          </a:graphicData>
        </a:graphic>
      </p:graphicFrame>
      <p:sp>
        <p:nvSpPr>
          <p:cNvPr id="3" name="ZoneTexte 2">
            <a:extLst>
              <a:ext uri="{FF2B5EF4-FFF2-40B4-BE49-F238E27FC236}">
                <a16:creationId xmlns:a16="http://schemas.microsoft.com/office/drawing/2014/main" id="{13990D90-6563-555B-FB91-CCC5E9AA7F5A}"/>
              </a:ext>
            </a:extLst>
          </p:cNvPr>
          <p:cNvSpPr txBox="1"/>
          <p:nvPr/>
        </p:nvSpPr>
        <p:spPr>
          <a:xfrm>
            <a:off x="2207728" y="4392633"/>
            <a:ext cx="5189153" cy="207749"/>
          </a:xfrm>
          <a:prstGeom prst="rect">
            <a:avLst/>
          </a:prstGeom>
          <a:noFill/>
        </p:spPr>
        <p:txBody>
          <a:bodyPr wrap="square" rtlCol="0">
            <a:spAutoFit/>
          </a:bodyPr>
          <a:lstStyle/>
          <a:p>
            <a:r>
              <a:rPr lang="fr-FR" sz="750" b="1" dirty="0">
                <a:latin typeface="Marianne" panose="02000000000000000000" pitchFamily="2" charset="0"/>
              </a:rPr>
              <a:t>Evolution du nombre de bénéficiaires de l‘aide sociale départementale par type </a:t>
            </a:r>
          </a:p>
        </p:txBody>
      </p:sp>
      <p:graphicFrame>
        <p:nvGraphicFramePr>
          <p:cNvPr id="8" name="Tableau 7">
            <a:extLst>
              <a:ext uri="{FF2B5EF4-FFF2-40B4-BE49-F238E27FC236}">
                <a16:creationId xmlns:a16="http://schemas.microsoft.com/office/drawing/2014/main" id="{860C0153-F5E8-275A-6D9B-618EDF0405E5}"/>
              </a:ext>
            </a:extLst>
          </p:cNvPr>
          <p:cNvGraphicFramePr>
            <a:graphicFrameLocks noGrp="1"/>
          </p:cNvGraphicFramePr>
          <p:nvPr>
            <p:extLst>
              <p:ext uri="{D42A27DB-BD31-4B8C-83A1-F6EECF244321}">
                <p14:modId xmlns:p14="http://schemas.microsoft.com/office/powerpoint/2010/main" val="4164206248"/>
              </p:ext>
            </p:extLst>
          </p:nvPr>
        </p:nvGraphicFramePr>
        <p:xfrm>
          <a:off x="238539" y="4737445"/>
          <a:ext cx="2654166" cy="862014"/>
        </p:xfrm>
        <a:graphic>
          <a:graphicData uri="http://schemas.openxmlformats.org/drawingml/2006/table">
            <a:tbl>
              <a:tblPr>
                <a:tableStyleId>{5C22544A-7EE6-4342-B048-85BDC9FD1C3A}</a:tableStyleId>
              </a:tblPr>
              <a:tblGrid>
                <a:gridCol w="899894">
                  <a:extLst>
                    <a:ext uri="{9D8B030D-6E8A-4147-A177-3AD203B41FA5}">
                      <a16:colId xmlns:a16="http://schemas.microsoft.com/office/drawing/2014/main" val="1429228310"/>
                    </a:ext>
                  </a:extLst>
                </a:gridCol>
                <a:gridCol w="511673">
                  <a:extLst>
                    <a:ext uri="{9D8B030D-6E8A-4147-A177-3AD203B41FA5}">
                      <a16:colId xmlns:a16="http://schemas.microsoft.com/office/drawing/2014/main" val="1009182312"/>
                    </a:ext>
                  </a:extLst>
                </a:gridCol>
                <a:gridCol w="379629">
                  <a:extLst>
                    <a:ext uri="{9D8B030D-6E8A-4147-A177-3AD203B41FA5}">
                      <a16:colId xmlns:a16="http://schemas.microsoft.com/office/drawing/2014/main" val="2126802308"/>
                    </a:ext>
                  </a:extLst>
                </a:gridCol>
                <a:gridCol w="431485">
                  <a:extLst>
                    <a:ext uri="{9D8B030D-6E8A-4147-A177-3AD203B41FA5}">
                      <a16:colId xmlns:a16="http://schemas.microsoft.com/office/drawing/2014/main" val="4156041193"/>
                    </a:ext>
                  </a:extLst>
                </a:gridCol>
                <a:gridCol w="431485">
                  <a:extLst>
                    <a:ext uri="{9D8B030D-6E8A-4147-A177-3AD203B41FA5}">
                      <a16:colId xmlns:a16="http://schemas.microsoft.com/office/drawing/2014/main" val="3865775451"/>
                    </a:ext>
                  </a:extLst>
                </a:gridCol>
              </a:tblGrid>
              <a:tr h="292894">
                <a:tc>
                  <a:txBody>
                    <a:bodyPr/>
                    <a:lstStyle/>
                    <a:p>
                      <a:pPr marL="0" algn="l" defTabSz="914400" rtl="0" eaLnBrk="1" fontAlgn="b" latinLnBrk="0" hangingPunct="1"/>
                      <a:r>
                        <a:rPr lang="fr-FR" sz="700" b="1" u="none" strike="noStrike" kern="1200" dirty="0">
                          <a:solidFill>
                            <a:srgbClr val="E18B76"/>
                          </a:solidFill>
                          <a:effectLst/>
                          <a:latin typeface="Marianne" panose="02000000000000000000" pitchFamily="2" charset="0"/>
                          <a:ea typeface="+mn-ea"/>
                          <a:cs typeface="+mn-cs"/>
                        </a:rPr>
                        <a:t>Aide Sociale aux personnes âgées</a:t>
                      </a:r>
                    </a:p>
                  </a:txBody>
                  <a:tcPr marL="7144" marR="7144" marT="7144" marB="0"/>
                </a:tc>
                <a:tc>
                  <a:txBody>
                    <a:bodyPr/>
                    <a:lstStyle/>
                    <a:p>
                      <a:pPr algn="ctr" fontAlgn="b"/>
                      <a:r>
                        <a:rPr lang="fr-FR" sz="700" u="none" strike="noStrike" kern="1200" dirty="0">
                          <a:solidFill>
                            <a:schemeClr val="dk1"/>
                          </a:solidFill>
                          <a:effectLst/>
                          <a:latin typeface="Marianne" panose="02000000000000000000" pitchFamily="2" charset="0"/>
                          <a:ea typeface="+mn-ea"/>
                          <a:cs typeface="+mn-cs"/>
                        </a:rPr>
                        <a:t>2017</a:t>
                      </a:r>
                    </a:p>
                  </a:txBody>
                  <a:tcPr marL="7144" marR="7144" marT="7144" marB="0" anchor="ctr"/>
                </a:tc>
                <a:tc>
                  <a:txBody>
                    <a:bodyPr/>
                    <a:lstStyle/>
                    <a:p>
                      <a:pPr algn="ctr" fontAlgn="b"/>
                      <a:r>
                        <a:rPr lang="fr-FR" sz="700" u="none" strike="noStrike" kern="1200" dirty="0">
                          <a:solidFill>
                            <a:schemeClr val="dk1"/>
                          </a:solidFill>
                          <a:effectLst/>
                          <a:latin typeface="Marianne" panose="02000000000000000000" pitchFamily="2" charset="0"/>
                          <a:ea typeface="+mn-ea"/>
                          <a:cs typeface="+mn-cs"/>
                        </a:rPr>
                        <a:t>2020</a:t>
                      </a:r>
                    </a:p>
                  </a:txBody>
                  <a:tcPr marL="7144" marR="7144" marT="7144" marB="0" anchor="ctr"/>
                </a:tc>
                <a:tc>
                  <a:txBody>
                    <a:bodyPr/>
                    <a:lstStyle/>
                    <a:p>
                      <a:pPr algn="ctr" fontAlgn="b"/>
                      <a:r>
                        <a:rPr lang="fr-FR" sz="700" u="none" strike="noStrike" kern="1200" dirty="0">
                          <a:solidFill>
                            <a:schemeClr val="dk1"/>
                          </a:solidFill>
                          <a:effectLst/>
                          <a:latin typeface="Marianne" panose="02000000000000000000" pitchFamily="2" charset="0"/>
                          <a:ea typeface="+mn-ea"/>
                          <a:cs typeface="+mn-cs"/>
                        </a:rPr>
                        <a:t>2022</a:t>
                      </a:r>
                    </a:p>
                  </a:txBody>
                  <a:tcPr marL="7144" marR="7144" marT="7144" marB="0" anchor="ctr"/>
                </a:tc>
                <a:tc>
                  <a:txBody>
                    <a:bodyPr/>
                    <a:lstStyle/>
                    <a:p>
                      <a:pPr algn="ctr" fontAlgn="b"/>
                      <a:r>
                        <a:rPr lang="fr-FR" sz="700" u="none" strike="noStrike" kern="1200" dirty="0">
                          <a:solidFill>
                            <a:schemeClr val="dk1"/>
                          </a:solidFill>
                          <a:effectLst/>
                          <a:latin typeface="Marianne" panose="02000000000000000000" pitchFamily="2" charset="0"/>
                          <a:ea typeface="+mn-ea"/>
                          <a:cs typeface="+mn-cs"/>
                        </a:rPr>
                        <a:t>Evolution</a:t>
                      </a:r>
                    </a:p>
                    <a:p>
                      <a:pPr algn="ctr" fontAlgn="b"/>
                      <a:r>
                        <a:rPr lang="fr-FR" sz="700" u="none" strike="noStrike" kern="1200" dirty="0">
                          <a:solidFill>
                            <a:schemeClr val="dk1"/>
                          </a:solidFill>
                          <a:effectLst/>
                          <a:latin typeface="Marianne" panose="02000000000000000000" pitchFamily="2" charset="0"/>
                          <a:ea typeface="+mn-ea"/>
                          <a:cs typeface="+mn-cs"/>
                        </a:rPr>
                        <a:t>17/22</a:t>
                      </a:r>
                    </a:p>
                  </a:txBody>
                  <a:tcPr marL="7144" marR="7144" marT="7144" marB="0" anchor="ctr"/>
                </a:tc>
                <a:extLst>
                  <a:ext uri="{0D108BD9-81ED-4DB2-BD59-A6C34878D82A}">
                    <a16:rowId xmlns:a16="http://schemas.microsoft.com/office/drawing/2014/main" val="2058777010"/>
                  </a:ext>
                </a:extLst>
              </a:tr>
              <a:tr h="110014">
                <a:tc>
                  <a:txBody>
                    <a:bodyPr/>
                    <a:lstStyle/>
                    <a:p>
                      <a:pPr marL="0" algn="r" defTabSz="914400" rtl="0" eaLnBrk="1" fontAlgn="b" latinLnBrk="0" hangingPunct="1"/>
                      <a:r>
                        <a:rPr lang="fr-FR" sz="700" u="none" strike="noStrike" kern="1200" dirty="0">
                          <a:solidFill>
                            <a:schemeClr val="dk1"/>
                          </a:solidFill>
                          <a:effectLst/>
                          <a:latin typeface="Marianne" panose="02000000000000000000" pitchFamily="2" charset="0"/>
                          <a:ea typeface="+mn-ea"/>
                          <a:cs typeface="+mn-cs"/>
                        </a:rPr>
                        <a:t>Côtes-d'Armor</a:t>
                      </a:r>
                    </a:p>
                  </a:txBody>
                  <a:tcPr marL="7144" marR="7144" marT="7144" marB="0" anchor="ctr"/>
                </a:tc>
                <a:tc>
                  <a:txBody>
                    <a:bodyPr/>
                    <a:lstStyle/>
                    <a:p>
                      <a:pPr algn="r" fontAlgn="ctr"/>
                      <a:r>
                        <a:rPr lang="fr-FR" sz="700" u="none" strike="noStrike" kern="1200" dirty="0">
                          <a:solidFill>
                            <a:schemeClr val="dk1"/>
                          </a:solidFill>
                          <a:effectLst/>
                          <a:latin typeface="Marianne" panose="02000000000000000000" pitchFamily="2" charset="0"/>
                          <a:ea typeface="+mn-ea"/>
                          <a:cs typeface="+mn-cs"/>
                        </a:rPr>
                        <a:t>17 543</a:t>
                      </a:r>
                    </a:p>
                  </a:txBody>
                  <a:tcPr marL="7144" marR="7144" marT="7144" marB="0" anchor="ctr"/>
                </a:tc>
                <a:tc>
                  <a:txBody>
                    <a:bodyPr/>
                    <a:lstStyle/>
                    <a:p>
                      <a:pPr algn="r" rtl="0" fontAlgn="ctr"/>
                      <a:r>
                        <a:rPr lang="fr-FR" sz="700" u="none" strike="noStrike" kern="1200">
                          <a:solidFill>
                            <a:schemeClr val="dk1"/>
                          </a:solidFill>
                          <a:effectLst/>
                          <a:latin typeface="Marianne" panose="02000000000000000000" pitchFamily="2" charset="0"/>
                          <a:ea typeface="+mn-ea"/>
                          <a:cs typeface="+mn-cs"/>
                        </a:rPr>
                        <a:t>17 403</a:t>
                      </a:r>
                    </a:p>
                  </a:txBody>
                  <a:tcPr marL="7144" marR="7144" marT="7144" marB="0" anchor="ctr"/>
                </a:tc>
                <a:tc>
                  <a:txBody>
                    <a:bodyPr/>
                    <a:lstStyle/>
                    <a:p>
                      <a:pPr algn="ctr" fontAlgn="b"/>
                      <a:r>
                        <a:rPr lang="fr-FR" sz="700" u="none" strike="noStrike" kern="1200" dirty="0">
                          <a:solidFill>
                            <a:schemeClr val="dk1"/>
                          </a:solidFill>
                          <a:effectLst/>
                          <a:latin typeface="Marianne" panose="02000000000000000000" pitchFamily="2" charset="0"/>
                          <a:ea typeface="+mn-ea"/>
                          <a:cs typeface="+mn-cs"/>
                        </a:rPr>
                        <a:t>17 445</a:t>
                      </a:r>
                    </a:p>
                  </a:txBody>
                  <a:tcPr marL="7144" marR="7144" marT="7144" marB="0" anchor="ctr"/>
                </a:tc>
                <a:tc>
                  <a:txBody>
                    <a:bodyPr/>
                    <a:lstStyle/>
                    <a:p>
                      <a:pPr algn="ctr" fontAlgn="b"/>
                      <a:r>
                        <a:rPr lang="fr-FR" sz="700" u="none" strike="noStrike" kern="1200" dirty="0">
                          <a:solidFill>
                            <a:schemeClr val="dk1"/>
                          </a:solidFill>
                          <a:effectLst/>
                          <a:latin typeface="Marianne" panose="02000000000000000000" pitchFamily="2" charset="0"/>
                          <a:ea typeface="+mn-ea"/>
                          <a:cs typeface="+mn-cs"/>
                        </a:rPr>
                        <a:t>-0,6 %</a:t>
                      </a:r>
                    </a:p>
                  </a:txBody>
                  <a:tcPr marL="7144" marR="7144" marT="7144" marB="0" anchor="ctr"/>
                </a:tc>
                <a:extLst>
                  <a:ext uri="{0D108BD9-81ED-4DB2-BD59-A6C34878D82A}">
                    <a16:rowId xmlns:a16="http://schemas.microsoft.com/office/drawing/2014/main" val="4188575270"/>
                  </a:ext>
                </a:extLst>
              </a:tr>
              <a:tr h="110014">
                <a:tc>
                  <a:txBody>
                    <a:bodyPr/>
                    <a:lstStyle/>
                    <a:p>
                      <a:pPr marL="0" algn="r" defTabSz="914400" rtl="0" eaLnBrk="1" fontAlgn="b" latinLnBrk="0" hangingPunct="1"/>
                      <a:r>
                        <a:rPr lang="fr-FR" sz="700" u="none" strike="noStrike" kern="1200" dirty="0">
                          <a:solidFill>
                            <a:schemeClr val="dk1"/>
                          </a:solidFill>
                          <a:effectLst/>
                          <a:latin typeface="Marianne" panose="02000000000000000000" pitchFamily="2" charset="0"/>
                          <a:ea typeface="+mn-ea"/>
                          <a:cs typeface="+mn-cs"/>
                        </a:rPr>
                        <a:t>Finistère</a:t>
                      </a:r>
                    </a:p>
                  </a:txBody>
                  <a:tcPr marL="7144" marR="7144" marT="7144" marB="0" anchor="ctr"/>
                </a:tc>
                <a:tc>
                  <a:txBody>
                    <a:bodyPr/>
                    <a:lstStyle/>
                    <a:p>
                      <a:pPr algn="r" fontAlgn="ctr"/>
                      <a:r>
                        <a:rPr lang="fr-FR" sz="700" u="none" strike="noStrike" kern="1200" dirty="0">
                          <a:solidFill>
                            <a:schemeClr val="dk1"/>
                          </a:solidFill>
                          <a:effectLst/>
                          <a:latin typeface="Marianne" panose="02000000000000000000" pitchFamily="2" charset="0"/>
                          <a:ea typeface="+mn-ea"/>
                          <a:cs typeface="+mn-cs"/>
                        </a:rPr>
                        <a:t>26 669</a:t>
                      </a:r>
                    </a:p>
                  </a:txBody>
                  <a:tcPr marL="7144" marR="7144" marT="7144" marB="0" anchor="ctr"/>
                </a:tc>
                <a:tc>
                  <a:txBody>
                    <a:bodyPr/>
                    <a:lstStyle/>
                    <a:p>
                      <a:pPr algn="r" rtl="0" fontAlgn="ctr"/>
                      <a:r>
                        <a:rPr lang="fr-FR" sz="700" u="none" strike="noStrike" kern="1200" dirty="0">
                          <a:solidFill>
                            <a:schemeClr val="dk1"/>
                          </a:solidFill>
                          <a:effectLst/>
                          <a:latin typeface="Marianne" panose="02000000000000000000" pitchFamily="2" charset="0"/>
                          <a:ea typeface="+mn-ea"/>
                          <a:cs typeface="+mn-cs"/>
                        </a:rPr>
                        <a:t>22 534</a:t>
                      </a:r>
                    </a:p>
                  </a:txBody>
                  <a:tcPr marL="7144" marR="7144" marT="7144" marB="0" anchor="ctr"/>
                </a:tc>
                <a:tc>
                  <a:txBody>
                    <a:bodyPr/>
                    <a:lstStyle/>
                    <a:p>
                      <a:pPr algn="ctr" fontAlgn="b"/>
                      <a:r>
                        <a:rPr lang="fr-FR" sz="700" u="none" strike="noStrike" kern="1200" dirty="0">
                          <a:solidFill>
                            <a:schemeClr val="dk1"/>
                          </a:solidFill>
                          <a:effectLst/>
                          <a:latin typeface="Marianne" panose="02000000000000000000" pitchFamily="2" charset="0"/>
                          <a:ea typeface="+mn-ea"/>
                          <a:cs typeface="+mn-cs"/>
                        </a:rPr>
                        <a:t>23 715</a:t>
                      </a:r>
                    </a:p>
                  </a:txBody>
                  <a:tcPr marL="7144" marR="7144" marT="7144" marB="0" anchor="ctr"/>
                </a:tc>
                <a:tc>
                  <a:txBody>
                    <a:bodyPr/>
                    <a:lstStyle/>
                    <a:p>
                      <a:pPr algn="ctr" fontAlgn="b"/>
                      <a:r>
                        <a:rPr lang="fr-FR" sz="700" u="none" strike="noStrike" kern="1200" dirty="0">
                          <a:solidFill>
                            <a:schemeClr val="dk1"/>
                          </a:solidFill>
                          <a:effectLst/>
                          <a:latin typeface="Marianne" panose="02000000000000000000" pitchFamily="2" charset="0"/>
                          <a:ea typeface="+mn-ea"/>
                          <a:cs typeface="+mn-cs"/>
                        </a:rPr>
                        <a:t>-11,1 %</a:t>
                      </a:r>
                    </a:p>
                  </a:txBody>
                  <a:tcPr marL="7144" marR="7144" marT="7144" marB="0" anchor="ctr"/>
                </a:tc>
                <a:extLst>
                  <a:ext uri="{0D108BD9-81ED-4DB2-BD59-A6C34878D82A}">
                    <a16:rowId xmlns:a16="http://schemas.microsoft.com/office/drawing/2014/main" val="802571474"/>
                  </a:ext>
                </a:extLst>
              </a:tr>
              <a:tr h="110014">
                <a:tc>
                  <a:txBody>
                    <a:bodyPr/>
                    <a:lstStyle/>
                    <a:p>
                      <a:pPr marL="0" algn="r" defTabSz="914400" rtl="0" eaLnBrk="1" fontAlgn="b" latinLnBrk="0" hangingPunct="1"/>
                      <a:r>
                        <a:rPr lang="fr-FR" sz="700" u="none" strike="noStrike" kern="1200" dirty="0">
                          <a:solidFill>
                            <a:schemeClr val="dk1"/>
                          </a:solidFill>
                          <a:effectLst/>
                          <a:latin typeface="Marianne" panose="02000000000000000000" pitchFamily="2" charset="0"/>
                          <a:ea typeface="+mn-ea"/>
                          <a:cs typeface="+mn-cs"/>
                        </a:rPr>
                        <a:t>Ille-et-Vilaine</a:t>
                      </a:r>
                    </a:p>
                  </a:txBody>
                  <a:tcPr marL="7144" marR="7144" marT="7144" marB="0" anchor="ctr"/>
                </a:tc>
                <a:tc>
                  <a:txBody>
                    <a:bodyPr/>
                    <a:lstStyle/>
                    <a:p>
                      <a:pPr algn="r" fontAlgn="ctr"/>
                      <a:r>
                        <a:rPr lang="fr-FR" sz="700" u="none" strike="noStrike" kern="1200">
                          <a:solidFill>
                            <a:schemeClr val="dk1"/>
                          </a:solidFill>
                          <a:effectLst/>
                          <a:latin typeface="Marianne" panose="02000000000000000000" pitchFamily="2" charset="0"/>
                          <a:ea typeface="+mn-ea"/>
                          <a:cs typeface="+mn-cs"/>
                        </a:rPr>
                        <a:t>21 804</a:t>
                      </a:r>
                    </a:p>
                  </a:txBody>
                  <a:tcPr marL="7144" marR="7144" marT="7144" marB="0" anchor="ctr"/>
                </a:tc>
                <a:tc>
                  <a:txBody>
                    <a:bodyPr/>
                    <a:lstStyle/>
                    <a:p>
                      <a:pPr algn="r" rtl="0" fontAlgn="ctr"/>
                      <a:r>
                        <a:rPr lang="fr-FR" sz="700" u="none" strike="noStrike" kern="1200" dirty="0">
                          <a:solidFill>
                            <a:schemeClr val="dk1"/>
                          </a:solidFill>
                          <a:effectLst/>
                          <a:latin typeface="Marianne" panose="02000000000000000000" pitchFamily="2" charset="0"/>
                          <a:ea typeface="+mn-ea"/>
                          <a:cs typeface="+mn-cs"/>
                        </a:rPr>
                        <a:t>22 630</a:t>
                      </a:r>
                    </a:p>
                  </a:txBody>
                  <a:tcPr marL="7144" marR="7144" marT="7144" marB="0" anchor="ctr"/>
                </a:tc>
                <a:tc>
                  <a:txBody>
                    <a:bodyPr/>
                    <a:lstStyle/>
                    <a:p>
                      <a:pPr algn="ctr" fontAlgn="b"/>
                      <a:r>
                        <a:rPr lang="fr-FR" sz="700" u="none" strike="noStrike" kern="1200" dirty="0">
                          <a:solidFill>
                            <a:schemeClr val="dk1"/>
                          </a:solidFill>
                          <a:effectLst/>
                          <a:latin typeface="Marianne" panose="02000000000000000000" pitchFamily="2" charset="0"/>
                          <a:ea typeface="+mn-ea"/>
                          <a:cs typeface="+mn-cs"/>
                        </a:rPr>
                        <a:t>23 157</a:t>
                      </a:r>
                    </a:p>
                  </a:txBody>
                  <a:tcPr marL="7144" marR="7144" marT="7144" marB="0" anchor="ctr"/>
                </a:tc>
                <a:tc>
                  <a:txBody>
                    <a:bodyPr/>
                    <a:lstStyle/>
                    <a:p>
                      <a:pPr algn="ctr" fontAlgn="b"/>
                      <a:r>
                        <a:rPr lang="fr-FR" sz="700" u="none" strike="noStrike" kern="1200" dirty="0">
                          <a:solidFill>
                            <a:schemeClr val="dk1"/>
                          </a:solidFill>
                          <a:effectLst/>
                          <a:latin typeface="Marianne" panose="02000000000000000000" pitchFamily="2" charset="0"/>
                          <a:ea typeface="+mn-ea"/>
                          <a:cs typeface="+mn-cs"/>
                        </a:rPr>
                        <a:t>+6,2 %</a:t>
                      </a:r>
                    </a:p>
                  </a:txBody>
                  <a:tcPr marL="7144" marR="7144" marT="7144" marB="0" anchor="ctr"/>
                </a:tc>
                <a:extLst>
                  <a:ext uri="{0D108BD9-81ED-4DB2-BD59-A6C34878D82A}">
                    <a16:rowId xmlns:a16="http://schemas.microsoft.com/office/drawing/2014/main" val="2145191232"/>
                  </a:ext>
                </a:extLst>
              </a:tr>
              <a:tr h="110014">
                <a:tc>
                  <a:txBody>
                    <a:bodyPr/>
                    <a:lstStyle/>
                    <a:p>
                      <a:pPr marL="0" algn="r" defTabSz="914400" rtl="0" eaLnBrk="1" fontAlgn="b" latinLnBrk="0" hangingPunct="1"/>
                      <a:r>
                        <a:rPr lang="fr-FR" sz="700" u="none" strike="noStrike" kern="1200" dirty="0">
                          <a:solidFill>
                            <a:schemeClr val="dk1"/>
                          </a:solidFill>
                          <a:effectLst/>
                          <a:latin typeface="Marianne" panose="02000000000000000000" pitchFamily="2" charset="0"/>
                          <a:ea typeface="+mn-ea"/>
                          <a:cs typeface="+mn-cs"/>
                        </a:rPr>
                        <a:t>Morbihan</a:t>
                      </a:r>
                    </a:p>
                  </a:txBody>
                  <a:tcPr marL="7144" marR="7144" marT="7144" marB="0" anchor="ctr"/>
                </a:tc>
                <a:tc>
                  <a:txBody>
                    <a:bodyPr/>
                    <a:lstStyle/>
                    <a:p>
                      <a:pPr algn="r" fontAlgn="ctr"/>
                      <a:r>
                        <a:rPr lang="fr-FR" sz="700" u="none" strike="noStrike" kern="1200">
                          <a:solidFill>
                            <a:schemeClr val="dk1"/>
                          </a:solidFill>
                          <a:effectLst/>
                          <a:latin typeface="Marianne" panose="02000000000000000000" pitchFamily="2" charset="0"/>
                          <a:ea typeface="+mn-ea"/>
                          <a:cs typeface="+mn-cs"/>
                        </a:rPr>
                        <a:t>17 406</a:t>
                      </a:r>
                    </a:p>
                  </a:txBody>
                  <a:tcPr marL="7144" marR="7144" marT="7144" marB="0" anchor="ctr"/>
                </a:tc>
                <a:tc>
                  <a:txBody>
                    <a:bodyPr/>
                    <a:lstStyle/>
                    <a:p>
                      <a:pPr algn="r" rtl="0" fontAlgn="ctr"/>
                      <a:r>
                        <a:rPr lang="fr-FR" sz="700" u="none" strike="noStrike" kern="1200" dirty="0">
                          <a:solidFill>
                            <a:schemeClr val="dk1"/>
                          </a:solidFill>
                          <a:effectLst/>
                          <a:latin typeface="Marianne" panose="02000000000000000000" pitchFamily="2" charset="0"/>
                          <a:ea typeface="+mn-ea"/>
                          <a:cs typeface="+mn-cs"/>
                        </a:rPr>
                        <a:t>17 651</a:t>
                      </a:r>
                    </a:p>
                  </a:txBody>
                  <a:tcPr marL="7144" marR="7144" marT="7144" marB="0" anchor="ctr"/>
                </a:tc>
                <a:tc>
                  <a:txBody>
                    <a:bodyPr/>
                    <a:lstStyle/>
                    <a:p>
                      <a:pPr algn="ctr" fontAlgn="b"/>
                      <a:r>
                        <a:rPr lang="fr-FR" sz="700" u="none" strike="noStrike" kern="1200" dirty="0">
                          <a:solidFill>
                            <a:schemeClr val="dk1"/>
                          </a:solidFill>
                          <a:effectLst/>
                          <a:latin typeface="Marianne" panose="02000000000000000000" pitchFamily="2" charset="0"/>
                          <a:ea typeface="+mn-ea"/>
                          <a:cs typeface="+mn-cs"/>
                        </a:rPr>
                        <a:t>18 273</a:t>
                      </a:r>
                    </a:p>
                  </a:txBody>
                  <a:tcPr marL="7144" marR="7144" marT="7144" marB="0" anchor="ctr"/>
                </a:tc>
                <a:tc>
                  <a:txBody>
                    <a:bodyPr/>
                    <a:lstStyle/>
                    <a:p>
                      <a:pPr algn="ctr" fontAlgn="b"/>
                      <a:r>
                        <a:rPr lang="fr-FR" sz="700" u="none" strike="noStrike" kern="1200" dirty="0">
                          <a:solidFill>
                            <a:schemeClr val="dk1"/>
                          </a:solidFill>
                          <a:effectLst/>
                          <a:latin typeface="Marianne" panose="02000000000000000000" pitchFamily="2" charset="0"/>
                          <a:ea typeface="+mn-ea"/>
                          <a:cs typeface="+mn-cs"/>
                        </a:rPr>
                        <a:t>+5 %</a:t>
                      </a:r>
                    </a:p>
                  </a:txBody>
                  <a:tcPr marL="7144" marR="7144" marT="7144" marB="0" anchor="ctr"/>
                </a:tc>
                <a:extLst>
                  <a:ext uri="{0D108BD9-81ED-4DB2-BD59-A6C34878D82A}">
                    <a16:rowId xmlns:a16="http://schemas.microsoft.com/office/drawing/2014/main" val="2549313354"/>
                  </a:ext>
                </a:extLst>
              </a:tr>
              <a:tr h="110014">
                <a:tc>
                  <a:txBody>
                    <a:bodyPr/>
                    <a:lstStyle/>
                    <a:p>
                      <a:pPr marL="0" algn="r" defTabSz="914400" rtl="0" eaLnBrk="1" fontAlgn="b" latinLnBrk="0" hangingPunct="1"/>
                      <a:r>
                        <a:rPr lang="fr-FR" sz="700" b="1" u="none" strike="noStrike" kern="1200" dirty="0">
                          <a:solidFill>
                            <a:schemeClr val="dk1"/>
                          </a:solidFill>
                          <a:effectLst/>
                          <a:latin typeface="Marianne" panose="02000000000000000000" pitchFamily="2" charset="0"/>
                          <a:ea typeface="+mn-ea"/>
                          <a:cs typeface="+mn-cs"/>
                        </a:rPr>
                        <a:t>Bretagne</a:t>
                      </a:r>
                    </a:p>
                  </a:txBody>
                  <a:tcPr marL="7144" marR="7144" marT="7144" marB="0" anchor="ctr">
                    <a:solidFill>
                      <a:schemeClr val="bg1">
                        <a:lumMod val="75000"/>
                      </a:schemeClr>
                    </a:solidFill>
                  </a:tcPr>
                </a:tc>
                <a:tc>
                  <a:txBody>
                    <a:bodyPr/>
                    <a:lstStyle/>
                    <a:p>
                      <a:pPr algn="r" fontAlgn="b"/>
                      <a:r>
                        <a:rPr lang="fr-FR" sz="700" b="1" u="none" strike="noStrike" kern="1200" dirty="0">
                          <a:solidFill>
                            <a:schemeClr val="dk1"/>
                          </a:solidFill>
                          <a:effectLst/>
                          <a:latin typeface="Marianne" panose="02000000000000000000" pitchFamily="2" charset="0"/>
                          <a:ea typeface="+mn-ea"/>
                          <a:cs typeface="+mn-cs"/>
                        </a:rPr>
                        <a:t>83 422</a:t>
                      </a:r>
                    </a:p>
                  </a:txBody>
                  <a:tcPr marL="7144" marR="7144" marT="7144" marB="0" anchor="b">
                    <a:solidFill>
                      <a:schemeClr val="bg1">
                        <a:lumMod val="75000"/>
                      </a:schemeClr>
                    </a:solidFill>
                  </a:tcPr>
                </a:tc>
                <a:tc>
                  <a:txBody>
                    <a:bodyPr/>
                    <a:lstStyle/>
                    <a:p>
                      <a:pPr algn="r" fontAlgn="b"/>
                      <a:r>
                        <a:rPr lang="fr-FR" sz="700" b="1" u="none" strike="noStrike" kern="1200" dirty="0">
                          <a:solidFill>
                            <a:schemeClr val="dk1"/>
                          </a:solidFill>
                          <a:effectLst/>
                          <a:latin typeface="Marianne" panose="02000000000000000000" pitchFamily="2" charset="0"/>
                          <a:ea typeface="+mn-ea"/>
                          <a:cs typeface="+mn-cs"/>
                        </a:rPr>
                        <a:t>80 218</a:t>
                      </a:r>
                    </a:p>
                  </a:txBody>
                  <a:tcPr marL="7144" marR="7144" marT="7144" marB="0" anchor="b">
                    <a:solidFill>
                      <a:schemeClr val="bg1">
                        <a:lumMod val="75000"/>
                      </a:schemeClr>
                    </a:solidFill>
                  </a:tcPr>
                </a:tc>
                <a:tc>
                  <a:txBody>
                    <a:bodyPr/>
                    <a:lstStyle/>
                    <a:p>
                      <a:pPr algn="ctr" fontAlgn="b"/>
                      <a:r>
                        <a:rPr lang="fr-FR" sz="700" b="1" u="none" strike="noStrike" kern="1200" dirty="0">
                          <a:solidFill>
                            <a:schemeClr val="dk1"/>
                          </a:solidFill>
                          <a:effectLst/>
                          <a:latin typeface="Marianne" panose="02000000000000000000" pitchFamily="2" charset="0"/>
                          <a:ea typeface="+mn-ea"/>
                          <a:cs typeface="+mn-cs"/>
                        </a:rPr>
                        <a:t>82 590</a:t>
                      </a:r>
                    </a:p>
                  </a:txBody>
                  <a:tcPr marL="7144" marR="7144" marT="7144" marB="0" anchor="ctr">
                    <a:solidFill>
                      <a:schemeClr val="bg1">
                        <a:lumMod val="75000"/>
                      </a:schemeClr>
                    </a:solidFill>
                  </a:tcPr>
                </a:tc>
                <a:tc>
                  <a:txBody>
                    <a:bodyPr/>
                    <a:lstStyle/>
                    <a:p>
                      <a:pPr algn="ctr" fontAlgn="b"/>
                      <a:r>
                        <a:rPr lang="fr-FR" sz="700" b="1" u="none" strike="noStrike" kern="1200" dirty="0">
                          <a:solidFill>
                            <a:schemeClr val="dk1"/>
                          </a:solidFill>
                          <a:effectLst/>
                          <a:latin typeface="Marianne" panose="02000000000000000000" pitchFamily="2" charset="0"/>
                          <a:ea typeface="+mn-ea"/>
                          <a:cs typeface="+mn-cs"/>
                        </a:rPr>
                        <a:t>- 1%</a:t>
                      </a:r>
                    </a:p>
                  </a:txBody>
                  <a:tcPr marL="7144" marR="7144" marT="7144" marB="0" anchor="ctr">
                    <a:solidFill>
                      <a:schemeClr val="bg1">
                        <a:lumMod val="75000"/>
                      </a:schemeClr>
                    </a:solidFill>
                  </a:tcPr>
                </a:tc>
                <a:extLst>
                  <a:ext uri="{0D108BD9-81ED-4DB2-BD59-A6C34878D82A}">
                    <a16:rowId xmlns:a16="http://schemas.microsoft.com/office/drawing/2014/main" val="3081056116"/>
                  </a:ext>
                </a:extLst>
              </a:tr>
            </a:tbl>
          </a:graphicData>
        </a:graphic>
      </p:graphicFrame>
      <p:sp>
        <p:nvSpPr>
          <p:cNvPr id="9" name="ZoneTexte 8">
            <a:extLst>
              <a:ext uri="{FF2B5EF4-FFF2-40B4-BE49-F238E27FC236}">
                <a16:creationId xmlns:a16="http://schemas.microsoft.com/office/drawing/2014/main" id="{7FAAEE3A-FE6E-1B83-3AA7-25103EBB31CC}"/>
              </a:ext>
            </a:extLst>
          </p:cNvPr>
          <p:cNvSpPr txBox="1"/>
          <p:nvPr/>
        </p:nvSpPr>
        <p:spPr>
          <a:xfrm>
            <a:off x="537374" y="5659568"/>
            <a:ext cx="3067058" cy="184666"/>
          </a:xfrm>
          <a:prstGeom prst="rect">
            <a:avLst/>
          </a:prstGeom>
          <a:noFill/>
        </p:spPr>
        <p:txBody>
          <a:bodyPr wrap="square" rtlCol="0">
            <a:spAutoFit/>
          </a:bodyPr>
          <a:lstStyle/>
          <a:p>
            <a:r>
              <a:rPr lang="fr-FR" sz="600" i="1" dirty="0">
                <a:latin typeface="Marianne" panose="02000000000000000000" pitchFamily="2" charset="0"/>
              </a:rPr>
              <a:t>Sources : DREES, enquête Aide sociale</a:t>
            </a:r>
          </a:p>
        </p:txBody>
      </p:sp>
      <p:graphicFrame>
        <p:nvGraphicFramePr>
          <p:cNvPr id="10" name="Tableau 9">
            <a:extLst>
              <a:ext uri="{FF2B5EF4-FFF2-40B4-BE49-F238E27FC236}">
                <a16:creationId xmlns:a16="http://schemas.microsoft.com/office/drawing/2014/main" id="{83C6683A-96EA-70C5-0135-171B0C1B09E7}"/>
              </a:ext>
            </a:extLst>
          </p:cNvPr>
          <p:cNvGraphicFramePr>
            <a:graphicFrameLocks noGrp="1"/>
          </p:cNvGraphicFramePr>
          <p:nvPr>
            <p:extLst>
              <p:ext uri="{D42A27DB-BD31-4B8C-83A1-F6EECF244321}">
                <p14:modId xmlns:p14="http://schemas.microsoft.com/office/powerpoint/2010/main" val="4183945701"/>
              </p:ext>
            </p:extLst>
          </p:nvPr>
        </p:nvGraphicFramePr>
        <p:xfrm>
          <a:off x="3282640" y="4733210"/>
          <a:ext cx="2654165" cy="896304"/>
        </p:xfrm>
        <a:graphic>
          <a:graphicData uri="http://schemas.openxmlformats.org/drawingml/2006/table">
            <a:tbl>
              <a:tblPr>
                <a:tableStyleId>{5C22544A-7EE6-4342-B048-85BDC9FD1C3A}</a:tableStyleId>
              </a:tblPr>
              <a:tblGrid>
                <a:gridCol w="899893">
                  <a:extLst>
                    <a:ext uri="{9D8B030D-6E8A-4147-A177-3AD203B41FA5}">
                      <a16:colId xmlns:a16="http://schemas.microsoft.com/office/drawing/2014/main" val="1429228310"/>
                    </a:ext>
                  </a:extLst>
                </a:gridCol>
                <a:gridCol w="511673">
                  <a:extLst>
                    <a:ext uri="{9D8B030D-6E8A-4147-A177-3AD203B41FA5}">
                      <a16:colId xmlns:a16="http://schemas.microsoft.com/office/drawing/2014/main" val="1009182312"/>
                    </a:ext>
                  </a:extLst>
                </a:gridCol>
                <a:gridCol w="379629">
                  <a:extLst>
                    <a:ext uri="{9D8B030D-6E8A-4147-A177-3AD203B41FA5}">
                      <a16:colId xmlns:a16="http://schemas.microsoft.com/office/drawing/2014/main" val="2126802308"/>
                    </a:ext>
                  </a:extLst>
                </a:gridCol>
                <a:gridCol w="431485">
                  <a:extLst>
                    <a:ext uri="{9D8B030D-6E8A-4147-A177-3AD203B41FA5}">
                      <a16:colId xmlns:a16="http://schemas.microsoft.com/office/drawing/2014/main" val="1286259951"/>
                    </a:ext>
                  </a:extLst>
                </a:gridCol>
                <a:gridCol w="431485">
                  <a:extLst>
                    <a:ext uri="{9D8B030D-6E8A-4147-A177-3AD203B41FA5}">
                      <a16:colId xmlns:a16="http://schemas.microsoft.com/office/drawing/2014/main" val="3865775451"/>
                    </a:ext>
                  </a:extLst>
                </a:gridCol>
              </a:tblGrid>
              <a:tr h="315754">
                <a:tc>
                  <a:txBody>
                    <a:bodyPr/>
                    <a:lstStyle/>
                    <a:p>
                      <a:pPr marL="0" algn="l" defTabSz="914400" rtl="0" eaLnBrk="1" fontAlgn="b" latinLnBrk="0" hangingPunct="1"/>
                      <a:r>
                        <a:rPr lang="fr-FR" sz="700" b="1" u="none" strike="noStrike" kern="1200" dirty="0">
                          <a:solidFill>
                            <a:srgbClr val="E18B76"/>
                          </a:solidFill>
                          <a:effectLst/>
                          <a:latin typeface="Marianne" panose="02000000000000000000" pitchFamily="2" charset="0"/>
                          <a:ea typeface="+mn-ea"/>
                          <a:cs typeface="+mn-cs"/>
                        </a:rPr>
                        <a:t>Aide Sociale aux personnes handicapées</a:t>
                      </a:r>
                    </a:p>
                  </a:txBody>
                  <a:tcPr marL="7144" marR="7144" marT="7144" marB="0"/>
                </a:tc>
                <a:tc>
                  <a:txBody>
                    <a:bodyPr/>
                    <a:lstStyle/>
                    <a:p>
                      <a:pPr algn="ctr" fontAlgn="b"/>
                      <a:r>
                        <a:rPr lang="fr-FR" sz="700" u="none" strike="noStrike" kern="1200" dirty="0">
                          <a:solidFill>
                            <a:schemeClr val="dk1"/>
                          </a:solidFill>
                          <a:effectLst/>
                          <a:latin typeface="Marianne" panose="02000000000000000000" pitchFamily="2" charset="0"/>
                          <a:ea typeface="+mn-ea"/>
                          <a:cs typeface="+mn-cs"/>
                        </a:rPr>
                        <a:t>2017</a:t>
                      </a:r>
                    </a:p>
                  </a:txBody>
                  <a:tcPr marL="7144" marR="7144" marT="7144" marB="0" anchor="ctr"/>
                </a:tc>
                <a:tc>
                  <a:txBody>
                    <a:bodyPr/>
                    <a:lstStyle/>
                    <a:p>
                      <a:pPr algn="ctr" fontAlgn="b"/>
                      <a:r>
                        <a:rPr lang="fr-FR" sz="700" u="none" strike="noStrike" kern="1200" dirty="0">
                          <a:solidFill>
                            <a:schemeClr val="dk1"/>
                          </a:solidFill>
                          <a:effectLst/>
                          <a:latin typeface="Marianne" panose="02000000000000000000" pitchFamily="2" charset="0"/>
                          <a:ea typeface="+mn-ea"/>
                          <a:cs typeface="+mn-cs"/>
                        </a:rPr>
                        <a:t>2020</a:t>
                      </a:r>
                    </a:p>
                  </a:txBody>
                  <a:tcPr marL="7144" marR="7144" marT="7144" marB="0" anchor="ctr"/>
                </a:tc>
                <a:tc>
                  <a:txBody>
                    <a:bodyPr/>
                    <a:lstStyle/>
                    <a:p>
                      <a:pPr algn="ctr" fontAlgn="b"/>
                      <a:r>
                        <a:rPr lang="fr-FR" sz="700" u="none" strike="noStrike" kern="1200" dirty="0">
                          <a:solidFill>
                            <a:schemeClr val="dk1"/>
                          </a:solidFill>
                          <a:effectLst/>
                          <a:latin typeface="Marianne" panose="02000000000000000000" pitchFamily="2" charset="0"/>
                          <a:ea typeface="+mn-ea"/>
                          <a:cs typeface="+mn-cs"/>
                        </a:rPr>
                        <a:t>2022</a:t>
                      </a:r>
                    </a:p>
                  </a:txBody>
                  <a:tcPr marL="7144" marR="7144" marT="7144" marB="0" anchor="ctr"/>
                </a:tc>
                <a:tc>
                  <a:txBody>
                    <a:bodyPr/>
                    <a:lstStyle/>
                    <a:p>
                      <a:pPr algn="ctr" fontAlgn="b"/>
                      <a:r>
                        <a:rPr lang="fr-FR" sz="700" u="none" strike="noStrike" kern="1200" dirty="0">
                          <a:solidFill>
                            <a:schemeClr val="dk1"/>
                          </a:solidFill>
                          <a:effectLst/>
                          <a:latin typeface="Marianne" panose="02000000000000000000" pitchFamily="2" charset="0"/>
                          <a:ea typeface="+mn-ea"/>
                          <a:cs typeface="+mn-cs"/>
                        </a:rPr>
                        <a:t>Evolution</a:t>
                      </a:r>
                    </a:p>
                    <a:p>
                      <a:pPr algn="ctr" fontAlgn="b"/>
                      <a:r>
                        <a:rPr lang="fr-FR" sz="700" u="none" strike="noStrike" kern="1200" dirty="0">
                          <a:solidFill>
                            <a:schemeClr val="dk1"/>
                          </a:solidFill>
                          <a:effectLst/>
                          <a:latin typeface="Marianne" panose="02000000000000000000" pitchFamily="2" charset="0"/>
                          <a:ea typeface="+mn-ea"/>
                          <a:cs typeface="+mn-cs"/>
                        </a:rPr>
                        <a:t>17/22</a:t>
                      </a:r>
                    </a:p>
                  </a:txBody>
                  <a:tcPr marL="7144" marR="7144" marT="7144" marB="0" anchor="ctr"/>
                </a:tc>
                <a:extLst>
                  <a:ext uri="{0D108BD9-81ED-4DB2-BD59-A6C34878D82A}">
                    <a16:rowId xmlns:a16="http://schemas.microsoft.com/office/drawing/2014/main" val="2058777010"/>
                  </a:ext>
                </a:extLst>
              </a:tr>
              <a:tr h="110014">
                <a:tc>
                  <a:txBody>
                    <a:bodyPr/>
                    <a:lstStyle/>
                    <a:p>
                      <a:pPr marL="0" algn="r" defTabSz="914400" rtl="0" eaLnBrk="1" fontAlgn="b" latinLnBrk="0" hangingPunct="1"/>
                      <a:r>
                        <a:rPr lang="fr-FR" sz="700" u="none" strike="noStrike" kern="1200" dirty="0">
                          <a:solidFill>
                            <a:schemeClr val="dk1"/>
                          </a:solidFill>
                          <a:effectLst/>
                          <a:latin typeface="Marianne" panose="02000000000000000000" pitchFamily="2" charset="0"/>
                          <a:ea typeface="+mn-ea"/>
                          <a:cs typeface="+mn-cs"/>
                        </a:rPr>
                        <a:t>Côtes-d'Armor</a:t>
                      </a:r>
                    </a:p>
                  </a:txBody>
                  <a:tcPr marL="7144" marR="7144" marT="7144" marB="0" anchor="ctr"/>
                </a:tc>
                <a:tc>
                  <a:txBody>
                    <a:bodyPr/>
                    <a:lstStyle/>
                    <a:p>
                      <a:pPr marL="0" algn="r" defTabSz="914400" rtl="0" eaLnBrk="1" fontAlgn="ctr" latinLnBrk="0" hangingPunct="1"/>
                      <a:r>
                        <a:rPr lang="fr-FR" sz="700" u="none" strike="noStrike" kern="1200" dirty="0">
                          <a:solidFill>
                            <a:schemeClr val="dk1"/>
                          </a:solidFill>
                          <a:effectLst/>
                          <a:latin typeface="Marianne" panose="02000000000000000000" pitchFamily="2" charset="0"/>
                          <a:ea typeface="+mn-ea"/>
                          <a:cs typeface="+mn-cs"/>
                        </a:rPr>
                        <a:t>4 371</a:t>
                      </a:r>
                    </a:p>
                  </a:txBody>
                  <a:tcPr marL="7144" marR="7144" marT="7144" marB="0" anchor="ctr"/>
                </a:tc>
                <a:tc>
                  <a:txBody>
                    <a:bodyPr/>
                    <a:lstStyle/>
                    <a:p>
                      <a:pPr marL="0" algn="r" defTabSz="914400" rtl="0" eaLnBrk="1" fontAlgn="ctr" latinLnBrk="0" hangingPunct="1"/>
                      <a:r>
                        <a:rPr lang="fr-FR" sz="700" u="none" strike="noStrike" kern="1200" dirty="0">
                          <a:solidFill>
                            <a:schemeClr val="dk1"/>
                          </a:solidFill>
                          <a:effectLst/>
                          <a:latin typeface="Marianne" panose="02000000000000000000" pitchFamily="2" charset="0"/>
                          <a:ea typeface="+mn-ea"/>
                          <a:cs typeface="+mn-cs"/>
                        </a:rPr>
                        <a:t>5 414</a:t>
                      </a:r>
                    </a:p>
                  </a:txBody>
                  <a:tcPr marL="7144" marR="7144" marT="7144" marB="0" anchor="ctr"/>
                </a:tc>
                <a:tc>
                  <a:txBody>
                    <a:bodyPr/>
                    <a:lstStyle/>
                    <a:p>
                      <a:pPr marL="0" algn="r" defTabSz="914400" rtl="0" eaLnBrk="1" fontAlgn="ctr" latinLnBrk="0" hangingPunct="1"/>
                      <a:r>
                        <a:rPr lang="fr-FR" sz="700" u="none" strike="noStrike" kern="1200" dirty="0">
                          <a:solidFill>
                            <a:schemeClr val="dk1"/>
                          </a:solidFill>
                          <a:effectLst/>
                          <a:latin typeface="Marianne" panose="02000000000000000000" pitchFamily="2" charset="0"/>
                          <a:ea typeface="+mn-ea"/>
                          <a:cs typeface="+mn-cs"/>
                        </a:rPr>
                        <a:t>5 295</a:t>
                      </a:r>
                    </a:p>
                  </a:txBody>
                  <a:tcPr marL="7144" marR="7144" marT="7144" marB="0" anchor="b"/>
                </a:tc>
                <a:tc>
                  <a:txBody>
                    <a:bodyPr/>
                    <a:lstStyle/>
                    <a:p>
                      <a:pPr marL="0" algn="r" defTabSz="914400" rtl="0" eaLnBrk="1" fontAlgn="ctr" latinLnBrk="0" hangingPunct="1"/>
                      <a:r>
                        <a:rPr lang="fr-FR" sz="700" u="none" strike="noStrike" kern="1200" dirty="0">
                          <a:solidFill>
                            <a:schemeClr val="dk1"/>
                          </a:solidFill>
                          <a:effectLst/>
                          <a:latin typeface="Marianne" panose="02000000000000000000" pitchFamily="2" charset="0"/>
                          <a:ea typeface="+mn-ea"/>
                          <a:cs typeface="+mn-cs"/>
                        </a:rPr>
                        <a:t>+21 %</a:t>
                      </a:r>
                    </a:p>
                  </a:txBody>
                  <a:tcPr marL="7144" marR="7144" marT="7144" marB="0" anchor="b"/>
                </a:tc>
                <a:extLst>
                  <a:ext uri="{0D108BD9-81ED-4DB2-BD59-A6C34878D82A}">
                    <a16:rowId xmlns:a16="http://schemas.microsoft.com/office/drawing/2014/main" val="4188575270"/>
                  </a:ext>
                </a:extLst>
              </a:tr>
              <a:tr h="110014">
                <a:tc>
                  <a:txBody>
                    <a:bodyPr/>
                    <a:lstStyle/>
                    <a:p>
                      <a:pPr marL="0" algn="r" defTabSz="914400" rtl="0" eaLnBrk="1" fontAlgn="b" latinLnBrk="0" hangingPunct="1"/>
                      <a:r>
                        <a:rPr lang="fr-FR" sz="700" u="none" strike="noStrike" kern="1200" dirty="0">
                          <a:solidFill>
                            <a:schemeClr val="dk1"/>
                          </a:solidFill>
                          <a:effectLst/>
                          <a:latin typeface="Marianne" panose="02000000000000000000" pitchFamily="2" charset="0"/>
                          <a:ea typeface="+mn-ea"/>
                          <a:cs typeface="+mn-cs"/>
                        </a:rPr>
                        <a:t>Finistère</a:t>
                      </a:r>
                    </a:p>
                  </a:txBody>
                  <a:tcPr marL="7144" marR="7144" marT="7144" marB="0" anchor="ctr"/>
                </a:tc>
                <a:tc>
                  <a:txBody>
                    <a:bodyPr/>
                    <a:lstStyle/>
                    <a:p>
                      <a:pPr marL="0" algn="r" defTabSz="914400" rtl="0" eaLnBrk="1" fontAlgn="ctr" latinLnBrk="0" hangingPunct="1"/>
                      <a:r>
                        <a:rPr lang="fr-FR" sz="700" u="none" strike="noStrike" kern="1200">
                          <a:solidFill>
                            <a:schemeClr val="dk1"/>
                          </a:solidFill>
                          <a:effectLst/>
                          <a:latin typeface="Marianne" panose="02000000000000000000" pitchFamily="2" charset="0"/>
                          <a:ea typeface="+mn-ea"/>
                          <a:cs typeface="+mn-cs"/>
                        </a:rPr>
                        <a:t>9 782</a:t>
                      </a:r>
                    </a:p>
                  </a:txBody>
                  <a:tcPr marL="7144" marR="7144" marT="7144" marB="0" anchor="ctr"/>
                </a:tc>
                <a:tc>
                  <a:txBody>
                    <a:bodyPr/>
                    <a:lstStyle/>
                    <a:p>
                      <a:pPr marL="0" algn="r" defTabSz="914400" rtl="0" eaLnBrk="1" fontAlgn="ctr" latinLnBrk="0" hangingPunct="1"/>
                      <a:r>
                        <a:rPr lang="fr-FR" sz="700" u="none" strike="noStrike" kern="1200" dirty="0">
                          <a:solidFill>
                            <a:schemeClr val="dk1"/>
                          </a:solidFill>
                          <a:effectLst/>
                          <a:latin typeface="Marianne" panose="02000000000000000000" pitchFamily="2" charset="0"/>
                          <a:ea typeface="+mn-ea"/>
                          <a:cs typeface="+mn-cs"/>
                        </a:rPr>
                        <a:t>11 059</a:t>
                      </a:r>
                    </a:p>
                  </a:txBody>
                  <a:tcPr marL="7144" marR="7144" marT="7144" marB="0" anchor="ctr"/>
                </a:tc>
                <a:tc>
                  <a:txBody>
                    <a:bodyPr/>
                    <a:lstStyle/>
                    <a:p>
                      <a:pPr marL="0" algn="r" defTabSz="914400" rtl="0" eaLnBrk="1" fontAlgn="ctr" latinLnBrk="0" hangingPunct="1"/>
                      <a:r>
                        <a:rPr lang="fr-FR" sz="700" u="none" strike="noStrike" kern="1200" dirty="0">
                          <a:solidFill>
                            <a:schemeClr val="dk1"/>
                          </a:solidFill>
                          <a:effectLst/>
                          <a:latin typeface="Marianne" panose="02000000000000000000" pitchFamily="2" charset="0"/>
                          <a:ea typeface="+mn-ea"/>
                          <a:cs typeface="+mn-cs"/>
                        </a:rPr>
                        <a:t>12 321</a:t>
                      </a:r>
                    </a:p>
                  </a:txBody>
                  <a:tcPr marL="7144" marR="7144" marT="7144" marB="0" anchor="b"/>
                </a:tc>
                <a:tc>
                  <a:txBody>
                    <a:bodyPr/>
                    <a:lstStyle/>
                    <a:p>
                      <a:pPr marL="0" algn="r" defTabSz="914400" rtl="0" eaLnBrk="1" fontAlgn="ctr" latinLnBrk="0" hangingPunct="1"/>
                      <a:r>
                        <a:rPr lang="fr-FR" sz="700" u="none" strike="noStrike" kern="1200" dirty="0">
                          <a:solidFill>
                            <a:schemeClr val="dk1"/>
                          </a:solidFill>
                          <a:effectLst/>
                          <a:latin typeface="Marianne" panose="02000000000000000000" pitchFamily="2" charset="0"/>
                          <a:ea typeface="+mn-ea"/>
                          <a:cs typeface="+mn-cs"/>
                        </a:rPr>
                        <a:t>+26 %</a:t>
                      </a:r>
                    </a:p>
                  </a:txBody>
                  <a:tcPr marL="7144" marR="7144" marT="7144" marB="0" anchor="b"/>
                </a:tc>
                <a:extLst>
                  <a:ext uri="{0D108BD9-81ED-4DB2-BD59-A6C34878D82A}">
                    <a16:rowId xmlns:a16="http://schemas.microsoft.com/office/drawing/2014/main" val="802571474"/>
                  </a:ext>
                </a:extLst>
              </a:tr>
              <a:tr h="110014">
                <a:tc>
                  <a:txBody>
                    <a:bodyPr/>
                    <a:lstStyle/>
                    <a:p>
                      <a:pPr marL="0" algn="r" defTabSz="914400" rtl="0" eaLnBrk="1" fontAlgn="b" latinLnBrk="0" hangingPunct="1"/>
                      <a:r>
                        <a:rPr lang="fr-FR" sz="700" u="none" strike="noStrike" kern="1200" dirty="0">
                          <a:solidFill>
                            <a:schemeClr val="dk1"/>
                          </a:solidFill>
                          <a:effectLst/>
                          <a:latin typeface="Marianne" panose="02000000000000000000" pitchFamily="2" charset="0"/>
                          <a:ea typeface="+mn-ea"/>
                          <a:cs typeface="+mn-cs"/>
                        </a:rPr>
                        <a:t>Ille-et-Vilaine</a:t>
                      </a:r>
                    </a:p>
                  </a:txBody>
                  <a:tcPr marL="7144" marR="7144" marT="7144" marB="0" anchor="ctr"/>
                </a:tc>
                <a:tc>
                  <a:txBody>
                    <a:bodyPr/>
                    <a:lstStyle/>
                    <a:p>
                      <a:pPr marL="0" algn="r" defTabSz="914400" rtl="0" eaLnBrk="1" fontAlgn="ctr" latinLnBrk="0" hangingPunct="1"/>
                      <a:r>
                        <a:rPr lang="fr-FR" sz="700" u="none" strike="noStrike" kern="1200">
                          <a:solidFill>
                            <a:schemeClr val="dk1"/>
                          </a:solidFill>
                          <a:effectLst/>
                          <a:latin typeface="Marianne" panose="02000000000000000000" pitchFamily="2" charset="0"/>
                          <a:ea typeface="+mn-ea"/>
                          <a:cs typeface="+mn-cs"/>
                        </a:rPr>
                        <a:t>8 672</a:t>
                      </a:r>
                    </a:p>
                  </a:txBody>
                  <a:tcPr marL="7144" marR="7144" marT="7144" marB="0" anchor="ctr"/>
                </a:tc>
                <a:tc>
                  <a:txBody>
                    <a:bodyPr/>
                    <a:lstStyle/>
                    <a:p>
                      <a:pPr marL="0" algn="r" defTabSz="914400" rtl="0" eaLnBrk="1" fontAlgn="ctr" latinLnBrk="0" hangingPunct="1"/>
                      <a:r>
                        <a:rPr lang="fr-FR" sz="700" u="none" strike="noStrike" kern="1200" dirty="0">
                          <a:solidFill>
                            <a:schemeClr val="dk1"/>
                          </a:solidFill>
                          <a:effectLst/>
                          <a:latin typeface="Marianne" panose="02000000000000000000" pitchFamily="2" charset="0"/>
                          <a:ea typeface="+mn-ea"/>
                          <a:cs typeface="+mn-cs"/>
                        </a:rPr>
                        <a:t>9 518</a:t>
                      </a:r>
                    </a:p>
                  </a:txBody>
                  <a:tcPr marL="7144" marR="7144" marT="7144" marB="0" anchor="ctr"/>
                </a:tc>
                <a:tc>
                  <a:txBody>
                    <a:bodyPr/>
                    <a:lstStyle/>
                    <a:p>
                      <a:pPr marL="0" algn="r" defTabSz="914400" rtl="0" eaLnBrk="1" fontAlgn="ctr" latinLnBrk="0" hangingPunct="1"/>
                      <a:r>
                        <a:rPr lang="fr-FR" sz="700" u="none" strike="noStrike" kern="1200" dirty="0">
                          <a:solidFill>
                            <a:schemeClr val="dk1"/>
                          </a:solidFill>
                          <a:effectLst/>
                          <a:latin typeface="Marianne" panose="02000000000000000000" pitchFamily="2" charset="0"/>
                          <a:ea typeface="+mn-ea"/>
                          <a:cs typeface="+mn-cs"/>
                        </a:rPr>
                        <a:t>10 235</a:t>
                      </a:r>
                    </a:p>
                  </a:txBody>
                  <a:tcPr marL="7144" marR="7144" marT="7144" marB="0" anchor="b"/>
                </a:tc>
                <a:tc>
                  <a:txBody>
                    <a:bodyPr/>
                    <a:lstStyle/>
                    <a:p>
                      <a:pPr marL="0" algn="r" defTabSz="914400" rtl="0" eaLnBrk="1" fontAlgn="ctr" latinLnBrk="0" hangingPunct="1"/>
                      <a:r>
                        <a:rPr lang="fr-FR" sz="700" u="none" strike="noStrike" kern="1200" dirty="0">
                          <a:solidFill>
                            <a:schemeClr val="dk1"/>
                          </a:solidFill>
                          <a:effectLst/>
                          <a:latin typeface="Marianne" panose="02000000000000000000" pitchFamily="2" charset="0"/>
                          <a:ea typeface="+mn-ea"/>
                          <a:cs typeface="+mn-cs"/>
                        </a:rPr>
                        <a:t>+18 %</a:t>
                      </a:r>
                    </a:p>
                  </a:txBody>
                  <a:tcPr marL="7144" marR="7144" marT="7144" marB="0" anchor="b"/>
                </a:tc>
                <a:extLst>
                  <a:ext uri="{0D108BD9-81ED-4DB2-BD59-A6C34878D82A}">
                    <a16:rowId xmlns:a16="http://schemas.microsoft.com/office/drawing/2014/main" val="2145191232"/>
                  </a:ext>
                </a:extLst>
              </a:tr>
              <a:tr h="110014">
                <a:tc>
                  <a:txBody>
                    <a:bodyPr/>
                    <a:lstStyle/>
                    <a:p>
                      <a:pPr marL="0" algn="r" defTabSz="914400" rtl="0" eaLnBrk="1" fontAlgn="b" latinLnBrk="0" hangingPunct="1"/>
                      <a:r>
                        <a:rPr lang="fr-FR" sz="700" u="none" strike="noStrike" kern="1200" dirty="0">
                          <a:solidFill>
                            <a:schemeClr val="dk1"/>
                          </a:solidFill>
                          <a:effectLst/>
                          <a:latin typeface="Marianne" panose="02000000000000000000" pitchFamily="2" charset="0"/>
                          <a:ea typeface="+mn-ea"/>
                          <a:cs typeface="+mn-cs"/>
                        </a:rPr>
                        <a:t>Morbihan</a:t>
                      </a:r>
                    </a:p>
                  </a:txBody>
                  <a:tcPr marL="7144" marR="7144" marT="7144" marB="0" anchor="ctr"/>
                </a:tc>
                <a:tc>
                  <a:txBody>
                    <a:bodyPr/>
                    <a:lstStyle/>
                    <a:p>
                      <a:pPr marL="0" algn="r" defTabSz="914400" rtl="0" eaLnBrk="1" fontAlgn="ctr" latinLnBrk="0" hangingPunct="1"/>
                      <a:r>
                        <a:rPr lang="fr-FR" sz="700" u="none" strike="noStrike" kern="1200" dirty="0">
                          <a:solidFill>
                            <a:schemeClr val="dk1"/>
                          </a:solidFill>
                          <a:effectLst/>
                          <a:latin typeface="Marianne" panose="02000000000000000000" pitchFamily="2" charset="0"/>
                          <a:ea typeface="+mn-ea"/>
                          <a:cs typeface="+mn-cs"/>
                        </a:rPr>
                        <a:t>6 343</a:t>
                      </a:r>
                    </a:p>
                  </a:txBody>
                  <a:tcPr marL="7144" marR="7144" marT="7144" marB="0" anchor="ctr"/>
                </a:tc>
                <a:tc>
                  <a:txBody>
                    <a:bodyPr/>
                    <a:lstStyle/>
                    <a:p>
                      <a:pPr marL="0" algn="r" defTabSz="914400" rtl="0" eaLnBrk="1" fontAlgn="ctr" latinLnBrk="0" hangingPunct="1"/>
                      <a:r>
                        <a:rPr lang="fr-FR" sz="700" u="none" strike="noStrike" kern="1200">
                          <a:solidFill>
                            <a:schemeClr val="dk1"/>
                          </a:solidFill>
                          <a:effectLst/>
                          <a:latin typeface="Marianne" panose="02000000000000000000" pitchFamily="2" charset="0"/>
                          <a:ea typeface="+mn-ea"/>
                          <a:cs typeface="+mn-cs"/>
                        </a:rPr>
                        <a:t>6 284</a:t>
                      </a:r>
                    </a:p>
                  </a:txBody>
                  <a:tcPr marL="7144" marR="7144" marT="7144" marB="0" anchor="ctr"/>
                </a:tc>
                <a:tc>
                  <a:txBody>
                    <a:bodyPr/>
                    <a:lstStyle/>
                    <a:p>
                      <a:pPr marL="0" algn="r" defTabSz="914400" rtl="0" eaLnBrk="1" fontAlgn="ctr" latinLnBrk="0" hangingPunct="1"/>
                      <a:r>
                        <a:rPr lang="fr-FR" sz="700" u="none" strike="noStrike" kern="1200" dirty="0">
                          <a:solidFill>
                            <a:schemeClr val="dk1"/>
                          </a:solidFill>
                          <a:effectLst/>
                          <a:latin typeface="Marianne" panose="02000000000000000000" pitchFamily="2" charset="0"/>
                          <a:ea typeface="+mn-ea"/>
                          <a:cs typeface="+mn-cs"/>
                        </a:rPr>
                        <a:t>6 487</a:t>
                      </a:r>
                    </a:p>
                  </a:txBody>
                  <a:tcPr marL="7144" marR="7144" marT="7144" marB="0" anchor="b"/>
                </a:tc>
                <a:tc>
                  <a:txBody>
                    <a:bodyPr/>
                    <a:lstStyle/>
                    <a:p>
                      <a:pPr marL="0" algn="r" defTabSz="914400" rtl="0" eaLnBrk="1" fontAlgn="ctr" latinLnBrk="0" hangingPunct="1"/>
                      <a:r>
                        <a:rPr lang="fr-FR" sz="700" u="none" strike="noStrike" kern="1200" dirty="0">
                          <a:solidFill>
                            <a:schemeClr val="dk1"/>
                          </a:solidFill>
                          <a:effectLst/>
                          <a:latin typeface="Marianne" panose="02000000000000000000" pitchFamily="2" charset="0"/>
                          <a:ea typeface="+mn-ea"/>
                          <a:cs typeface="+mn-cs"/>
                        </a:rPr>
                        <a:t>+2 %</a:t>
                      </a:r>
                    </a:p>
                  </a:txBody>
                  <a:tcPr marL="7144" marR="7144" marT="7144" marB="0" anchor="b"/>
                </a:tc>
                <a:extLst>
                  <a:ext uri="{0D108BD9-81ED-4DB2-BD59-A6C34878D82A}">
                    <a16:rowId xmlns:a16="http://schemas.microsoft.com/office/drawing/2014/main" val="2549313354"/>
                  </a:ext>
                </a:extLst>
              </a:tr>
              <a:tr h="110014">
                <a:tc>
                  <a:txBody>
                    <a:bodyPr/>
                    <a:lstStyle/>
                    <a:p>
                      <a:pPr marL="0" algn="r" defTabSz="914400" rtl="0" eaLnBrk="1" fontAlgn="b" latinLnBrk="0" hangingPunct="1"/>
                      <a:r>
                        <a:rPr lang="fr-FR" sz="700" b="1" u="none" strike="noStrike" kern="1200" dirty="0">
                          <a:solidFill>
                            <a:schemeClr val="dk1"/>
                          </a:solidFill>
                          <a:effectLst/>
                          <a:latin typeface="Marianne" panose="02000000000000000000" pitchFamily="2" charset="0"/>
                          <a:ea typeface="+mn-ea"/>
                          <a:cs typeface="+mn-cs"/>
                        </a:rPr>
                        <a:t>Bretagne</a:t>
                      </a:r>
                    </a:p>
                  </a:txBody>
                  <a:tcPr marL="7144" marR="7144" marT="7144" marB="0" anchor="ctr">
                    <a:solidFill>
                      <a:schemeClr val="bg1">
                        <a:lumMod val="75000"/>
                      </a:schemeClr>
                    </a:solidFill>
                  </a:tcPr>
                </a:tc>
                <a:tc>
                  <a:txBody>
                    <a:bodyPr/>
                    <a:lstStyle/>
                    <a:p>
                      <a:pPr marL="0" algn="r" defTabSz="914400" rtl="0" eaLnBrk="1" fontAlgn="ctr" latinLnBrk="0" hangingPunct="1"/>
                      <a:r>
                        <a:rPr lang="fr-FR" sz="700" b="1" u="none" strike="noStrike" kern="1200" dirty="0">
                          <a:solidFill>
                            <a:schemeClr val="dk1"/>
                          </a:solidFill>
                          <a:effectLst/>
                          <a:latin typeface="Marianne" panose="02000000000000000000" pitchFamily="2" charset="0"/>
                          <a:ea typeface="+mn-ea"/>
                          <a:cs typeface="+mn-cs"/>
                        </a:rPr>
                        <a:t>29 168</a:t>
                      </a:r>
                    </a:p>
                  </a:txBody>
                  <a:tcPr marL="7144" marR="7144" marT="7144" marB="0" anchor="ctr">
                    <a:solidFill>
                      <a:schemeClr val="bg1">
                        <a:lumMod val="75000"/>
                      </a:schemeClr>
                    </a:solidFill>
                  </a:tcPr>
                </a:tc>
                <a:tc>
                  <a:txBody>
                    <a:bodyPr/>
                    <a:lstStyle/>
                    <a:p>
                      <a:pPr marL="0" algn="r" defTabSz="914400" rtl="0" eaLnBrk="1" fontAlgn="ctr" latinLnBrk="0" hangingPunct="1"/>
                      <a:r>
                        <a:rPr lang="fr-FR" sz="700" b="1" u="none" strike="noStrike" kern="1200" dirty="0">
                          <a:solidFill>
                            <a:schemeClr val="dk1"/>
                          </a:solidFill>
                          <a:effectLst/>
                          <a:latin typeface="Marianne" panose="02000000000000000000" pitchFamily="2" charset="0"/>
                          <a:ea typeface="+mn-ea"/>
                          <a:cs typeface="+mn-cs"/>
                        </a:rPr>
                        <a:t>32 275</a:t>
                      </a:r>
                    </a:p>
                  </a:txBody>
                  <a:tcPr marL="7144" marR="7144" marT="7144" marB="0" anchor="ctr">
                    <a:solidFill>
                      <a:schemeClr val="bg1">
                        <a:lumMod val="75000"/>
                      </a:schemeClr>
                    </a:solidFill>
                  </a:tcPr>
                </a:tc>
                <a:tc>
                  <a:txBody>
                    <a:bodyPr/>
                    <a:lstStyle/>
                    <a:p>
                      <a:pPr marL="0" algn="r" defTabSz="914400" rtl="0" eaLnBrk="1" fontAlgn="ctr" latinLnBrk="0" hangingPunct="1"/>
                      <a:r>
                        <a:rPr lang="fr-FR" sz="700" b="1" u="none" strike="noStrike" kern="1200" dirty="0">
                          <a:solidFill>
                            <a:schemeClr val="dk1"/>
                          </a:solidFill>
                          <a:effectLst/>
                          <a:latin typeface="Marianne" panose="02000000000000000000" pitchFamily="2" charset="0"/>
                          <a:ea typeface="+mn-ea"/>
                          <a:cs typeface="+mn-cs"/>
                        </a:rPr>
                        <a:t>34 337</a:t>
                      </a:r>
                    </a:p>
                  </a:txBody>
                  <a:tcPr marL="7144" marR="7144" marT="7144" marB="0" anchor="b">
                    <a:solidFill>
                      <a:schemeClr val="bg1">
                        <a:lumMod val="75000"/>
                      </a:schemeClr>
                    </a:solidFill>
                  </a:tcPr>
                </a:tc>
                <a:tc>
                  <a:txBody>
                    <a:bodyPr/>
                    <a:lstStyle/>
                    <a:p>
                      <a:pPr marL="0" algn="r" defTabSz="914400" rtl="0" eaLnBrk="1" fontAlgn="ctr" latinLnBrk="0" hangingPunct="1"/>
                      <a:r>
                        <a:rPr lang="fr-FR" sz="700" b="1" u="none" strike="noStrike" kern="1200" dirty="0">
                          <a:solidFill>
                            <a:schemeClr val="dk1"/>
                          </a:solidFill>
                          <a:effectLst/>
                          <a:latin typeface="Marianne" panose="02000000000000000000" pitchFamily="2" charset="0"/>
                          <a:ea typeface="+mn-ea"/>
                          <a:cs typeface="+mn-cs"/>
                        </a:rPr>
                        <a:t>+18 %</a:t>
                      </a:r>
                    </a:p>
                  </a:txBody>
                  <a:tcPr marL="7144" marR="7144" marT="7144" marB="0" anchor="b">
                    <a:solidFill>
                      <a:schemeClr val="bg1">
                        <a:lumMod val="75000"/>
                      </a:schemeClr>
                    </a:solidFill>
                  </a:tcPr>
                </a:tc>
                <a:extLst>
                  <a:ext uri="{0D108BD9-81ED-4DB2-BD59-A6C34878D82A}">
                    <a16:rowId xmlns:a16="http://schemas.microsoft.com/office/drawing/2014/main" val="3081056116"/>
                  </a:ext>
                </a:extLst>
              </a:tr>
            </a:tbl>
          </a:graphicData>
        </a:graphic>
      </p:graphicFrame>
      <p:graphicFrame>
        <p:nvGraphicFramePr>
          <p:cNvPr id="12" name="Tableau 11">
            <a:extLst>
              <a:ext uri="{FF2B5EF4-FFF2-40B4-BE49-F238E27FC236}">
                <a16:creationId xmlns:a16="http://schemas.microsoft.com/office/drawing/2014/main" id="{F260AE0F-AADA-344A-7A42-07E2F5C545F8}"/>
              </a:ext>
            </a:extLst>
          </p:cNvPr>
          <p:cNvGraphicFramePr>
            <a:graphicFrameLocks noGrp="1"/>
          </p:cNvGraphicFramePr>
          <p:nvPr>
            <p:extLst>
              <p:ext uri="{D42A27DB-BD31-4B8C-83A1-F6EECF244321}">
                <p14:modId xmlns:p14="http://schemas.microsoft.com/office/powerpoint/2010/main" val="2198901899"/>
              </p:ext>
            </p:extLst>
          </p:nvPr>
        </p:nvGraphicFramePr>
        <p:xfrm>
          <a:off x="6293394" y="4753638"/>
          <a:ext cx="2654165" cy="862014"/>
        </p:xfrm>
        <a:graphic>
          <a:graphicData uri="http://schemas.openxmlformats.org/drawingml/2006/table">
            <a:tbl>
              <a:tblPr>
                <a:tableStyleId>{5C22544A-7EE6-4342-B048-85BDC9FD1C3A}</a:tableStyleId>
              </a:tblPr>
              <a:tblGrid>
                <a:gridCol w="899893">
                  <a:extLst>
                    <a:ext uri="{9D8B030D-6E8A-4147-A177-3AD203B41FA5}">
                      <a16:colId xmlns:a16="http://schemas.microsoft.com/office/drawing/2014/main" val="1429228310"/>
                    </a:ext>
                  </a:extLst>
                </a:gridCol>
                <a:gridCol w="511673">
                  <a:extLst>
                    <a:ext uri="{9D8B030D-6E8A-4147-A177-3AD203B41FA5}">
                      <a16:colId xmlns:a16="http://schemas.microsoft.com/office/drawing/2014/main" val="1009182312"/>
                    </a:ext>
                  </a:extLst>
                </a:gridCol>
                <a:gridCol w="379629">
                  <a:extLst>
                    <a:ext uri="{9D8B030D-6E8A-4147-A177-3AD203B41FA5}">
                      <a16:colId xmlns:a16="http://schemas.microsoft.com/office/drawing/2014/main" val="2126802308"/>
                    </a:ext>
                  </a:extLst>
                </a:gridCol>
                <a:gridCol w="431485">
                  <a:extLst>
                    <a:ext uri="{9D8B030D-6E8A-4147-A177-3AD203B41FA5}">
                      <a16:colId xmlns:a16="http://schemas.microsoft.com/office/drawing/2014/main" val="1141451693"/>
                    </a:ext>
                  </a:extLst>
                </a:gridCol>
                <a:gridCol w="431485">
                  <a:extLst>
                    <a:ext uri="{9D8B030D-6E8A-4147-A177-3AD203B41FA5}">
                      <a16:colId xmlns:a16="http://schemas.microsoft.com/office/drawing/2014/main" val="3865775451"/>
                    </a:ext>
                  </a:extLst>
                </a:gridCol>
              </a:tblGrid>
              <a:tr h="292894">
                <a:tc>
                  <a:txBody>
                    <a:bodyPr/>
                    <a:lstStyle/>
                    <a:p>
                      <a:pPr marL="0" algn="l" defTabSz="914400" rtl="0" eaLnBrk="1" fontAlgn="b" latinLnBrk="0" hangingPunct="1"/>
                      <a:r>
                        <a:rPr lang="fr-FR" sz="700" b="1" u="none" strike="noStrike" kern="1200" dirty="0">
                          <a:solidFill>
                            <a:srgbClr val="E18B76"/>
                          </a:solidFill>
                          <a:effectLst/>
                          <a:latin typeface="Marianne" panose="02000000000000000000" pitchFamily="2" charset="0"/>
                          <a:ea typeface="+mn-ea"/>
                          <a:cs typeface="+mn-cs"/>
                        </a:rPr>
                        <a:t>Aide Sociale à l’enfance</a:t>
                      </a:r>
                    </a:p>
                  </a:txBody>
                  <a:tcPr marL="7144" marR="7144" marT="7144" marB="0"/>
                </a:tc>
                <a:tc>
                  <a:txBody>
                    <a:bodyPr/>
                    <a:lstStyle/>
                    <a:p>
                      <a:pPr algn="ctr" fontAlgn="b"/>
                      <a:r>
                        <a:rPr lang="fr-FR" sz="700" b="0" u="none" strike="noStrike" kern="1200" dirty="0">
                          <a:solidFill>
                            <a:schemeClr val="dk1"/>
                          </a:solidFill>
                          <a:effectLst/>
                          <a:latin typeface="Marianne" panose="02000000000000000000" pitchFamily="2" charset="0"/>
                          <a:ea typeface="+mn-ea"/>
                          <a:cs typeface="+mn-cs"/>
                        </a:rPr>
                        <a:t>2017</a:t>
                      </a:r>
                    </a:p>
                  </a:txBody>
                  <a:tcPr marL="7144" marR="7144" marT="7144" marB="0" anchor="ctr"/>
                </a:tc>
                <a:tc>
                  <a:txBody>
                    <a:bodyPr/>
                    <a:lstStyle/>
                    <a:p>
                      <a:pPr algn="ctr" fontAlgn="b"/>
                      <a:r>
                        <a:rPr lang="fr-FR" sz="700" b="0" u="none" strike="noStrike" kern="1200" dirty="0">
                          <a:solidFill>
                            <a:schemeClr val="dk1"/>
                          </a:solidFill>
                          <a:effectLst/>
                          <a:latin typeface="Marianne" panose="02000000000000000000" pitchFamily="2" charset="0"/>
                          <a:ea typeface="+mn-ea"/>
                          <a:cs typeface="+mn-cs"/>
                        </a:rPr>
                        <a:t>2020</a:t>
                      </a:r>
                    </a:p>
                  </a:txBody>
                  <a:tcPr marL="7144" marR="7144" marT="7144" marB="0" anchor="ctr"/>
                </a:tc>
                <a:tc>
                  <a:txBody>
                    <a:bodyPr/>
                    <a:lstStyle/>
                    <a:p>
                      <a:pPr algn="ctr" fontAlgn="b"/>
                      <a:r>
                        <a:rPr lang="fr-FR" sz="700" b="0" u="none" strike="noStrike" kern="1200" dirty="0">
                          <a:solidFill>
                            <a:schemeClr val="dk1"/>
                          </a:solidFill>
                          <a:effectLst/>
                          <a:latin typeface="Marianne" panose="02000000000000000000" pitchFamily="2" charset="0"/>
                          <a:ea typeface="+mn-ea"/>
                          <a:cs typeface="+mn-cs"/>
                        </a:rPr>
                        <a:t>2022</a:t>
                      </a:r>
                    </a:p>
                  </a:txBody>
                  <a:tcPr marL="7144" marR="7144" marT="7144" marB="0" anchor="ctr"/>
                </a:tc>
                <a:tc>
                  <a:txBody>
                    <a:bodyPr/>
                    <a:lstStyle/>
                    <a:p>
                      <a:pPr algn="ctr" fontAlgn="b"/>
                      <a:r>
                        <a:rPr lang="fr-FR" sz="700" b="1" u="none" strike="noStrike" kern="1200" dirty="0">
                          <a:solidFill>
                            <a:schemeClr val="dk1"/>
                          </a:solidFill>
                          <a:effectLst/>
                          <a:latin typeface="Marianne" panose="02000000000000000000" pitchFamily="2" charset="0"/>
                          <a:ea typeface="+mn-ea"/>
                          <a:cs typeface="+mn-cs"/>
                        </a:rPr>
                        <a:t>Evolution</a:t>
                      </a:r>
                    </a:p>
                    <a:p>
                      <a:pPr algn="ctr" fontAlgn="b"/>
                      <a:r>
                        <a:rPr lang="fr-FR" sz="700" b="1" u="none" strike="noStrike" kern="1200" dirty="0">
                          <a:solidFill>
                            <a:schemeClr val="dk1"/>
                          </a:solidFill>
                          <a:effectLst/>
                          <a:latin typeface="Marianne" panose="02000000000000000000" pitchFamily="2" charset="0"/>
                          <a:ea typeface="+mn-ea"/>
                          <a:cs typeface="+mn-cs"/>
                        </a:rPr>
                        <a:t>17/22</a:t>
                      </a:r>
                    </a:p>
                  </a:txBody>
                  <a:tcPr marL="7144" marR="7144" marT="7144" marB="0" anchor="ctr"/>
                </a:tc>
                <a:extLst>
                  <a:ext uri="{0D108BD9-81ED-4DB2-BD59-A6C34878D82A}">
                    <a16:rowId xmlns:a16="http://schemas.microsoft.com/office/drawing/2014/main" val="2058777010"/>
                  </a:ext>
                </a:extLst>
              </a:tr>
              <a:tr h="110014">
                <a:tc>
                  <a:txBody>
                    <a:bodyPr/>
                    <a:lstStyle/>
                    <a:p>
                      <a:pPr marL="0" algn="r" defTabSz="914400" rtl="0" eaLnBrk="1" fontAlgn="b" latinLnBrk="0" hangingPunct="1"/>
                      <a:r>
                        <a:rPr lang="fr-FR" sz="700" b="0" u="none" strike="noStrike" kern="1200" dirty="0">
                          <a:solidFill>
                            <a:schemeClr val="dk1"/>
                          </a:solidFill>
                          <a:effectLst/>
                          <a:latin typeface="Marianne" panose="02000000000000000000" pitchFamily="2" charset="0"/>
                          <a:ea typeface="+mn-ea"/>
                          <a:cs typeface="+mn-cs"/>
                        </a:rPr>
                        <a:t>Côtes-d'Armor</a:t>
                      </a:r>
                    </a:p>
                  </a:txBody>
                  <a:tcPr marL="7144" marR="7144" marT="7144" marB="0" anchor="ctr"/>
                </a:tc>
                <a:tc>
                  <a:txBody>
                    <a:bodyPr/>
                    <a:lstStyle/>
                    <a:p>
                      <a:pPr algn="r" fontAlgn="ctr"/>
                      <a:r>
                        <a:rPr lang="fr-FR" sz="700" b="0" u="none" strike="noStrike" kern="1200" dirty="0">
                          <a:solidFill>
                            <a:schemeClr val="dk1"/>
                          </a:solidFill>
                          <a:effectLst/>
                          <a:latin typeface="Marianne" panose="02000000000000000000" pitchFamily="2" charset="0"/>
                          <a:ea typeface="+mn-ea"/>
                          <a:cs typeface="+mn-cs"/>
                        </a:rPr>
                        <a:t>1 829</a:t>
                      </a:r>
                    </a:p>
                  </a:txBody>
                  <a:tcPr marL="7144" marR="7144" marT="7144" marB="0" anchor="ctr"/>
                </a:tc>
                <a:tc>
                  <a:txBody>
                    <a:bodyPr/>
                    <a:lstStyle/>
                    <a:p>
                      <a:pPr algn="r" rtl="0" fontAlgn="ctr"/>
                      <a:r>
                        <a:rPr lang="fr-FR" sz="700" b="0" u="none" strike="noStrike" kern="1200">
                          <a:solidFill>
                            <a:schemeClr val="dk1"/>
                          </a:solidFill>
                          <a:effectLst/>
                          <a:latin typeface="Marianne" panose="02000000000000000000" pitchFamily="2" charset="0"/>
                          <a:ea typeface="+mn-ea"/>
                          <a:cs typeface="+mn-cs"/>
                        </a:rPr>
                        <a:t>1 733</a:t>
                      </a:r>
                    </a:p>
                  </a:txBody>
                  <a:tcPr marL="7144" marR="7144" marT="7144" marB="0" anchor="ctr"/>
                </a:tc>
                <a:tc>
                  <a:txBody>
                    <a:bodyPr/>
                    <a:lstStyle/>
                    <a:p>
                      <a:pPr algn="r" fontAlgn="b"/>
                      <a:r>
                        <a:rPr lang="fr-FR" sz="700" b="0" u="none" strike="noStrike" kern="1200" dirty="0">
                          <a:solidFill>
                            <a:schemeClr val="dk1"/>
                          </a:solidFill>
                          <a:effectLst/>
                          <a:latin typeface="Marianne" panose="02000000000000000000" pitchFamily="2" charset="0"/>
                          <a:ea typeface="+mn-ea"/>
                          <a:cs typeface="+mn-cs"/>
                        </a:rPr>
                        <a:t>1 923</a:t>
                      </a:r>
                    </a:p>
                  </a:txBody>
                  <a:tcPr marL="7144" marR="7144" marT="7144" marB="0" anchor="b"/>
                </a:tc>
                <a:tc>
                  <a:txBody>
                    <a:bodyPr/>
                    <a:lstStyle/>
                    <a:p>
                      <a:pPr algn="r" fontAlgn="b"/>
                      <a:r>
                        <a:rPr lang="fr-FR" sz="700" b="0" u="none" strike="noStrike" kern="1200" dirty="0">
                          <a:solidFill>
                            <a:schemeClr val="dk1"/>
                          </a:solidFill>
                          <a:effectLst/>
                          <a:latin typeface="Marianne" panose="02000000000000000000" pitchFamily="2" charset="0"/>
                          <a:ea typeface="+mn-ea"/>
                          <a:cs typeface="+mn-cs"/>
                        </a:rPr>
                        <a:t>+5 %</a:t>
                      </a:r>
                    </a:p>
                  </a:txBody>
                  <a:tcPr marL="7144" marR="7144" marT="7144" marB="0" anchor="b"/>
                </a:tc>
                <a:extLst>
                  <a:ext uri="{0D108BD9-81ED-4DB2-BD59-A6C34878D82A}">
                    <a16:rowId xmlns:a16="http://schemas.microsoft.com/office/drawing/2014/main" val="4188575270"/>
                  </a:ext>
                </a:extLst>
              </a:tr>
              <a:tr h="110014">
                <a:tc>
                  <a:txBody>
                    <a:bodyPr/>
                    <a:lstStyle/>
                    <a:p>
                      <a:pPr marL="0" algn="r" defTabSz="914400" rtl="0" eaLnBrk="1" fontAlgn="b" latinLnBrk="0" hangingPunct="1"/>
                      <a:r>
                        <a:rPr lang="fr-FR" sz="700" b="0" u="none" strike="noStrike" kern="1200" dirty="0">
                          <a:solidFill>
                            <a:schemeClr val="dk1"/>
                          </a:solidFill>
                          <a:effectLst/>
                          <a:latin typeface="Marianne" panose="02000000000000000000" pitchFamily="2" charset="0"/>
                          <a:ea typeface="+mn-ea"/>
                          <a:cs typeface="+mn-cs"/>
                        </a:rPr>
                        <a:t>Finistère</a:t>
                      </a:r>
                    </a:p>
                  </a:txBody>
                  <a:tcPr marL="7144" marR="7144" marT="7144" marB="0" anchor="ctr"/>
                </a:tc>
                <a:tc>
                  <a:txBody>
                    <a:bodyPr/>
                    <a:lstStyle/>
                    <a:p>
                      <a:pPr algn="r" fontAlgn="ctr"/>
                      <a:r>
                        <a:rPr lang="fr-FR" sz="700" b="0" u="none" strike="noStrike" kern="1200" dirty="0">
                          <a:solidFill>
                            <a:schemeClr val="dk1"/>
                          </a:solidFill>
                          <a:effectLst/>
                          <a:latin typeface="Marianne" panose="02000000000000000000" pitchFamily="2" charset="0"/>
                          <a:ea typeface="+mn-ea"/>
                          <a:cs typeface="+mn-cs"/>
                        </a:rPr>
                        <a:t>2 584</a:t>
                      </a:r>
                    </a:p>
                  </a:txBody>
                  <a:tcPr marL="7144" marR="7144" marT="7144" marB="0" anchor="ctr"/>
                </a:tc>
                <a:tc>
                  <a:txBody>
                    <a:bodyPr/>
                    <a:lstStyle/>
                    <a:p>
                      <a:pPr algn="r" rtl="0" fontAlgn="ctr"/>
                      <a:r>
                        <a:rPr lang="fr-FR" sz="700" b="0" u="none" strike="noStrike" kern="1200" dirty="0">
                          <a:solidFill>
                            <a:schemeClr val="dk1"/>
                          </a:solidFill>
                          <a:effectLst/>
                          <a:latin typeface="Marianne" panose="02000000000000000000" pitchFamily="2" charset="0"/>
                          <a:ea typeface="+mn-ea"/>
                          <a:cs typeface="+mn-cs"/>
                        </a:rPr>
                        <a:t>3 010</a:t>
                      </a:r>
                    </a:p>
                  </a:txBody>
                  <a:tcPr marL="7144" marR="7144" marT="7144" marB="0" anchor="ctr"/>
                </a:tc>
                <a:tc>
                  <a:txBody>
                    <a:bodyPr/>
                    <a:lstStyle/>
                    <a:p>
                      <a:pPr algn="r" fontAlgn="b"/>
                      <a:r>
                        <a:rPr lang="fr-FR" sz="700" b="0" u="none" strike="noStrike" kern="1200" dirty="0">
                          <a:solidFill>
                            <a:schemeClr val="dk1"/>
                          </a:solidFill>
                          <a:effectLst/>
                          <a:latin typeface="Marianne" panose="02000000000000000000" pitchFamily="2" charset="0"/>
                          <a:ea typeface="+mn-ea"/>
                          <a:cs typeface="+mn-cs"/>
                        </a:rPr>
                        <a:t>2 992</a:t>
                      </a:r>
                    </a:p>
                  </a:txBody>
                  <a:tcPr marL="7144" marR="7144" marT="7144" marB="0" anchor="b"/>
                </a:tc>
                <a:tc>
                  <a:txBody>
                    <a:bodyPr/>
                    <a:lstStyle/>
                    <a:p>
                      <a:pPr algn="r" fontAlgn="b"/>
                      <a:r>
                        <a:rPr lang="fr-FR" sz="700" b="0" u="none" strike="noStrike" kern="1200" dirty="0">
                          <a:solidFill>
                            <a:schemeClr val="dk1"/>
                          </a:solidFill>
                          <a:effectLst/>
                          <a:latin typeface="Marianne" panose="02000000000000000000" pitchFamily="2" charset="0"/>
                          <a:ea typeface="+mn-ea"/>
                          <a:cs typeface="+mn-cs"/>
                        </a:rPr>
                        <a:t>+16 %</a:t>
                      </a:r>
                    </a:p>
                  </a:txBody>
                  <a:tcPr marL="7144" marR="7144" marT="7144" marB="0" anchor="b"/>
                </a:tc>
                <a:extLst>
                  <a:ext uri="{0D108BD9-81ED-4DB2-BD59-A6C34878D82A}">
                    <a16:rowId xmlns:a16="http://schemas.microsoft.com/office/drawing/2014/main" val="802571474"/>
                  </a:ext>
                </a:extLst>
              </a:tr>
              <a:tr h="110014">
                <a:tc>
                  <a:txBody>
                    <a:bodyPr/>
                    <a:lstStyle/>
                    <a:p>
                      <a:pPr marL="0" algn="r" defTabSz="914400" rtl="0" eaLnBrk="1" fontAlgn="b" latinLnBrk="0" hangingPunct="1"/>
                      <a:r>
                        <a:rPr lang="fr-FR" sz="700" b="0" u="none" strike="noStrike" kern="1200" dirty="0">
                          <a:solidFill>
                            <a:schemeClr val="dk1"/>
                          </a:solidFill>
                          <a:effectLst/>
                          <a:latin typeface="Marianne" panose="02000000000000000000" pitchFamily="2" charset="0"/>
                          <a:ea typeface="+mn-ea"/>
                          <a:cs typeface="+mn-cs"/>
                        </a:rPr>
                        <a:t>Ille-et-Vilaine</a:t>
                      </a:r>
                    </a:p>
                  </a:txBody>
                  <a:tcPr marL="7144" marR="7144" marT="7144" marB="0" anchor="ctr"/>
                </a:tc>
                <a:tc>
                  <a:txBody>
                    <a:bodyPr/>
                    <a:lstStyle/>
                    <a:p>
                      <a:pPr algn="r" fontAlgn="ctr"/>
                      <a:r>
                        <a:rPr lang="fr-FR" sz="700" b="0" u="none" strike="noStrike" kern="1200">
                          <a:solidFill>
                            <a:schemeClr val="dk1"/>
                          </a:solidFill>
                          <a:effectLst/>
                          <a:latin typeface="Marianne" panose="02000000000000000000" pitchFamily="2" charset="0"/>
                          <a:ea typeface="+mn-ea"/>
                          <a:cs typeface="+mn-cs"/>
                        </a:rPr>
                        <a:t>2 976</a:t>
                      </a:r>
                    </a:p>
                  </a:txBody>
                  <a:tcPr marL="7144" marR="7144" marT="7144" marB="0" anchor="ctr"/>
                </a:tc>
                <a:tc>
                  <a:txBody>
                    <a:bodyPr/>
                    <a:lstStyle/>
                    <a:p>
                      <a:pPr algn="r" rtl="0" fontAlgn="ctr"/>
                      <a:r>
                        <a:rPr lang="fr-FR" sz="700" b="0" u="none" strike="noStrike" kern="1200" dirty="0">
                          <a:solidFill>
                            <a:schemeClr val="dk1"/>
                          </a:solidFill>
                          <a:effectLst/>
                          <a:latin typeface="Marianne" panose="02000000000000000000" pitchFamily="2" charset="0"/>
                          <a:ea typeface="+mn-ea"/>
                          <a:cs typeface="+mn-cs"/>
                        </a:rPr>
                        <a:t>3 741</a:t>
                      </a:r>
                    </a:p>
                  </a:txBody>
                  <a:tcPr marL="7144" marR="7144" marT="7144" marB="0" anchor="ctr"/>
                </a:tc>
                <a:tc>
                  <a:txBody>
                    <a:bodyPr/>
                    <a:lstStyle/>
                    <a:p>
                      <a:pPr algn="r" fontAlgn="b"/>
                      <a:r>
                        <a:rPr lang="fr-FR" sz="700" b="0" u="none" strike="noStrike" kern="1200" dirty="0">
                          <a:solidFill>
                            <a:schemeClr val="dk1"/>
                          </a:solidFill>
                          <a:effectLst/>
                          <a:latin typeface="Marianne" panose="02000000000000000000" pitchFamily="2" charset="0"/>
                          <a:ea typeface="+mn-ea"/>
                          <a:cs typeface="+mn-cs"/>
                        </a:rPr>
                        <a:t>3 828</a:t>
                      </a:r>
                    </a:p>
                  </a:txBody>
                  <a:tcPr marL="7144" marR="7144" marT="7144" marB="0" anchor="b"/>
                </a:tc>
                <a:tc>
                  <a:txBody>
                    <a:bodyPr/>
                    <a:lstStyle/>
                    <a:p>
                      <a:pPr algn="r" fontAlgn="b"/>
                      <a:r>
                        <a:rPr lang="fr-FR" sz="700" b="0" u="none" strike="noStrike" kern="1200" dirty="0">
                          <a:solidFill>
                            <a:schemeClr val="dk1"/>
                          </a:solidFill>
                          <a:effectLst/>
                          <a:latin typeface="Marianne" panose="02000000000000000000" pitchFamily="2" charset="0"/>
                          <a:ea typeface="+mn-ea"/>
                          <a:cs typeface="+mn-cs"/>
                        </a:rPr>
                        <a:t>+29 %</a:t>
                      </a:r>
                    </a:p>
                  </a:txBody>
                  <a:tcPr marL="7144" marR="7144" marT="7144" marB="0" anchor="b"/>
                </a:tc>
                <a:extLst>
                  <a:ext uri="{0D108BD9-81ED-4DB2-BD59-A6C34878D82A}">
                    <a16:rowId xmlns:a16="http://schemas.microsoft.com/office/drawing/2014/main" val="2145191232"/>
                  </a:ext>
                </a:extLst>
              </a:tr>
              <a:tr h="110014">
                <a:tc>
                  <a:txBody>
                    <a:bodyPr/>
                    <a:lstStyle/>
                    <a:p>
                      <a:pPr marL="0" algn="r" defTabSz="914400" rtl="0" eaLnBrk="1" fontAlgn="b" latinLnBrk="0" hangingPunct="1"/>
                      <a:r>
                        <a:rPr lang="fr-FR" sz="700" b="0" u="none" strike="noStrike" kern="1200" dirty="0">
                          <a:solidFill>
                            <a:schemeClr val="dk1"/>
                          </a:solidFill>
                          <a:effectLst/>
                          <a:latin typeface="Marianne" panose="02000000000000000000" pitchFamily="2" charset="0"/>
                          <a:ea typeface="+mn-ea"/>
                          <a:cs typeface="+mn-cs"/>
                        </a:rPr>
                        <a:t>Morbihan</a:t>
                      </a:r>
                    </a:p>
                  </a:txBody>
                  <a:tcPr marL="7144" marR="7144" marT="7144" marB="0" anchor="ctr"/>
                </a:tc>
                <a:tc>
                  <a:txBody>
                    <a:bodyPr/>
                    <a:lstStyle/>
                    <a:p>
                      <a:pPr algn="r" fontAlgn="ctr"/>
                      <a:r>
                        <a:rPr lang="fr-FR" sz="700" b="0" u="none" strike="noStrike" kern="1200">
                          <a:solidFill>
                            <a:schemeClr val="dk1"/>
                          </a:solidFill>
                          <a:effectLst/>
                          <a:latin typeface="Marianne" panose="02000000000000000000" pitchFamily="2" charset="0"/>
                          <a:ea typeface="+mn-ea"/>
                          <a:cs typeface="+mn-cs"/>
                        </a:rPr>
                        <a:t>1 431</a:t>
                      </a:r>
                    </a:p>
                  </a:txBody>
                  <a:tcPr marL="7144" marR="7144" marT="7144" marB="0" anchor="ctr"/>
                </a:tc>
                <a:tc>
                  <a:txBody>
                    <a:bodyPr/>
                    <a:lstStyle/>
                    <a:p>
                      <a:pPr algn="r" rtl="0" fontAlgn="ctr"/>
                      <a:r>
                        <a:rPr lang="fr-FR" sz="700" b="0" u="none" strike="noStrike" kern="1200" dirty="0">
                          <a:solidFill>
                            <a:schemeClr val="dk1"/>
                          </a:solidFill>
                          <a:effectLst/>
                          <a:latin typeface="Marianne" panose="02000000000000000000" pitchFamily="2" charset="0"/>
                          <a:ea typeface="+mn-ea"/>
                          <a:cs typeface="+mn-cs"/>
                        </a:rPr>
                        <a:t>1 681</a:t>
                      </a:r>
                    </a:p>
                  </a:txBody>
                  <a:tcPr marL="7144" marR="7144" marT="7144" marB="0" anchor="ctr"/>
                </a:tc>
                <a:tc>
                  <a:txBody>
                    <a:bodyPr/>
                    <a:lstStyle/>
                    <a:p>
                      <a:pPr algn="r" fontAlgn="b"/>
                      <a:r>
                        <a:rPr lang="fr-FR" sz="700" b="0" u="none" strike="noStrike" kern="1200" dirty="0">
                          <a:solidFill>
                            <a:schemeClr val="dk1"/>
                          </a:solidFill>
                          <a:effectLst/>
                          <a:latin typeface="Marianne" panose="02000000000000000000" pitchFamily="2" charset="0"/>
                          <a:ea typeface="+mn-ea"/>
                          <a:cs typeface="+mn-cs"/>
                        </a:rPr>
                        <a:t>1 655</a:t>
                      </a:r>
                    </a:p>
                  </a:txBody>
                  <a:tcPr marL="7144" marR="7144" marT="7144" marB="0" anchor="b"/>
                </a:tc>
                <a:tc>
                  <a:txBody>
                    <a:bodyPr/>
                    <a:lstStyle/>
                    <a:p>
                      <a:pPr algn="r" fontAlgn="b"/>
                      <a:r>
                        <a:rPr lang="fr-FR" sz="700" b="0" u="none" strike="noStrike" kern="1200" dirty="0">
                          <a:solidFill>
                            <a:schemeClr val="dk1"/>
                          </a:solidFill>
                          <a:effectLst/>
                          <a:latin typeface="Marianne" panose="02000000000000000000" pitchFamily="2" charset="0"/>
                          <a:ea typeface="+mn-ea"/>
                          <a:cs typeface="+mn-cs"/>
                        </a:rPr>
                        <a:t>+16 %</a:t>
                      </a:r>
                    </a:p>
                  </a:txBody>
                  <a:tcPr marL="7144" marR="7144" marT="7144" marB="0" anchor="b"/>
                </a:tc>
                <a:extLst>
                  <a:ext uri="{0D108BD9-81ED-4DB2-BD59-A6C34878D82A}">
                    <a16:rowId xmlns:a16="http://schemas.microsoft.com/office/drawing/2014/main" val="2549313354"/>
                  </a:ext>
                </a:extLst>
              </a:tr>
              <a:tr h="110014">
                <a:tc>
                  <a:txBody>
                    <a:bodyPr/>
                    <a:lstStyle/>
                    <a:p>
                      <a:pPr marL="0" algn="r" defTabSz="914400" rtl="0" eaLnBrk="1" fontAlgn="b" latinLnBrk="0" hangingPunct="1"/>
                      <a:r>
                        <a:rPr lang="fr-FR" sz="700" b="1" u="none" strike="noStrike" kern="1200" dirty="0">
                          <a:solidFill>
                            <a:schemeClr val="dk1"/>
                          </a:solidFill>
                          <a:effectLst/>
                          <a:latin typeface="Marianne" panose="02000000000000000000" pitchFamily="2" charset="0"/>
                          <a:ea typeface="+mn-ea"/>
                          <a:cs typeface="+mn-cs"/>
                        </a:rPr>
                        <a:t>Bretagne</a:t>
                      </a:r>
                    </a:p>
                  </a:txBody>
                  <a:tcPr marL="7144" marR="7144" marT="7144" marB="0" anchor="ctr">
                    <a:solidFill>
                      <a:schemeClr val="bg1">
                        <a:lumMod val="75000"/>
                      </a:schemeClr>
                    </a:solidFill>
                  </a:tcPr>
                </a:tc>
                <a:tc>
                  <a:txBody>
                    <a:bodyPr/>
                    <a:lstStyle/>
                    <a:p>
                      <a:pPr algn="r" fontAlgn="ctr"/>
                      <a:r>
                        <a:rPr lang="fr-FR" sz="700" b="1" u="none" strike="noStrike" kern="1200" dirty="0">
                          <a:solidFill>
                            <a:schemeClr val="dk1"/>
                          </a:solidFill>
                          <a:effectLst/>
                          <a:latin typeface="Marianne" panose="02000000000000000000" pitchFamily="2" charset="0"/>
                          <a:ea typeface="+mn-ea"/>
                          <a:cs typeface="+mn-cs"/>
                        </a:rPr>
                        <a:t>8 820</a:t>
                      </a:r>
                    </a:p>
                  </a:txBody>
                  <a:tcPr marL="7144" marR="7144" marT="7144" marB="0" anchor="ctr">
                    <a:solidFill>
                      <a:schemeClr val="bg1">
                        <a:lumMod val="75000"/>
                      </a:schemeClr>
                    </a:solidFill>
                  </a:tcPr>
                </a:tc>
                <a:tc>
                  <a:txBody>
                    <a:bodyPr/>
                    <a:lstStyle/>
                    <a:p>
                      <a:pPr algn="r" rtl="0" fontAlgn="ctr"/>
                      <a:r>
                        <a:rPr lang="fr-FR" sz="700" b="1" u="none" strike="noStrike" kern="1200" dirty="0">
                          <a:solidFill>
                            <a:schemeClr val="dk1"/>
                          </a:solidFill>
                          <a:effectLst/>
                          <a:latin typeface="Marianne" panose="02000000000000000000" pitchFamily="2" charset="0"/>
                          <a:ea typeface="+mn-ea"/>
                          <a:cs typeface="+mn-cs"/>
                        </a:rPr>
                        <a:t>10 165</a:t>
                      </a:r>
                    </a:p>
                  </a:txBody>
                  <a:tcPr marL="7144" marR="7144" marT="7144" marB="0" anchor="ctr">
                    <a:solidFill>
                      <a:schemeClr val="bg1">
                        <a:lumMod val="75000"/>
                      </a:schemeClr>
                    </a:solidFill>
                  </a:tcPr>
                </a:tc>
                <a:tc>
                  <a:txBody>
                    <a:bodyPr/>
                    <a:lstStyle/>
                    <a:p>
                      <a:pPr algn="r" fontAlgn="b"/>
                      <a:r>
                        <a:rPr lang="fr-FR" sz="700" b="1" u="none" strike="noStrike" kern="1200" dirty="0">
                          <a:solidFill>
                            <a:schemeClr val="dk1"/>
                          </a:solidFill>
                          <a:effectLst/>
                          <a:latin typeface="Marianne" panose="02000000000000000000" pitchFamily="2" charset="0"/>
                          <a:ea typeface="+mn-ea"/>
                          <a:cs typeface="+mn-cs"/>
                        </a:rPr>
                        <a:t>10 398</a:t>
                      </a:r>
                    </a:p>
                  </a:txBody>
                  <a:tcPr marL="7144" marR="7144" marT="7144" marB="0" anchor="b">
                    <a:solidFill>
                      <a:schemeClr val="bg1">
                        <a:lumMod val="75000"/>
                      </a:schemeClr>
                    </a:solidFill>
                  </a:tcPr>
                </a:tc>
                <a:tc>
                  <a:txBody>
                    <a:bodyPr/>
                    <a:lstStyle/>
                    <a:p>
                      <a:pPr algn="r" fontAlgn="b"/>
                      <a:r>
                        <a:rPr lang="fr-FR" sz="700" b="1" u="none" strike="noStrike" kern="1200" dirty="0">
                          <a:solidFill>
                            <a:schemeClr val="dk1"/>
                          </a:solidFill>
                          <a:effectLst/>
                          <a:latin typeface="Marianne" panose="02000000000000000000" pitchFamily="2" charset="0"/>
                          <a:ea typeface="+mn-ea"/>
                          <a:cs typeface="+mn-cs"/>
                        </a:rPr>
                        <a:t>+18 %</a:t>
                      </a:r>
                    </a:p>
                  </a:txBody>
                  <a:tcPr marL="7144" marR="7144" marT="7144" marB="0" anchor="b">
                    <a:solidFill>
                      <a:schemeClr val="bg1">
                        <a:lumMod val="75000"/>
                      </a:schemeClr>
                    </a:solidFill>
                  </a:tcPr>
                </a:tc>
                <a:extLst>
                  <a:ext uri="{0D108BD9-81ED-4DB2-BD59-A6C34878D82A}">
                    <a16:rowId xmlns:a16="http://schemas.microsoft.com/office/drawing/2014/main" val="3081056116"/>
                  </a:ext>
                </a:extLst>
              </a:tr>
            </a:tbl>
          </a:graphicData>
        </a:graphic>
      </p:graphicFrame>
      <p:pic>
        <p:nvPicPr>
          <p:cNvPr id="14" name="Graphique 13" descr="Enfant avec ballon contour">
            <a:extLst>
              <a:ext uri="{FF2B5EF4-FFF2-40B4-BE49-F238E27FC236}">
                <a16:creationId xmlns:a16="http://schemas.microsoft.com/office/drawing/2014/main" id="{F985B4A7-A10A-588E-9E47-C322DE4C43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02910" y="4669844"/>
            <a:ext cx="342900" cy="342900"/>
          </a:xfrm>
          <a:prstGeom prst="rect">
            <a:avLst/>
          </a:prstGeom>
        </p:spPr>
      </p:pic>
      <p:pic>
        <p:nvPicPr>
          <p:cNvPr id="16" name="Graphique 15" descr="Femme avec canne contour">
            <a:extLst>
              <a:ext uri="{FF2B5EF4-FFF2-40B4-BE49-F238E27FC236}">
                <a16:creationId xmlns:a16="http://schemas.microsoft.com/office/drawing/2014/main" id="{4A0510FB-0595-3B01-3B23-42055BE45E1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1225" y="4709599"/>
            <a:ext cx="287809" cy="287809"/>
          </a:xfrm>
          <a:prstGeom prst="rect">
            <a:avLst/>
          </a:prstGeom>
        </p:spPr>
      </p:pic>
      <p:pic>
        <p:nvPicPr>
          <p:cNvPr id="18" name="Graphique 17" descr="Personne en fauteuil roulant contour">
            <a:extLst>
              <a:ext uri="{FF2B5EF4-FFF2-40B4-BE49-F238E27FC236}">
                <a16:creationId xmlns:a16="http://schemas.microsoft.com/office/drawing/2014/main" id="{51788CC4-929B-11C7-EAD6-A334EAD481A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71945" y="4769727"/>
            <a:ext cx="277968" cy="277968"/>
          </a:xfrm>
          <a:prstGeom prst="rect">
            <a:avLst/>
          </a:prstGeom>
        </p:spPr>
      </p:pic>
      <p:pic>
        <p:nvPicPr>
          <p:cNvPr id="13" name="Graphique 12" descr="Jouer avec un remplissage uni">
            <a:extLst>
              <a:ext uri="{FF2B5EF4-FFF2-40B4-BE49-F238E27FC236}">
                <a16:creationId xmlns:a16="http://schemas.microsoft.com/office/drawing/2014/main" id="{099BCF85-EB41-28A1-7F16-E08BA57F799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6599" y="302309"/>
            <a:ext cx="483650" cy="483650"/>
          </a:xfrm>
          <a:prstGeom prst="rect">
            <a:avLst/>
          </a:prstGeom>
        </p:spPr>
      </p:pic>
    </p:spTree>
    <p:extLst>
      <p:ext uri="{BB962C8B-B14F-4D97-AF65-F5344CB8AC3E}">
        <p14:creationId xmlns:p14="http://schemas.microsoft.com/office/powerpoint/2010/main" val="3174030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BD03CF5-1D03-8C2A-5B0E-3D66EAA2AA77}"/>
              </a:ext>
            </a:extLst>
          </p:cNvPr>
          <p:cNvSpPr txBox="1"/>
          <p:nvPr/>
        </p:nvSpPr>
        <p:spPr>
          <a:xfrm>
            <a:off x="649297" y="313180"/>
            <a:ext cx="6966923" cy="600164"/>
          </a:xfrm>
          <a:prstGeom prst="rect">
            <a:avLst/>
          </a:prstGeom>
          <a:noFill/>
        </p:spPr>
        <p:txBody>
          <a:bodyPr wrap="square" rtlCol="0">
            <a:spAutoFit/>
          </a:bodyPr>
          <a:lstStyle/>
          <a:p>
            <a:r>
              <a:rPr lang="fr-FR" sz="2400" b="1" dirty="0">
                <a:latin typeface="Marianne" panose="02000000000000000000" pitchFamily="2" charset="0"/>
              </a:rPr>
              <a:t>Etablissements et services médico-sociaux</a:t>
            </a:r>
          </a:p>
          <a:p>
            <a:r>
              <a:rPr lang="fr-FR" sz="900" dirty="0">
                <a:latin typeface="Marianne" panose="02000000000000000000" pitchFamily="2" charset="0"/>
              </a:rPr>
              <a:t>Etablissements publics ou privés et services, places installées au 31.12.2022</a:t>
            </a:r>
          </a:p>
        </p:txBody>
      </p:sp>
      <p:sp>
        <p:nvSpPr>
          <p:cNvPr id="4" name="Espace réservé du numéro de diapositive 3">
            <a:extLst>
              <a:ext uri="{FF2B5EF4-FFF2-40B4-BE49-F238E27FC236}">
                <a16:creationId xmlns:a16="http://schemas.microsoft.com/office/drawing/2014/main" id="{66C43035-28D7-2169-4C92-4C9C41301A71}"/>
              </a:ext>
            </a:extLst>
          </p:cNvPr>
          <p:cNvSpPr>
            <a:spLocks noGrp="1"/>
          </p:cNvSpPr>
          <p:nvPr>
            <p:ph type="sldNum" sz="quarter" idx="12"/>
          </p:nvPr>
        </p:nvSpPr>
        <p:spPr/>
        <p:txBody>
          <a:bodyPr/>
          <a:lstStyle/>
          <a:p>
            <a:fld id="{B4A918BC-4D43-4B42-B3C0-E7EBE25E6AF0}" type="slidenum">
              <a:rPr lang="en-US" smtClean="0"/>
              <a:t>14</a:t>
            </a:fld>
            <a:endParaRPr lang="en-US"/>
          </a:p>
        </p:txBody>
      </p:sp>
      <p:sp>
        <p:nvSpPr>
          <p:cNvPr id="5" name="ZoneTexte 4">
            <a:extLst>
              <a:ext uri="{FF2B5EF4-FFF2-40B4-BE49-F238E27FC236}">
                <a16:creationId xmlns:a16="http://schemas.microsoft.com/office/drawing/2014/main" id="{DBE9029E-6AE5-849B-4DB0-6F9674E8CC04}"/>
              </a:ext>
            </a:extLst>
          </p:cNvPr>
          <p:cNvSpPr txBox="1"/>
          <p:nvPr/>
        </p:nvSpPr>
        <p:spPr>
          <a:xfrm>
            <a:off x="409056" y="5311780"/>
            <a:ext cx="7706495" cy="646331"/>
          </a:xfrm>
          <a:prstGeom prst="rect">
            <a:avLst/>
          </a:prstGeom>
          <a:noFill/>
        </p:spPr>
        <p:txBody>
          <a:bodyPr wrap="square" rtlCol="0">
            <a:spAutoFit/>
          </a:bodyPr>
          <a:lstStyle/>
          <a:p>
            <a:r>
              <a:rPr lang="fr-FR" sz="600" i="1" dirty="0">
                <a:latin typeface="Marianne" panose="02000000000000000000" pitchFamily="2" charset="0"/>
              </a:rPr>
              <a:t>Sources : DREES, </a:t>
            </a:r>
            <a:r>
              <a:rPr lang="fr-FR" sz="600" i="1" dirty="0" err="1">
                <a:latin typeface="Marianne" panose="02000000000000000000" pitchFamily="2" charset="0"/>
              </a:rPr>
              <a:t>Finess</a:t>
            </a:r>
            <a:r>
              <a:rPr lang="fr-FR" sz="600" i="1" dirty="0">
                <a:latin typeface="Marianne" panose="02000000000000000000" pitchFamily="2" charset="0"/>
              </a:rPr>
              <a:t>, SAE</a:t>
            </a:r>
          </a:p>
          <a:p>
            <a:r>
              <a:rPr lang="fr-FR" sz="600" i="1" dirty="0">
                <a:latin typeface="Marianne" panose="02000000000000000000" pitchFamily="2" charset="0"/>
              </a:rPr>
              <a:t>(1) Y compris accueil de jour</a:t>
            </a:r>
          </a:p>
          <a:p>
            <a:r>
              <a:rPr lang="fr-FR" sz="600" i="1" dirty="0">
                <a:latin typeface="Marianne" panose="02000000000000000000" pitchFamily="2" charset="0"/>
              </a:rPr>
              <a:t>(2) Y compris Etablissements expérimentaux pour personnes âgées</a:t>
            </a:r>
          </a:p>
          <a:p>
            <a:r>
              <a:rPr lang="fr-FR" sz="600" i="1" dirty="0">
                <a:latin typeface="Marianne" panose="02000000000000000000" pitchFamily="2" charset="0"/>
              </a:rPr>
              <a:t>(3) Source SAE - Activité réalisée  : Soins de longue durée (SLD)</a:t>
            </a:r>
          </a:p>
          <a:p>
            <a:r>
              <a:rPr lang="fr-FR" sz="600" i="1" dirty="0">
                <a:latin typeface="Marianne" panose="02000000000000000000" pitchFamily="2" charset="0"/>
              </a:rPr>
              <a:t>(4) Services autonomes et services rattachés à un établissement (y Compris les équipes mobiles Alzheimer)</a:t>
            </a:r>
          </a:p>
          <a:p>
            <a:r>
              <a:rPr lang="fr-FR" sz="600" i="1" dirty="0">
                <a:latin typeface="Marianne" panose="02000000000000000000" pitchFamily="2" charset="0"/>
              </a:rPr>
              <a:t>(5) Y compris accueil temporaire</a:t>
            </a:r>
          </a:p>
        </p:txBody>
      </p:sp>
      <p:graphicFrame>
        <p:nvGraphicFramePr>
          <p:cNvPr id="6" name="Tableau 5">
            <a:extLst>
              <a:ext uri="{FF2B5EF4-FFF2-40B4-BE49-F238E27FC236}">
                <a16:creationId xmlns:a16="http://schemas.microsoft.com/office/drawing/2014/main" id="{D6E3E370-08F8-9B6E-08E5-196B1773E76A}"/>
              </a:ext>
            </a:extLst>
          </p:cNvPr>
          <p:cNvGraphicFramePr>
            <a:graphicFrameLocks noGrp="1"/>
          </p:cNvGraphicFramePr>
          <p:nvPr>
            <p:extLst>
              <p:ext uri="{D42A27DB-BD31-4B8C-83A1-F6EECF244321}">
                <p14:modId xmlns:p14="http://schemas.microsoft.com/office/powerpoint/2010/main" val="2464040956"/>
              </p:ext>
            </p:extLst>
          </p:nvPr>
        </p:nvGraphicFramePr>
        <p:xfrm>
          <a:off x="409056" y="1599007"/>
          <a:ext cx="7612614" cy="3619919"/>
        </p:xfrm>
        <a:graphic>
          <a:graphicData uri="http://schemas.openxmlformats.org/drawingml/2006/table">
            <a:tbl>
              <a:tblPr>
                <a:tableStyleId>{5C22544A-7EE6-4342-B048-85BDC9FD1C3A}</a:tableStyleId>
              </a:tblPr>
              <a:tblGrid>
                <a:gridCol w="4012614">
                  <a:extLst>
                    <a:ext uri="{9D8B030D-6E8A-4147-A177-3AD203B41FA5}">
                      <a16:colId xmlns:a16="http://schemas.microsoft.com/office/drawing/2014/main" val="3164213709"/>
                    </a:ext>
                  </a:extLst>
                </a:gridCol>
                <a:gridCol w="720000">
                  <a:extLst>
                    <a:ext uri="{9D8B030D-6E8A-4147-A177-3AD203B41FA5}">
                      <a16:colId xmlns:a16="http://schemas.microsoft.com/office/drawing/2014/main" val="1606707029"/>
                    </a:ext>
                  </a:extLst>
                </a:gridCol>
                <a:gridCol w="720000">
                  <a:extLst>
                    <a:ext uri="{9D8B030D-6E8A-4147-A177-3AD203B41FA5}">
                      <a16:colId xmlns:a16="http://schemas.microsoft.com/office/drawing/2014/main" val="1458803772"/>
                    </a:ext>
                  </a:extLst>
                </a:gridCol>
                <a:gridCol w="720000">
                  <a:extLst>
                    <a:ext uri="{9D8B030D-6E8A-4147-A177-3AD203B41FA5}">
                      <a16:colId xmlns:a16="http://schemas.microsoft.com/office/drawing/2014/main" val="3190881844"/>
                    </a:ext>
                  </a:extLst>
                </a:gridCol>
                <a:gridCol w="720000">
                  <a:extLst>
                    <a:ext uri="{9D8B030D-6E8A-4147-A177-3AD203B41FA5}">
                      <a16:colId xmlns:a16="http://schemas.microsoft.com/office/drawing/2014/main" val="4224148895"/>
                    </a:ext>
                  </a:extLst>
                </a:gridCol>
                <a:gridCol w="720000">
                  <a:extLst>
                    <a:ext uri="{9D8B030D-6E8A-4147-A177-3AD203B41FA5}">
                      <a16:colId xmlns:a16="http://schemas.microsoft.com/office/drawing/2014/main" val="4214158293"/>
                    </a:ext>
                  </a:extLst>
                </a:gridCol>
              </a:tblGrid>
              <a:tr h="177419">
                <a:tc>
                  <a:txBody>
                    <a:bodyPr/>
                    <a:lstStyle/>
                    <a:p>
                      <a:pPr algn="ctr" fontAlgn="ctr"/>
                      <a:r>
                        <a:rPr lang="fr-FR" sz="700" u="none" strike="noStrike" kern="1200" dirty="0">
                          <a:solidFill>
                            <a:schemeClr val="dk1"/>
                          </a:solidFill>
                          <a:effectLst/>
                          <a:latin typeface="Marianne" panose="02000000000000000000" pitchFamily="2" charset="0"/>
                          <a:ea typeface="+mn-ea"/>
                          <a:cs typeface="+mn-cs"/>
                        </a:rPr>
                        <a:t> </a:t>
                      </a:r>
                    </a:p>
                  </a:txBody>
                  <a:tcPr marL="4126" marR="4126" marT="4126" marB="0" anchor="ctr"/>
                </a:tc>
                <a:tc>
                  <a:txBody>
                    <a:bodyPr/>
                    <a:lstStyle/>
                    <a:p>
                      <a:pPr algn="ctr" fontAlgn="ctr"/>
                      <a:r>
                        <a:rPr lang="fr-FR" sz="700" u="none" strike="noStrike" kern="1200" dirty="0">
                          <a:solidFill>
                            <a:schemeClr val="dk1"/>
                          </a:solidFill>
                          <a:effectLst/>
                          <a:latin typeface="Marianne" panose="02000000000000000000" pitchFamily="2" charset="0"/>
                          <a:ea typeface="+mn-ea"/>
                          <a:cs typeface="+mn-cs"/>
                        </a:rPr>
                        <a:t>Côtes-d'Armor</a:t>
                      </a:r>
                    </a:p>
                  </a:txBody>
                  <a:tcPr marL="4126" marR="4126" marT="4126" marB="0" anchor="ctr"/>
                </a:tc>
                <a:tc>
                  <a:txBody>
                    <a:bodyPr/>
                    <a:lstStyle/>
                    <a:p>
                      <a:pPr algn="ctr" fontAlgn="ctr"/>
                      <a:r>
                        <a:rPr lang="fr-FR" sz="700" u="none" strike="noStrike" kern="1200">
                          <a:solidFill>
                            <a:schemeClr val="dk1"/>
                          </a:solidFill>
                          <a:effectLst/>
                          <a:latin typeface="Marianne" panose="02000000000000000000" pitchFamily="2" charset="0"/>
                          <a:ea typeface="+mn-ea"/>
                          <a:cs typeface="+mn-cs"/>
                        </a:rPr>
                        <a:t>Finistère</a:t>
                      </a:r>
                    </a:p>
                  </a:txBody>
                  <a:tcPr marL="4126" marR="4126" marT="4126" marB="0" anchor="ctr"/>
                </a:tc>
                <a:tc>
                  <a:txBody>
                    <a:bodyPr/>
                    <a:lstStyle/>
                    <a:p>
                      <a:pPr algn="ctr" fontAlgn="ctr"/>
                      <a:r>
                        <a:rPr lang="fr-FR" sz="700" u="none" strike="noStrike" kern="1200">
                          <a:solidFill>
                            <a:schemeClr val="dk1"/>
                          </a:solidFill>
                          <a:effectLst/>
                          <a:latin typeface="Marianne" panose="02000000000000000000" pitchFamily="2" charset="0"/>
                          <a:ea typeface="+mn-ea"/>
                          <a:cs typeface="+mn-cs"/>
                        </a:rPr>
                        <a:t>Ille-et-Vilaine</a:t>
                      </a:r>
                    </a:p>
                  </a:txBody>
                  <a:tcPr marL="4126" marR="4126" marT="4126" marB="0" anchor="ctr"/>
                </a:tc>
                <a:tc>
                  <a:txBody>
                    <a:bodyPr/>
                    <a:lstStyle/>
                    <a:p>
                      <a:pPr algn="ctr" fontAlgn="ctr"/>
                      <a:r>
                        <a:rPr lang="fr-FR" sz="700" u="none" strike="noStrike" kern="1200">
                          <a:solidFill>
                            <a:schemeClr val="dk1"/>
                          </a:solidFill>
                          <a:effectLst/>
                          <a:latin typeface="Marianne" panose="02000000000000000000" pitchFamily="2" charset="0"/>
                          <a:ea typeface="+mn-ea"/>
                          <a:cs typeface="+mn-cs"/>
                        </a:rPr>
                        <a:t>Morbihan</a:t>
                      </a:r>
                    </a:p>
                  </a:txBody>
                  <a:tcPr marL="4126" marR="4126" marT="4126" marB="0" anchor="ctr"/>
                </a:tc>
                <a:tc>
                  <a:txBody>
                    <a:bodyPr/>
                    <a:lstStyle/>
                    <a:p>
                      <a:pPr algn="ctr" fontAlgn="ctr"/>
                      <a:r>
                        <a:rPr lang="fr-FR" sz="700" b="1" u="none" strike="noStrike" kern="1200" dirty="0">
                          <a:solidFill>
                            <a:schemeClr val="dk1"/>
                          </a:solidFill>
                          <a:effectLst/>
                          <a:latin typeface="Marianne" panose="02000000000000000000" pitchFamily="2" charset="0"/>
                          <a:ea typeface="+mn-ea"/>
                          <a:cs typeface="+mn-cs"/>
                        </a:rPr>
                        <a:t>BRETAGNE</a:t>
                      </a:r>
                    </a:p>
                  </a:txBody>
                  <a:tcPr marL="4126" marR="4126" marT="4126" marB="0" anchor="ctr">
                    <a:solidFill>
                      <a:srgbClr val="00A95F"/>
                    </a:solidFill>
                  </a:tcPr>
                </a:tc>
                <a:extLst>
                  <a:ext uri="{0D108BD9-81ED-4DB2-BD59-A6C34878D82A}">
                    <a16:rowId xmlns:a16="http://schemas.microsoft.com/office/drawing/2014/main" val="76157430"/>
                  </a:ext>
                </a:extLst>
              </a:tr>
              <a:tr h="137700">
                <a:tc>
                  <a:txBody>
                    <a:bodyPr/>
                    <a:lstStyle/>
                    <a:p>
                      <a:pPr algn="l" fontAlgn="ctr"/>
                      <a:r>
                        <a:rPr lang="fr-FR" sz="700" b="1" i="0" u="none" strike="noStrike" dirty="0">
                          <a:solidFill>
                            <a:srgbClr val="000000"/>
                          </a:solidFill>
                          <a:effectLst/>
                          <a:latin typeface="Marianne" panose="02000000000000000000" pitchFamily="2" charset="0"/>
                        </a:rPr>
                        <a:t>Établissement d'hébergement pour personnes âgées dépendantes (EHPAD)</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 </a:t>
                      </a:r>
                    </a:p>
                  </a:txBody>
                  <a:tcPr marL="9525" marR="9525" marT="9525" marB="0" anchor="ctr">
                    <a:solidFill>
                      <a:srgbClr val="00A95F"/>
                    </a:solidFill>
                  </a:tcPr>
                </a:tc>
                <a:extLst>
                  <a:ext uri="{0D108BD9-81ED-4DB2-BD59-A6C34878D82A}">
                    <a16:rowId xmlns:a16="http://schemas.microsoft.com/office/drawing/2014/main" val="1390237063"/>
                  </a:ext>
                </a:extLst>
              </a:tr>
              <a:tr h="137700">
                <a:tc>
                  <a:txBody>
                    <a:bodyPr/>
                    <a:lstStyle/>
                    <a:p>
                      <a:pPr algn="l" fontAlgn="ctr"/>
                      <a:r>
                        <a:rPr lang="fr-FR" sz="700" b="0" i="0" u="none" strike="noStrike">
                          <a:solidFill>
                            <a:srgbClr val="000000"/>
                          </a:solidFill>
                          <a:effectLst/>
                          <a:latin typeface="Marianne" panose="02000000000000000000" pitchFamily="2" charset="0"/>
                        </a:rPr>
                        <a:t>Nombre d'établissements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118</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130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146</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120</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514</a:t>
                      </a:r>
                    </a:p>
                  </a:txBody>
                  <a:tcPr marL="9525" marR="9525" marT="9525" marB="0" anchor="ctr">
                    <a:solidFill>
                      <a:srgbClr val="00A95F"/>
                    </a:solidFill>
                  </a:tcPr>
                </a:tc>
                <a:extLst>
                  <a:ext uri="{0D108BD9-81ED-4DB2-BD59-A6C34878D82A}">
                    <a16:rowId xmlns:a16="http://schemas.microsoft.com/office/drawing/2014/main" val="641731864"/>
                  </a:ext>
                </a:extLst>
              </a:tr>
              <a:tr h="137700">
                <a:tc>
                  <a:txBody>
                    <a:bodyPr/>
                    <a:lstStyle/>
                    <a:p>
                      <a:pPr algn="l" fontAlgn="ctr"/>
                      <a:r>
                        <a:rPr lang="fr-FR" sz="700" b="0" i="0" u="none" strike="noStrike" dirty="0">
                          <a:solidFill>
                            <a:srgbClr val="000000"/>
                          </a:solidFill>
                          <a:effectLst/>
                          <a:latin typeface="Marianne" panose="02000000000000000000" pitchFamily="2" charset="0"/>
                        </a:rPr>
                        <a:t>Nombre total de places installées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9 342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11 843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11 446</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8 850</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41 481</a:t>
                      </a:r>
                    </a:p>
                  </a:txBody>
                  <a:tcPr marL="9525" marR="9525" marT="9525" marB="0" anchor="ctr">
                    <a:solidFill>
                      <a:srgbClr val="00A95F"/>
                    </a:solidFill>
                  </a:tcPr>
                </a:tc>
                <a:extLst>
                  <a:ext uri="{0D108BD9-81ED-4DB2-BD59-A6C34878D82A}">
                    <a16:rowId xmlns:a16="http://schemas.microsoft.com/office/drawing/2014/main" val="1319342210"/>
                  </a:ext>
                </a:extLst>
              </a:tr>
              <a:tr h="137700">
                <a:tc>
                  <a:txBody>
                    <a:bodyPr/>
                    <a:lstStyle/>
                    <a:p>
                      <a:pPr algn="l" fontAlgn="ctr"/>
                      <a:r>
                        <a:rPr lang="fr-FR" sz="700" b="0" i="0" u="none" strike="noStrike" dirty="0">
                          <a:solidFill>
                            <a:srgbClr val="000000"/>
                          </a:solidFill>
                          <a:effectLst/>
                          <a:latin typeface="Marianne" panose="02000000000000000000" pitchFamily="2" charset="0"/>
                        </a:rPr>
                        <a:t>Dont places en accueil temporaire (1)</a:t>
                      </a:r>
                    </a:p>
                  </a:txBody>
                  <a:tcPr marL="457200" marR="9525" marT="9525" marB="0" anchor="ctr"/>
                </a:tc>
                <a:tc>
                  <a:txBody>
                    <a:bodyPr/>
                    <a:lstStyle/>
                    <a:p>
                      <a:pPr algn="r" fontAlgn="ctr"/>
                      <a:r>
                        <a:rPr lang="fr-FR" sz="700" b="0" i="0" u="none" strike="noStrike">
                          <a:solidFill>
                            <a:srgbClr val="000000"/>
                          </a:solidFill>
                          <a:effectLst/>
                          <a:latin typeface="Marianne" panose="02000000000000000000" pitchFamily="2" charset="0"/>
                        </a:rPr>
                        <a:t>252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335</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263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180</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1 030</a:t>
                      </a:r>
                    </a:p>
                  </a:txBody>
                  <a:tcPr marL="9525" marR="9525" marT="9525" marB="0" anchor="ctr">
                    <a:solidFill>
                      <a:srgbClr val="00A95F"/>
                    </a:solidFill>
                  </a:tcPr>
                </a:tc>
                <a:extLst>
                  <a:ext uri="{0D108BD9-81ED-4DB2-BD59-A6C34878D82A}">
                    <a16:rowId xmlns:a16="http://schemas.microsoft.com/office/drawing/2014/main" val="726603990"/>
                  </a:ext>
                </a:extLst>
              </a:tr>
              <a:tr h="137700">
                <a:tc>
                  <a:txBody>
                    <a:bodyPr/>
                    <a:lstStyle/>
                    <a:p>
                      <a:pPr algn="l" fontAlgn="ctr"/>
                      <a:r>
                        <a:rPr lang="fr-FR" sz="700" b="0" i="0" u="none" strike="noStrike">
                          <a:solidFill>
                            <a:srgbClr val="000000"/>
                          </a:solidFill>
                          <a:effectLst/>
                          <a:latin typeface="Marianne" panose="02000000000000000000" pitchFamily="2" charset="0"/>
                        </a:rPr>
                        <a:t>Dont places en accueil de jour (5)</a:t>
                      </a:r>
                    </a:p>
                  </a:txBody>
                  <a:tcPr marL="457200" marR="9525" marT="9525" marB="0" anchor="ctr"/>
                </a:tc>
                <a:tc>
                  <a:txBody>
                    <a:bodyPr/>
                    <a:lstStyle/>
                    <a:p>
                      <a:pPr algn="r" fontAlgn="ctr"/>
                      <a:r>
                        <a:rPr lang="fr-FR" sz="700" b="0" i="0" u="none" strike="noStrike">
                          <a:solidFill>
                            <a:srgbClr val="000000"/>
                          </a:solidFill>
                          <a:effectLst/>
                          <a:latin typeface="Marianne" panose="02000000000000000000" pitchFamily="2" charset="0"/>
                        </a:rPr>
                        <a:t>142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207</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222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180</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751</a:t>
                      </a:r>
                    </a:p>
                  </a:txBody>
                  <a:tcPr marL="9525" marR="9525" marT="9525" marB="0" anchor="ctr">
                    <a:solidFill>
                      <a:srgbClr val="00A95F"/>
                    </a:solidFill>
                  </a:tcPr>
                </a:tc>
                <a:extLst>
                  <a:ext uri="{0D108BD9-81ED-4DB2-BD59-A6C34878D82A}">
                    <a16:rowId xmlns:a16="http://schemas.microsoft.com/office/drawing/2014/main" val="959255619"/>
                  </a:ext>
                </a:extLst>
              </a:tr>
              <a:tr h="137700">
                <a:tc>
                  <a:txBody>
                    <a:bodyPr/>
                    <a:lstStyle/>
                    <a:p>
                      <a:pPr algn="l" fontAlgn="ctr"/>
                      <a:r>
                        <a:rPr lang="fr-FR" sz="700" b="1" i="0" u="none" strike="noStrike">
                          <a:solidFill>
                            <a:srgbClr val="000000"/>
                          </a:solidFill>
                          <a:effectLst/>
                          <a:latin typeface="Marianne" panose="02000000000000000000" pitchFamily="2" charset="0"/>
                        </a:rPr>
                        <a:t>Résidence autonomie</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 </a:t>
                      </a:r>
                    </a:p>
                  </a:txBody>
                  <a:tcPr marL="9525" marR="9525" marT="9525" marB="0" anchor="ctr">
                    <a:solidFill>
                      <a:srgbClr val="00A95F"/>
                    </a:solidFill>
                  </a:tcPr>
                </a:tc>
                <a:extLst>
                  <a:ext uri="{0D108BD9-81ED-4DB2-BD59-A6C34878D82A}">
                    <a16:rowId xmlns:a16="http://schemas.microsoft.com/office/drawing/2014/main" val="3049119639"/>
                  </a:ext>
                </a:extLst>
              </a:tr>
              <a:tr h="137700">
                <a:tc>
                  <a:txBody>
                    <a:bodyPr/>
                    <a:lstStyle/>
                    <a:p>
                      <a:pPr algn="l" fontAlgn="ctr"/>
                      <a:r>
                        <a:rPr lang="fr-FR" sz="700" b="0" i="0" u="none" strike="noStrike">
                          <a:solidFill>
                            <a:srgbClr val="000000"/>
                          </a:solidFill>
                          <a:effectLst/>
                          <a:latin typeface="Marianne" panose="02000000000000000000" pitchFamily="2" charset="0"/>
                        </a:rPr>
                        <a:t>Nombre d'établissements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23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11</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29</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86</a:t>
                      </a:r>
                    </a:p>
                  </a:txBody>
                  <a:tcPr marL="9525" marR="9525" marT="9525" marB="0" anchor="ctr">
                    <a:solidFill>
                      <a:srgbClr val="00A95F"/>
                    </a:solidFill>
                  </a:tcPr>
                </a:tc>
                <a:extLst>
                  <a:ext uri="{0D108BD9-81ED-4DB2-BD59-A6C34878D82A}">
                    <a16:rowId xmlns:a16="http://schemas.microsoft.com/office/drawing/2014/main" val="4104416228"/>
                  </a:ext>
                </a:extLst>
              </a:tr>
              <a:tr h="137700">
                <a:tc>
                  <a:txBody>
                    <a:bodyPr/>
                    <a:lstStyle/>
                    <a:p>
                      <a:pPr algn="l" fontAlgn="ctr"/>
                      <a:r>
                        <a:rPr lang="fr-FR" sz="700" b="0" i="0" u="none" strike="noStrike">
                          <a:solidFill>
                            <a:srgbClr val="000000"/>
                          </a:solidFill>
                          <a:effectLst/>
                          <a:latin typeface="Marianne" panose="02000000000000000000" pitchFamily="2" charset="0"/>
                        </a:rPr>
                        <a:t>Nombre total de places installées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805</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453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1 076</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1 418</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3 752</a:t>
                      </a:r>
                    </a:p>
                  </a:txBody>
                  <a:tcPr marL="9525" marR="9525" marT="9525" marB="0" anchor="ctr">
                    <a:solidFill>
                      <a:srgbClr val="00A95F"/>
                    </a:solidFill>
                  </a:tcPr>
                </a:tc>
                <a:extLst>
                  <a:ext uri="{0D108BD9-81ED-4DB2-BD59-A6C34878D82A}">
                    <a16:rowId xmlns:a16="http://schemas.microsoft.com/office/drawing/2014/main" val="4198355278"/>
                  </a:ext>
                </a:extLst>
              </a:tr>
              <a:tr h="137700">
                <a:tc>
                  <a:txBody>
                    <a:bodyPr/>
                    <a:lstStyle/>
                    <a:p>
                      <a:pPr algn="l" fontAlgn="ctr"/>
                      <a:r>
                        <a:rPr lang="fr-FR" sz="700" b="0" i="0" u="none" strike="noStrike">
                          <a:solidFill>
                            <a:srgbClr val="000000"/>
                          </a:solidFill>
                          <a:effectLst/>
                          <a:latin typeface="Marianne" panose="02000000000000000000" pitchFamily="2" charset="0"/>
                        </a:rPr>
                        <a:t>Dont places en accueil temporaire (1)</a:t>
                      </a:r>
                    </a:p>
                  </a:txBody>
                  <a:tcPr marL="457200" marR="9525" marT="9525" marB="0" anchor="ctr"/>
                </a:tc>
                <a:tc>
                  <a:txBody>
                    <a:bodyPr/>
                    <a:lstStyle/>
                    <a:p>
                      <a:pPr algn="r" fontAlgn="ctr"/>
                      <a:r>
                        <a:rPr lang="fr-FR" sz="700" b="0" i="0" u="none" strike="noStrike">
                          <a:solidFill>
                            <a:srgbClr val="000000"/>
                          </a:solidFill>
                          <a:effectLst/>
                          <a:latin typeface="Marianne" panose="02000000000000000000" pitchFamily="2" charset="0"/>
                        </a:rPr>
                        <a:t>15</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29</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14</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71</a:t>
                      </a:r>
                    </a:p>
                  </a:txBody>
                  <a:tcPr marL="9525" marR="9525" marT="9525" marB="0" anchor="ctr">
                    <a:solidFill>
                      <a:srgbClr val="00A95F"/>
                    </a:solidFill>
                  </a:tcPr>
                </a:tc>
                <a:extLst>
                  <a:ext uri="{0D108BD9-81ED-4DB2-BD59-A6C34878D82A}">
                    <a16:rowId xmlns:a16="http://schemas.microsoft.com/office/drawing/2014/main" val="1825724813"/>
                  </a:ext>
                </a:extLst>
              </a:tr>
              <a:tr h="137700">
                <a:tc>
                  <a:txBody>
                    <a:bodyPr/>
                    <a:lstStyle/>
                    <a:p>
                      <a:pPr algn="l" fontAlgn="ctr"/>
                      <a:r>
                        <a:rPr lang="fr-FR" sz="700" b="0" i="0" u="none" strike="noStrike">
                          <a:solidFill>
                            <a:srgbClr val="000000"/>
                          </a:solidFill>
                          <a:effectLst/>
                          <a:latin typeface="Marianne" panose="02000000000000000000" pitchFamily="2" charset="0"/>
                        </a:rPr>
                        <a:t>Dont places en accueil de jour (5)</a:t>
                      </a:r>
                    </a:p>
                  </a:txBody>
                  <a:tcPr marL="457200"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3</a:t>
                      </a:r>
                    </a:p>
                  </a:txBody>
                  <a:tcPr marL="9525" marR="9525" marT="9525" marB="0" anchor="ctr">
                    <a:solidFill>
                      <a:srgbClr val="00A95F"/>
                    </a:solidFill>
                  </a:tcPr>
                </a:tc>
                <a:extLst>
                  <a:ext uri="{0D108BD9-81ED-4DB2-BD59-A6C34878D82A}">
                    <a16:rowId xmlns:a16="http://schemas.microsoft.com/office/drawing/2014/main" val="2527242255"/>
                  </a:ext>
                </a:extLst>
              </a:tr>
              <a:tr h="137700">
                <a:tc>
                  <a:txBody>
                    <a:bodyPr/>
                    <a:lstStyle/>
                    <a:p>
                      <a:pPr algn="l" fontAlgn="ctr"/>
                      <a:r>
                        <a:rPr lang="fr-FR" sz="700" b="1" i="0" u="none" strike="noStrike">
                          <a:solidFill>
                            <a:srgbClr val="000000"/>
                          </a:solidFill>
                          <a:effectLst/>
                          <a:latin typeface="Marianne" panose="02000000000000000000" pitchFamily="2" charset="0"/>
                        </a:rPr>
                        <a:t>Unités de soins de longue durée (USLD) (3)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 </a:t>
                      </a:r>
                    </a:p>
                  </a:txBody>
                  <a:tcPr marL="9525" marR="9525" marT="9525" marB="0" anchor="ctr">
                    <a:solidFill>
                      <a:srgbClr val="00A95F"/>
                    </a:solidFill>
                  </a:tcPr>
                </a:tc>
                <a:extLst>
                  <a:ext uri="{0D108BD9-81ED-4DB2-BD59-A6C34878D82A}">
                    <a16:rowId xmlns:a16="http://schemas.microsoft.com/office/drawing/2014/main" val="670759193"/>
                  </a:ext>
                </a:extLst>
              </a:tr>
              <a:tr h="137700">
                <a:tc>
                  <a:txBody>
                    <a:bodyPr/>
                    <a:lstStyle/>
                    <a:p>
                      <a:pPr algn="l" fontAlgn="ctr"/>
                      <a:r>
                        <a:rPr lang="fr-FR" sz="700" b="0" i="0" u="none" strike="noStrike">
                          <a:solidFill>
                            <a:srgbClr val="000000"/>
                          </a:solidFill>
                          <a:effectLst/>
                          <a:latin typeface="Marianne" panose="02000000000000000000" pitchFamily="2" charset="0"/>
                        </a:rPr>
                        <a:t>Nombre d'USLD</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6</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11</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9</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10</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36</a:t>
                      </a:r>
                    </a:p>
                  </a:txBody>
                  <a:tcPr marL="9525" marR="9525" marT="9525" marB="0" anchor="ctr">
                    <a:solidFill>
                      <a:srgbClr val="00A95F"/>
                    </a:solidFill>
                  </a:tcPr>
                </a:tc>
                <a:extLst>
                  <a:ext uri="{0D108BD9-81ED-4DB2-BD59-A6C34878D82A}">
                    <a16:rowId xmlns:a16="http://schemas.microsoft.com/office/drawing/2014/main" val="2652032441"/>
                  </a:ext>
                </a:extLst>
              </a:tr>
              <a:tr h="137700">
                <a:tc>
                  <a:txBody>
                    <a:bodyPr/>
                    <a:lstStyle/>
                    <a:p>
                      <a:pPr algn="l" fontAlgn="ctr"/>
                      <a:r>
                        <a:rPr lang="fr-FR" sz="700" b="0" i="0" u="none" strike="noStrike">
                          <a:solidFill>
                            <a:srgbClr val="000000"/>
                          </a:solidFill>
                          <a:effectLst/>
                          <a:latin typeface="Marianne" panose="02000000000000000000" pitchFamily="2" charset="0"/>
                        </a:rPr>
                        <a:t>Nombre de lits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240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510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535</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418</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1 703</a:t>
                      </a:r>
                    </a:p>
                  </a:txBody>
                  <a:tcPr marL="9525" marR="9525" marT="9525" marB="0" anchor="ctr">
                    <a:solidFill>
                      <a:srgbClr val="00A95F"/>
                    </a:solidFill>
                  </a:tcPr>
                </a:tc>
                <a:extLst>
                  <a:ext uri="{0D108BD9-81ED-4DB2-BD59-A6C34878D82A}">
                    <a16:rowId xmlns:a16="http://schemas.microsoft.com/office/drawing/2014/main" val="1344555652"/>
                  </a:ext>
                </a:extLst>
              </a:tr>
              <a:tr h="137700">
                <a:tc>
                  <a:txBody>
                    <a:bodyPr/>
                    <a:lstStyle/>
                    <a:p>
                      <a:pPr algn="l" fontAlgn="ctr"/>
                      <a:r>
                        <a:rPr lang="fr-FR" sz="700" b="1" i="0" u="none" strike="noStrike">
                          <a:solidFill>
                            <a:srgbClr val="000000"/>
                          </a:solidFill>
                          <a:effectLst/>
                          <a:latin typeface="Marianne" panose="02000000000000000000" pitchFamily="2" charset="0"/>
                        </a:rPr>
                        <a:t>Centre de jour pour personnes âgées</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 </a:t>
                      </a:r>
                    </a:p>
                  </a:txBody>
                  <a:tcPr marL="9525" marR="9525" marT="9525" marB="0" anchor="ctr">
                    <a:solidFill>
                      <a:srgbClr val="00A95F"/>
                    </a:solidFill>
                  </a:tcPr>
                </a:tc>
                <a:extLst>
                  <a:ext uri="{0D108BD9-81ED-4DB2-BD59-A6C34878D82A}">
                    <a16:rowId xmlns:a16="http://schemas.microsoft.com/office/drawing/2014/main" val="2734654040"/>
                  </a:ext>
                </a:extLst>
              </a:tr>
              <a:tr h="137700">
                <a:tc>
                  <a:txBody>
                    <a:bodyPr/>
                    <a:lstStyle/>
                    <a:p>
                      <a:pPr algn="l" fontAlgn="ctr"/>
                      <a:r>
                        <a:rPr lang="fr-FR" sz="700" b="0" i="0" u="none" strike="noStrike">
                          <a:solidFill>
                            <a:srgbClr val="000000"/>
                          </a:solidFill>
                          <a:effectLst/>
                          <a:latin typeface="Marianne" panose="02000000000000000000" pitchFamily="2" charset="0"/>
                        </a:rPr>
                        <a:t>Nombre d'établissements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6</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7</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17</a:t>
                      </a:r>
                    </a:p>
                  </a:txBody>
                  <a:tcPr marL="9525" marR="9525" marT="9525" marB="0" anchor="ctr">
                    <a:solidFill>
                      <a:srgbClr val="00A95F"/>
                    </a:solidFill>
                  </a:tcPr>
                </a:tc>
                <a:extLst>
                  <a:ext uri="{0D108BD9-81ED-4DB2-BD59-A6C34878D82A}">
                    <a16:rowId xmlns:a16="http://schemas.microsoft.com/office/drawing/2014/main" val="1159892144"/>
                  </a:ext>
                </a:extLst>
              </a:tr>
              <a:tr h="137700">
                <a:tc>
                  <a:txBody>
                    <a:bodyPr/>
                    <a:lstStyle/>
                    <a:p>
                      <a:pPr algn="l" fontAlgn="ctr"/>
                      <a:r>
                        <a:rPr lang="fr-FR" sz="700" b="0" i="0" u="none" strike="noStrike">
                          <a:solidFill>
                            <a:srgbClr val="000000"/>
                          </a:solidFill>
                          <a:effectLst/>
                          <a:latin typeface="Marianne" panose="02000000000000000000" pitchFamily="2" charset="0"/>
                        </a:rPr>
                        <a:t>Nombre total de places installées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40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59</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60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159</a:t>
                      </a:r>
                    </a:p>
                  </a:txBody>
                  <a:tcPr marL="9525" marR="9525" marT="9525" marB="0" anchor="ctr">
                    <a:solidFill>
                      <a:srgbClr val="00A95F"/>
                    </a:solidFill>
                  </a:tcPr>
                </a:tc>
                <a:extLst>
                  <a:ext uri="{0D108BD9-81ED-4DB2-BD59-A6C34878D82A}">
                    <a16:rowId xmlns:a16="http://schemas.microsoft.com/office/drawing/2014/main" val="1862574643"/>
                  </a:ext>
                </a:extLst>
              </a:tr>
              <a:tr h="137700">
                <a:tc>
                  <a:txBody>
                    <a:bodyPr/>
                    <a:lstStyle/>
                    <a:p>
                      <a:pPr algn="l" fontAlgn="ctr"/>
                      <a:r>
                        <a:rPr lang="fr-FR" sz="700" b="0" i="0" u="none" strike="noStrike">
                          <a:solidFill>
                            <a:srgbClr val="000000"/>
                          </a:solidFill>
                          <a:effectLst/>
                          <a:latin typeface="Marianne" panose="02000000000000000000" pitchFamily="2" charset="0"/>
                        </a:rPr>
                        <a:t>Dont places en accueil temporaire</a:t>
                      </a:r>
                    </a:p>
                  </a:txBody>
                  <a:tcPr marL="457200" marR="9525" marT="9525" marB="0" anchor="ctr"/>
                </a:tc>
                <a:tc>
                  <a:txBody>
                    <a:bodyPr/>
                    <a:lstStyle/>
                    <a:p>
                      <a:pPr algn="r" fontAlgn="ctr"/>
                      <a:r>
                        <a:rPr lang="fr-FR" sz="700" b="0" i="0" u="none" strike="noStrike">
                          <a:solidFill>
                            <a:srgbClr val="000000"/>
                          </a:solidFill>
                          <a:effectLst/>
                          <a:latin typeface="Marianne" panose="02000000000000000000" pitchFamily="2" charset="0"/>
                        </a:rPr>
                        <a:t>30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30</a:t>
                      </a:r>
                    </a:p>
                  </a:txBody>
                  <a:tcPr marL="9525" marR="9525" marT="9525" marB="0" anchor="ctr">
                    <a:solidFill>
                      <a:srgbClr val="00A95F"/>
                    </a:solidFill>
                  </a:tcPr>
                </a:tc>
                <a:extLst>
                  <a:ext uri="{0D108BD9-81ED-4DB2-BD59-A6C34878D82A}">
                    <a16:rowId xmlns:a16="http://schemas.microsoft.com/office/drawing/2014/main" val="641001291"/>
                  </a:ext>
                </a:extLst>
              </a:tr>
              <a:tr h="137700">
                <a:tc>
                  <a:txBody>
                    <a:bodyPr/>
                    <a:lstStyle/>
                    <a:p>
                      <a:pPr algn="l" fontAlgn="ctr"/>
                      <a:r>
                        <a:rPr lang="fr-FR" sz="700" b="1" i="0" u="none" strike="noStrike" dirty="0">
                          <a:solidFill>
                            <a:srgbClr val="000000"/>
                          </a:solidFill>
                          <a:effectLst/>
                          <a:latin typeface="Marianne" panose="02000000000000000000" pitchFamily="2" charset="0"/>
                        </a:rPr>
                        <a:t>Autres établissements  pour personnes âgées (2)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 </a:t>
                      </a:r>
                    </a:p>
                  </a:txBody>
                  <a:tcPr marL="9525" marR="9525" marT="9525" marB="0" anchor="ctr">
                    <a:solidFill>
                      <a:srgbClr val="00A95F"/>
                    </a:solidFill>
                  </a:tcPr>
                </a:tc>
                <a:extLst>
                  <a:ext uri="{0D108BD9-81ED-4DB2-BD59-A6C34878D82A}">
                    <a16:rowId xmlns:a16="http://schemas.microsoft.com/office/drawing/2014/main" val="3311282743"/>
                  </a:ext>
                </a:extLst>
              </a:tr>
              <a:tr h="137700">
                <a:tc>
                  <a:txBody>
                    <a:bodyPr/>
                    <a:lstStyle/>
                    <a:p>
                      <a:pPr algn="l" fontAlgn="ctr"/>
                      <a:r>
                        <a:rPr lang="fr-FR" sz="700" b="0" i="0" u="none" strike="noStrike">
                          <a:solidFill>
                            <a:srgbClr val="000000"/>
                          </a:solidFill>
                          <a:effectLst/>
                          <a:latin typeface="Marianne" panose="02000000000000000000" pitchFamily="2" charset="0"/>
                        </a:rPr>
                        <a:t>Nombre d'établissements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5</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7</a:t>
                      </a:r>
                    </a:p>
                  </a:txBody>
                  <a:tcPr marL="9525" marR="9525" marT="9525" marB="0" anchor="ctr">
                    <a:solidFill>
                      <a:srgbClr val="00A95F"/>
                    </a:solidFill>
                  </a:tcPr>
                </a:tc>
                <a:extLst>
                  <a:ext uri="{0D108BD9-81ED-4DB2-BD59-A6C34878D82A}">
                    <a16:rowId xmlns:a16="http://schemas.microsoft.com/office/drawing/2014/main" val="2308861224"/>
                  </a:ext>
                </a:extLst>
              </a:tr>
              <a:tr h="137700">
                <a:tc>
                  <a:txBody>
                    <a:bodyPr/>
                    <a:lstStyle/>
                    <a:p>
                      <a:pPr algn="l" fontAlgn="ctr"/>
                      <a:r>
                        <a:rPr lang="fr-FR" sz="700" b="0" i="0" u="none" strike="noStrike">
                          <a:solidFill>
                            <a:srgbClr val="000000"/>
                          </a:solidFill>
                          <a:effectLst/>
                          <a:latin typeface="Marianne" panose="02000000000000000000" pitchFamily="2" charset="0"/>
                        </a:rPr>
                        <a:t>Nombre total de places installées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83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93</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176</a:t>
                      </a:r>
                    </a:p>
                  </a:txBody>
                  <a:tcPr marL="9525" marR="9525" marT="9525" marB="0" anchor="ctr">
                    <a:solidFill>
                      <a:srgbClr val="00A95F"/>
                    </a:solidFill>
                  </a:tcPr>
                </a:tc>
                <a:extLst>
                  <a:ext uri="{0D108BD9-81ED-4DB2-BD59-A6C34878D82A}">
                    <a16:rowId xmlns:a16="http://schemas.microsoft.com/office/drawing/2014/main" val="2290830454"/>
                  </a:ext>
                </a:extLst>
              </a:tr>
              <a:tr h="137700">
                <a:tc>
                  <a:txBody>
                    <a:bodyPr/>
                    <a:lstStyle/>
                    <a:p>
                      <a:pPr algn="l" fontAlgn="ctr"/>
                      <a:r>
                        <a:rPr lang="fr-FR" sz="700" b="0" i="0" u="none" strike="noStrike">
                          <a:solidFill>
                            <a:srgbClr val="000000"/>
                          </a:solidFill>
                          <a:effectLst/>
                          <a:latin typeface="Marianne" panose="02000000000000000000" pitchFamily="2" charset="0"/>
                        </a:rPr>
                        <a:t>Dont places en accueil temporaire (1)</a:t>
                      </a:r>
                    </a:p>
                  </a:txBody>
                  <a:tcPr marL="457200" marR="9525" marT="9525" marB="0" anchor="ctr"/>
                </a:tc>
                <a:tc>
                  <a:txBody>
                    <a:bodyPr/>
                    <a:lstStyle/>
                    <a:p>
                      <a:pPr algn="r" fontAlgn="ctr"/>
                      <a:r>
                        <a:rPr lang="fr-FR" sz="700" b="0" i="0" u="none" strike="noStrike">
                          <a:solidFill>
                            <a:srgbClr val="000000"/>
                          </a:solidFill>
                          <a:effectLst/>
                          <a:latin typeface="Marianne" panose="02000000000000000000" pitchFamily="2" charset="0"/>
                        </a:rPr>
                        <a:t>51</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51</a:t>
                      </a:r>
                    </a:p>
                  </a:txBody>
                  <a:tcPr marL="9525" marR="9525" marT="9525" marB="0" anchor="ctr">
                    <a:solidFill>
                      <a:srgbClr val="00A95F"/>
                    </a:solidFill>
                  </a:tcPr>
                </a:tc>
                <a:extLst>
                  <a:ext uri="{0D108BD9-81ED-4DB2-BD59-A6C34878D82A}">
                    <a16:rowId xmlns:a16="http://schemas.microsoft.com/office/drawing/2014/main" val="1621457006"/>
                  </a:ext>
                </a:extLst>
              </a:tr>
              <a:tr h="137700">
                <a:tc>
                  <a:txBody>
                    <a:bodyPr/>
                    <a:lstStyle/>
                    <a:p>
                      <a:pPr algn="l" fontAlgn="ctr"/>
                      <a:r>
                        <a:rPr lang="fr-FR" sz="700" b="0" i="0" u="none" strike="noStrike">
                          <a:solidFill>
                            <a:srgbClr val="000000"/>
                          </a:solidFill>
                          <a:effectLst/>
                          <a:latin typeface="Marianne" panose="02000000000000000000" pitchFamily="2" charset="0"/>
                        </a:rPr>
                        <a:t>Dont places en accueil de jour (5)</a:t>
                      </a:r>
                    </a:p>
                  </a:txBody>
                  <a:tcPr marL="457200"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0</a:t>
                      </a:r>
                    </a:p>
                  </a:txBody>
                  <a:tcPr marL="9525" marR="9525" marT="9525" marB="0" anchor="ctr">
                    <a:solidFill>
                      <a:srgbClr val="00A95F"/>
                    </a:solidFill>
                  </a:tcPr>
                </a:tc>
                <a:extLst>
                  <a:ext uri="{0D108BD9-81ED-4DB2-BD59-A6C34878D82A}">
                    <a16:rowId xmlns:a16="http://schemas.microsoft.com/office/drawing/2014/main" val="3335383230"/>
                  </a:ext>
                </a:extLst>
              </a:tr>
              <a:tr h="137700">
                <a:tc>
                  <a:txBody>
                    <a:bodyPr/>
                    <a:lstStyle/>
                    <a:p>
                      <a:pPr algn="l" fontAlgn="ctr"/>
                      <a:r>
                        <a:rPr lang="fr-FR" sz="700" b="1" i="0" u="none" strike="noStrike">
                          <a:solidFill>
                            <a:srgbClr val="000000"/>
                          </a:solidFill>
                          <a:effectLst/>
                          <a:latin typeface="Marianne" panose="02000000000000000000" pitchFamily="2" charset="0"/>
                        </a:rPr>
                        <a:t>Services de soins infirmiers à domicile pour personnes âgées (SSIAD + SPASAD)</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 </a:t>
                      </a:r>
                    </a:p>
                  </a:txBody>
                  <a:tcPr marL="9525" marR="9525" marT="9525" marB="0" anchor="ctr">
                    <a:solidFill>
                      <a:srgbClr val="00A95F"/>
                    </a:solidFill>
                  </a:tcPr>
                </a:tc>
                <a:extLst>
                  <a:ext uri="{0D108BD9-81ED-4DB2-BD59-A6C34878D82A}">
                    <a16:rowId xmlns:a16="http://schemas.microsoft.com/office/drawing/2014/main" val="1374956680"/>
                  </a:ext>
                </a:extLst>
              </a:tr>
              <a:tr h="137700">
                <a:tc>
                  <a:txBody>
                    <a:bodyPr/>
                    <a:lstStyle/>
                    <a:p>
                      <a:pPr algn="l" fontAlgn="ctr"/>
                      <a:r>
                        <a:rPr lang="fr-FR" sz="700" b="0" i="0" u="none" strike="noStrike">
                          <a:solidFill>
                            <a:srgbClr val="000000"/>
                          </a:solidFill>
                          <a:effectLst/>
                          <a:latin typeface="Marianne" panose="02000000000000000000" pitchFamily="2" charset="0"/>
                        </a:rPr>
                        <a:t>Nombre de services (4)</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18</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28</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31</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100</a:t>
                      </a:r>
                    </a:p>
                  </a:txBody>
                  <a:tcPr marL="9525" marR="9525" marT="9525" marB="0" anchor="ctr">
                    <a:solidFill>
                      <a:srgbClr val="00A95F"/>
                    </a:solidFill>
                  </a:tcPr>
                </a:tc>
                <a:extLst>
                  <a:ext uri="{0D108BD9-81ED-4DB2-BD59-A6C34878D82A}">
                    <a16:rowId xmlns:a16="http://schemas.microsoft.com/office/drawing/2014/main" val="3582031729"/>
                  </a:ext>
                </a:extLst>
              </a:tr>
              <a:tr h="137700">
                <a:tc>
                  <a:txBody>
                    <a:bodyPr/>
                    <a:lstStyle/>
                    <a:p>
                      <a:pPr algn="l" fontAlgn="ctr"/>
                      <a:r>
                        <a:rPr lang="fr-FR" sz="700" b="0" i="0" u="none" strike="noStrike" dirty="0">
                          <a:solidFill>
                            <a:srgbClr val="000000"/>
                          </a:solidFill>
                          <a:effectLst/>
                          <a:latin typeface="Marianne" panose="02000000000000000000" pitchFamily="2" charset="0"/>
                        </a:rPr>
                        <a:t>Nombre de places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1 798</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1 848</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1 723</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1 342</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6 711</a:t>
                      </a:r>
                    </a:p>
                  </a:txBody>
                  <a:tcPr marL="9525" marR="9525" marT="9525" marB="0" anchor="ctr">
                    <a:solidFill>
                      <a:srgbClr val="00A95F"/>
                    </a:solidFill>
                  </a:tcPr>
                </a:tc>
                <a:extLst>
                  <a:ext uri="{0D108BD9-81ED-4DB2-BD59-A6C34878D82A}">
                    <a16:rowId xmlns:a16="http://schemas.microsoft.com/office/drawing/2014/main" val="2210900602"/>
                  </a:ext>
                </a:extLst>
              </a:tr>
            </a:tbl>
          </a:graphicData>
        </a:graphic>
      </p:graphicFrame>
      <p:pic>
        <p:nvPicPr>
          <p:cNvPr id="3" name="Graphique 2" descr="Jouer avec un remplissage uni">
            <a:extLst>
              <a:ext uri="{FF2B5EF4-FFF2-40B4-BE49-F238E27FC236}">
                <a16:creationId xmlns:a16="http://schemas.microsoft.com/office/drawing/2014/main" id="{E4C2988A-E04C-7055-911D-D2FA07ED426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7231" y="313180"/>
            <a:ext cx="483650" cy="483650"/>
          </a:xfrm>
          <a:prstGeom prst="rect">
            <a:avLst/>
          </a:prstGeom>
        </p:spPr>
      </p:pic>
    </p:spTree>
    <p:extLst>
      <p:ext uri="{BB962C8B-B14F-4D97-AF65-F5344CB8AC3E}">
        <p14:creationId xmlns:p14="http://schemas.microsoft.com/office/powerpoint/2010/main" val="2994760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BD03CF5-1D03-8C2A-5B0E-3D66EAA2AA77}"/>
              </a:ext>
            </a:extLst>
          </p:cNvPr>
          <p:cNvSpPr txBox="1"/>
          <p:nvPr/>
        </p:nvSpPr>
        <p:spPr>
          <a:xfrm>
            <a:off x="633768" y="314609"/>
            <a:ext cx="6966923" cy="600164"/>
          </a:xfrm>
          <a:prstGeom prst="rect">
            <a:avLst/>
          </a:prstGeom>
          <a:noFill/>
        </p:spPr>
        <p:txBody>
          <a:bodyPr wrap="square" rtlCol="0">
            <a:spAutoFit/>
          </a:bodyPr>
          <a:lstStyle/>
          <a:p>
            <a:r>
              <a:rPr lang="fr-FR" sz="2400" b="1" dirty="0">
                <a:latin typeface="Marianne" panose="02000000000000000000" pitchFamily="2" charset="0"/>
              </a:rPr>
              <a:t>Etablissements et services médico-sociaux</a:t>
            </a:r>
          </a:p>
          <a:p>
            <a:r>
              <a:rPr lang="fr-FR" sz="900" dirty="0">
                <a:latin typeface="Marianne" panose="02000000000000000000" pitchFamily="2" charset="0"/>
              </a:rPr>
              <a:t>Accueil des personnes âgées</a:t>
            </a:r>
          </a:p>
        </p:txBody>
      </p:sp>
      <p:sp>
        <p:nvSpPr>
          <p:cNvPr id="4" name="Espace réservé du numéro de diapositive 3">
            <a:extLst>
              <a:ext uri="{FF2B5EF4-FFF2-40B4-BE49-F238E27FC236}">
                <a16:creationId xmlns:a16="http://schemas.microsoft.com/office/drawing/2014/main" id="{66C43035-28D7-2169-4C92-4C9C41301A71}"/>
              </a:ext>
            </a:extLst>
          </p:cNvPr>
          <p:cNvSpPr>
            <a:spLocks noGrp="1"/>
          </p:cNvSpPr>
          <p:nvPr>
            <p:ph type="sldNum" sz="quarter" idx="12"/>
          </p:nvPr>
        </p:nvSpPr>
        <p:spPr/>
        <p:txBody>
          <a:bodyPr/>
          <a:lstStyle/>
          <a:p>
            <a:fld id="{B4A918BC-4D43-4B42-B3C0-E7EBE25E6AF0}" type="slidenum">
              <a:rPr lang="en-US" smtClean="0"/>
              <a:t>15</a:t>
            </a:fld>
            <a:endParaRPr lang="en-US"/>
          </a:p>
        </p:txBody>
      </p:sp>
      <p:sp>
        <p:nvSpPr>
          <p:cNvPr id="5" name="ZoneTexte 4">
            <a:extLst>
              <a:ext uri="{FF2B5EF4-FFF2-40B4-BE49-F238E27FC236}">
                <a16:creationId xmlns:a16="http://schemas.microsoft.com/office/drawing/2014/main" id="{DBE9029E-6AE5-849B-4DB0-6F9674E8CC04}"/>
              </a:ext>
            </a:extLst>
          </p:cNvPr>
          <p:cNvSpPr txBox="1"/>
          <p:nvPr/>
        </p:nvSpPr>
        <p:spPr>
          <a:xfrm>
            <a:off x="423942" y="2644730"/>
            <a:ext cx="7706495" cy="184666"/>
          </a:xfrm>
          <a:prstGeom prst="rect">
            <a:avLst/>
          </a:prstGeom>
          <a:noFill/>
        </p:spPr>
        <p:txBody>
          <a:bodyPr wrap="square" rtlCol="0">
            <a:spAutoFit/>
          </a:bodyPr>
          <a:lstStyle/>
          <a:p>
            <a:r>
              <a:rPr lang="fr-FR" sz="600" i="1" dirty="0">
                <a:latin typeface="Marianne" panose="02000000000000000000" pitchFamily="2" charset="0"/>
              </a:rPr>
              <a:t>Sources : DREES, </a:t>
            </a:r>
            <a:r>
              <a:rPr lang="fr-FR" sz="600" i="1" dirty="0" err="1">
                <a:latin typeface="Marianne" panose="02000000000000000000" pitchFamily="2" charset="0"/>
              </a:rPr>
              <a:t>Finess</a:t>
            </a:r>
            <a:r>
              <a:rPr lang="fr-FR" sz="600" i="1" dirty="0">
                <a:latin typeface="Marianne" panose="02000000000000000000" pitchFamily="2" charset="0"/>
              </a:rPr>
              <a:t>, ISD ; Insee, estimation de population 2023  (résultats provisoires arrêtés avril 2024)</a:t>
            </a:r>
          </a:p>
        </p:txBody>
      </p:sp>
      <p:graphicFrame>
        <p:nvGraphicFramePr>
          <p:cNvPr id="3" name="Tableau 2">
            <a:extLst>
              <a:ext uri="{FF2B5EF4-FFF2-40B4-BE49-F238E27FC236}">
                <a16:creationId xmlns:a16="http://schemas.microsoft.com/office/drawing/2014/main" id="{576EFF95-40CC-439B-C0C4-2704296F2412}"/>
              </a:ext>
            </a:extLst>
          </p:cNvPr>
          <p:cNvGraphicFramePr>
            <a:graphicFrameLocks noGrp="1"/>
          </p:cNvGraphicFramePr>
          <p:nvPr>
            <p:extLst>
              <p:ext uri="{D42A27DB-BD31-4B8C-83A1-F6EECF244321}">
                <p14:modId xmlns:p14="http://schemas.microsoft.com/office/powerpoint/2010/main" val="3348866891"/>
              </p:ext>
            </p:extLst>
          </p:nvPr>
        </p:nvGraphicFramePr>
        <p:xfrm>
          <a:off x="496570" y="1536804"/>
          <a:ext cx="8244851" cy="1071567"/>
        </p:xfrm>
        <a:graphic>
          <a:graphicData uri="http://schemas.openxmlformats.org/drawingml/2006/table">
            <a:tbl>
              <a:tblPr>
                <a:tableStyleId>{5C22544A-7EE6-4342-B048-85BDC9FD1C3A}</a:tableStyleId>
              </a:tblPr>
              <a:tblGrid>
                <a:gridCol w="4644851">
                  <a:extLst>
                    <a:ext uri="{9D8B030D-6E8A-4147-A177-3AD203B41FA5}">
                      <a16:colId xmlns:a16="http://schemas.microsoft.com/office/drawing/2014/main" val="3956838290"/>
                    </a:ext>
                  </a:extLst>
                </a:gridCol>
                <a:gridCol w="720000">
                  <a:extLst>
                    <a:ext uri="{9D8B030D-6E8A-4147-A177-3AD203B41FA5}">
                      <a16:colId xmlns:a16="http://schemas.microsoft.com/office/drawing/2014/main" val="911338803"/>
                    </a:ext>
                  </a:extLst>
                </a:gridCol>
                <a:gridCol w="720000">
                  <a:extLst>
                    <a:ext uri="{9D8B030D-6E8A-4147-A177-3AD203B41FA5}">
                      <a16:colId xmlns:a16="http://schemas.microsoft.com/office/drawing/2014/main" val="1840758577"/>
                    </a:ext>
                  </a:extLst>
                </a:gridCol>
                <a:gridCol w="720000">
                  <a:extLst>
                    <a:ext uri="{9D8B030D-6E8A-4147-A177-3AD203B41FA5}">
                      <a16:colId xmlns:a16="http://schemas.microsoft.com/office/drawing/2014/main" val="384349238"/>
                    </a:ext>
                  </a:extLst>
                </a:gridCol>
                <a:gridCol w="720000">
                  <a:extLst>
                    <a:ext uri="{9D8B030D-6E8A-4147-A177-3AD203B41FA5}">
                      <a16:colId xmlns:a16="http://schemas.microsoft.com/office/drawing/2014/main" val="3147461607"/>
                    </a:ext>
                  </a:extLst>
                </a:gridCol>
                <a:gridCol w="720000">
                  <a:extLst>
                    <a:ext uri="{9D8B030D-6E8A-4147-A177-3AD203B41FA5}">
                      <a16:colId xmlns:a16="http://schemas.microsoft.com/office/drawing/2014/main" val="2561054422"/>
                    </a:ext>
                  </a:extLst>
                </a:gridCol>
              </a:tblGrid>
              <a:tr h="266542">
                <a:tc>
                  <a:txBody>
                    <a:bodyPr/>
                    <a:lstStyle/>
                    <a:p>
                      <a:pPr algn="ctr" fontAlgn="ctr"/>
                      <a:r>
                        <a:rPr lang="fr-FR" sz="700" u="none" strike="noStrike" kern="1200" dirty="0">
                          <a:solidFill>
                            <a:schemeClr val="dk1"/>
                          </a:solidFill>
                          <a:effectLst/>
                          <a:latin typeface="Marianne" panose="02000000000000000000" pitchFamily="2" charset="0"/>
                          <a:ea typeface="+mn-ea"/>
                          <a:cs typeface="+mn-cs"/>
                        </a:rPr>
                        <a:t> </a:t>
                      </a:r>
                    </a:p>
                  </a:txBody>
                  <a:tcPr marL="6199" marR="6199" marT="6199" marB="0" anchor="ctr"/>
                </a:tc>
                <a:tc>
                  <a:txBody>
                    <a:bodyPr/>
                    <a:lstStyle/>
                    <a:p>
                      <a:pPr algn="ctr" fontAlgn="ctr"/>
                      <a:r>
                        <a:rPr lang="fr-FR" sz="700" u="none" strike="noStrike" kern="1200" dirty="0">
                          <a:solidFill>
                            <a:schemeClr val="dk1"/>
                          </a:solidFill>
                          <a:effectLst/>
                          <a:latin typeface="Marianne" panose="02000000000000000000" pitchFamily="2" charset="0"/>
                          <a:ea typeface="+mn-ea"/>
                          <a:cs typeface="+mn-cs"/>
                        </a:rPr>
                        <a:t>Côtes-d'Armor</a:t>
                      </a:r>
                    </a:p>
                  </a:txBody>
                  <a:tcPr marL="6199" marR="6199" marT="6199" marB="0" anchor="ctr"/>
                </a:tc>
                <a:tc>
                  <a:txBody>
                    <a:bodyPr/>
                    <a:lstStyle/>
                    <a:p>
                      <a:pPr algn="ctr" fontAlgn="ctr"/>
                      <a:r>
                        <a:rPr lang="fr-FR" sz="700" u="none" strike="noStrike" kern="1200">
                          <a:solidFill>
                            <a:schemeClr val="dk1"/>
                          </a:solidFill>
                          <a:effectLst/>
                          <a:latin typeface="Marianne" panose="02000000000000000000" pitchFamily="2" charset="0"/>
                          <a:ea typeface="+mn-ea"/>
                          <a:cs typeface="+mn-cs"/>
                        </a:rPr>
                        <a:t>Finistère</a:t>
                      </a:r>
                    </a:p>
                  </a:txBody>
                  <a:tcPr marL="6199" marR="6199" marT="6199" marB="0" anchor="ctr"/>
                </a:tc>
                <a:tc>
                  <a:txBody>
                    <a:bodyPr/>
                    <a:lstStyle/>
                    <a:p>
                      <a:pPr algn="ctr" fontAlgn="ctr"/>
                      <a:r>
                        <a:rPr lang="fr-FR" sz="700" u="none" strike="noStrike" kern="1200">
                          <a:solidFill>
                            <a:schemeClr val="dk1"/>
                          </a:solidFill>
                          <a:effectLst/>
                          <a:latin typeface="Marianne" panose="02000000000000000000" pitchFamily="2" charset="0"/>
                          <a:ea typeface="+mn-ea"/>
                          <a:cs typeface="+mn-cs"/>
                        </a:rPr>
                        <a:t>Ille-et-Vilaine</a:t>
                      </a:r>
                    </a:p>
                  </a:txBody>
                  <a:tcPr marL="6199" marR="6199" marT="6199" marB="0" anchor="ctr"/>
                </a:tc>
                <a:tc>
                  <a:txBody>
                    <a:bodyPr/>
                    <a:lstStyle/>
                    <a:p>
                      <a:pPr algn="ctr" fontAlgn="ctr"/>
                      <a:r>
                        <a:rPr lang="fr-FR" sz="700" u="none" strike="noStrike" kern="1200">
                          <a:solidFill>
                            <a:schemeClr val="dk1"/>
                          </a:solidFill>
                          <a:effectLst/>
                          <a:latin typeface="Marianne" panose="02000000000000000000" pitchFamily="2" charset="0"/>
                          <a:ea typeface="+mn-ea"/>
                          <a:cs typeface="+mn-cs"/>
                        </a:rPr>
                        <a:t>Morbihan</a:t>
                      </a:r>
                    </a:p>
                  </a:txBody>
                  <a:tcPr marL="6199" marR="6199" marT="6199" marB="0" anchor="ctr"/>
                </a:tc>
                <a:tc>
                  <a:txBody>
                    <a:bodyPr/>
                    <a:lstStyle/>
                    <a:p>
                      <a:pPr algn="ctr" fontAlgn="ctr"/>
                      <a:r>
                        <a:rPr lang="fr-FR" sz="700" b="1" u="none" strike="noStrike" kern="1200" dirty="0">
                          <a:solidFill>
                            <a:schemeClr val="dk1"/>
                          </a:solidFill>
                          <a:effectLst/>
                          <a:latin typeface="Marianne" panose="02000000000000000000" pitchFamily="2" charset="0"/>
                          <a:ea typeface="+mn-ea"/>
                          <a:cs typeface="+mn-cs"/>
                        </a:rPr>
                        <a:t>BRETAGNE</a:t>
                      </a:r>
                    </a:p>
                  </a:txBody>
                  <a:tcPr marL="6199" marR="6199" marT="6199" marB="0" anchor="ctr">
                    <a:solidFill>
                      <a:srgbClr val="00A95F"/>
                    </a:solidFill>
                  </a:tcPr>
                </a:tc>
                <a:extLst>
                  <a:ext uri="{0D108BD9-81ED-4DB2-BD59-A6C34878D82A}">
                    <a16:rowId xmlns:a16="http://schemas.microsoft.com/office/drawing/2014/main" val="3077644811"/>
                  </a:ext>
                </a:extLst>
              </a:tr>
              <a:tr h="136370">
                <a:tc>
                  <a:txBody>
                    <a:bodyPr/>
                    <a:lstStyle/>
                    <a:p>
                      <a:pPr algn="l" fontAlgn="ctr"/>
                      <a:endParaRPr lang="fr-FR" sz="700" b="0" i="0" u="none" strike="noStrike" dirty="0">
                        <a:solidFill>
                          <a:srgbClr val="000000"/>
                        </a:solidFill>
                        <a:effectLst/>
                        <a:latin typeface="Mariane"/>
                      </a:endParaRP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118,4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109,3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112,8</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93,4</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108,1</a:t>
                      </a:r>
                    </a:p>
                  </a:txBody>
                  <a:tcPr marL="9525" marR="9525" marT="9525" marB="0" anchor="ctr">
                    <a:solidFill>
                      <a:srgbClr val="00A95F"/>
                    </a:solidFill>
                  </a:tcPr>
                </a:tc>
                <a:extLst>
                  <a:ext uri="{0D108BD9-81ED-4DB2-BD59-A6C34878D82A}">
                    <a16:rowId xmlns:a16="http://schemas.microsoft.com/office/drawing/2014/main" val="651245821"/>
                  </a:ext>
                </a:extLst>
              </a:tr>
              <a:tr h="211939">
                <a:tc>
                  <a:txBody>
                    <a:bodyPr/>
                    <a:lstStyle/>
                    <a:p>
                      <a:pPr algn="l" fontAlgn="ctr"/>
                      <a:r>
                        <a:rPr lang="fr-FR" sz="700" b="0" i="0" u="none" strike="noStrike" dirty="0">
                          <a:solidFill>
                            <a:srgbClr val="000000"/>
                          </a:solidFill>
                          <a:effectLst/>
                          <a:latin typeface="Marianne" panose="02000000000000000000" pitchFamily="2" charset="0"/>
                        </a:rPr>
                        <a:t>Taux d'équipement en places dans les structures non EHPAD pour 1 000 personnes âgées de 75 ans et plus (places en non EHPAD, logements de résidences-autonomie, places USLD (1)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14,3</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8,9</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15,9</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20,3</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14,7</a:t>
                      </a:r>
                    </a:p>
                  </a:txBody>
                  <a:tcPr marL="9525" marR="9525" marT="9525" marB="0" anchor="ctr">
                    <a:solidFill>
                      <a:srgbClr val="00A95F"/>
                    </a:solidFill>
                  </a:tcPr>
                </a:tc>
                <a:extLst>
                  <a:ext uri="{0D108BD9-81ED-4DB2-BD59-A6C34878D82A}">
                    <a16:rowId xmlns:a16="http://schemas.microsoft.com/office/drawing/2014/main" val="4081634897"/>
                  </a:ext>
                </a:extLst>
              </a:tr>
              <a:tr h="215713">
                <a:tc>
                  <a:txBody>
                    <a:bodyPr/>
                    <a:lstStyle/>
                    <a:p>
                      <a:pPr algn="l" fontAlgn="ctr"/>
                      <a:r>
                        <a:rPr lang="fr-FR" sz="700" b="0" i="0" u="none" strike="noStrike" dirty="0">
                          <a:solidFill>
                            <a:srgbClr val="000000"/>
                          </a:solidFill>
                          <a:effectLst/>
                          <a:latin typeface="Marianne" panose="02000000000000000000" pitchFamily="2" charset="0"/>
                        </a:rPr>
                        <a:t>Taux d'équipement en places dans les centres de jour pour personnes âgées pour 1 000 personnes âgées de 75 ans et plus</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0,5</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0,5</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0,6</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0,0</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0,4</a:t>
                      </a:r>
                    </a:p>
                  </a:txBody>
                  <a:tcPr marL="9525" marR="9525" marT="9525" marB="0" anchor="ctr">
                    <a:solidFill>
                      <a:srgbClr val="00A95F"/>
                    </a:solidFill>
                  </a:tcPr>
                </a:tc>
                <a:extLst>
                  <a:ext uri="{0D108BD9-81ED-4DB2-BD59-A6C34878D82A}">
                    <a16:rowId xmlns:a16="http://schemas.microsoft.com/office/drawing/2014/main" val="3782333103"/>
                  </a:ext>
                </a:extLst>
              </a:tr>
              <a:tr h="211939">
                <a:tc>
                  <a:txBody>
                    <a:bodyPr/>
                    <a:lstStyle/>
                    <a:p>
                      <a:pPr algn="l" fontAlgn="ctr"/>
                      <a:r>
                        <a:rPr lang="fr-FR" sz="700" b="0" i="0" u="none" strike="noStrike" dirty="0">
                          <a:solidFill>
                            <a:srgbClr val="000000"/>
                          </a:solidFill>
                          <a:effectLst/>
                          <a:latin typeface="Marianne" panose="02000000000000000000" pitchFamily="2" charset="0"/>
                        </a:rPr>
                        <a:t>Taux d'équipement en places dans les services de soins infirmiers à domicile pour 1 000 personnes âgées de 75 ans et plus (SSIAD + SPASAD)</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22,8</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17,1</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17,0</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14,2</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17,5</a:t>
                      </a:r>
                    </a:p>
                  </a:txBody>
                  <a:tcPr marL="9525" marR="9525" marT="9525" marB="0" anchor="ctr">
                    <a:solidFill>
                      <a:srgbClr val="00A95F"/>
                    </a:solidFill>
                  </a:tcPr>
                </a:tc>
                <a:extLst>
                  <a:ext uri="{0D108BD9-81ED-4DB2-BD59-A6C34878D82A}">
                    <a16:rowId xmlns:a16="http://schemas.microsoft.com/office/drawing/2014/main" val="616280130"/>
                  </a:ext>
                </a:extLst>
              </a:tr>
            </a:tbl>
          </a:graphicData>
        </a:graphic>
      </p:graphicFrame>
      <p:sp>
        <p:nvSpPr>
          <p:cNvPr id="8" name="ZoneTexte 7">
            <a:extLst>
              <a:ext uri="{FF2B5EF4-FFF2-40B4-BE49-F238E27FC236}">
                <a16:creationId xmlns:a16="http://schemas.microsoft.com/office/drawing/2014/main" id="{90E5ECD0-526F-E6EC-D4D6-68B2C74911A4}"/>
              </a:ext>
            </a:extLst>
          </p:cNvPr>
          <p:cNvSpPr txBox="1"/>
          <p:nvPr/>
        </p:nvSpPr>
        <p:spPr>
          <a:xfrm>
            <a:off x="405425" y="4395301"/>
            <a:ext cx="7706495" cy="369332"/>
          </a:xfrm>
          <a:prstGeom prst="rect">
            <a:avLst/>
          </a:prstGeom>
          <a:noFill/>
        </p:spPr>
        <p:txBody>
          <a:bodyPr wrap="square" rtlCol="0">
            <a:spAutoFit/>
          </a:bodyPr>
          <a:lstStyle/>
          <a:p>
            <a:r>
              <a:rPr lang="fr-FR" sz="600" i="1" dirty="0">
                <a:latin typeface="Marianne" panose="02000000000000000000" pitchFamily="2" charset="0"/>
              </a:rPr>
              <a:t>Sources : DREES, </a:t>
            </a:r>
            <a:r>
              <a:rPr lang="fr-FR" sz="600" i="1" dirty="0" err="1">
                <a:latin typeface="Marianne" panose="02000000000000000000" pitchFamily="2" charset="0"/>
              </a:rPr>
              <a:t>Finess</a:t>
            </a:r>
            <a:endParaRPr lang="fr-FR" sz="600" i="1" dirty="0">
              <a:latin typeface="Marianne" panose="02000000000000000000" pitchFamily="2" charset="0"/>
            </a:endParaRPr>
          </a:p>
          <a:p>
            <a:r>
              <a:rPr lang="fr-FR" sz="600" i="1" dirty="0">
                <a:latin typeface="Marianne" panose="02000000000000000000" pitchFamily="2" charset="0"/>
              </a:rPr>
              <a:t>(1) On compte l'ensemble des places d'accueil de jour ou de nuit dans les établissements et services pour personnes âgées hors foyers-restaurants</a:t>
            </a:r>
          </a:p>
          <a:p>
            <a:r>
              <a:rPr lang="fr-FR" sz="600" i="1" dirty="0">
                <a:latin typeface="Marianne" panose="02000000000000000000" pitchFamily="2" charset="0"/>
              </a:rPr>
              <a:t>(2) On compte l'ensemble des places d'accueil temporaire quelle que soit la catégorie d'établissement hors foyers-restaurants</a:t>
            </a:r>
          </a:p>
        </p:txBody>
      </p:sp>
      <p:graphicFrame>
        <p:nvGraphicFramePr>
          <p:cNvPr id="9" name="Tableau 8">
            <a:extLst>
              <a:ext uri="{FF2B5EF4-FFF2-40B4-BE49-F238E27FC236}">
                <a16:creationId xmlns:a16="http://schemas.microsoft.com/office/drawing/2014/main" id="{48EA6F7F-9013-6141-E31A-CAF056AB0BD5}"/>
              </a:ext>
            </a:extLst>
          </p:cNvPr>
          <p:cNvGraphicFramePr>
            <a:graphicFrameLocks noGrp="1"/>
          </p:cNvGraphicFramePr>
          <p:nvPr>
            <p:extLst>
              <p:ext uri="{D42A27DB-BD31-4B8C-83A1-F6EECF244321}">
                <p14:modId xmlns:p14="http://schemas.microsoft.com/office/powerpoint/2010/main" val="275370761"/>
              </p:ext>
            </p:extLst>
          </p:nvPr>
        </p:nvGraphicFramePr>
        <p:xfrm>
          <a:off x="457876" y="3644464"/>
          <a:ext cx="5480134" cy="675652"/>
        </p:xfrm>
        <a:graphic>
          <a:graphicData uri="http://schemas.openxmlformats.org/drawingml/2006/table">
            <a:tbl>
              <a:tblPr>
                <a:tableStyleId>{5C22544A-7EE6-4342-B048-85BDC9FD1C3A}</a:tableStyleId>
              </a:tblPr>
              <a:tblGrid>
                <a:gridCol w="1880134">
                  <a:extLst>
                    <a:ext uri="{9D8B030D-6E8A-4147-A177-3AD203B41FA5}">
                      <a16:colId xmlns:a16="http://schemas.microsoft.com/office/drawing/2014/main" val="2410233018"/>
                    </a:ext>
                  </a:extLst>
                </a:gridCol>
                <a:gridCol w="720000">
                  <a:extLst>
                    <a:ext uri="{9D8B030D-6E8A-4147-A177-3AD203B41FA5}">
                      <a16:colId xmlns:a16="http://schemas.microsoft.com/office/drawing/2014/main" val="4212094436"/>
                    </a:ext>
                  </a:extLst>
                </a:gridCol>
                <a:gridCol w="720000">
                  <a:extLst>
                    <a:ext uri="{9D8B030D-6E8A-4147-A177-3AD203B41FA5}">
                      <a16:colId xmlns:a16="http://schemas.microsoft.com/office/drawing/2014/main" val="1005379727"/>
                    </a:ext>
                  </a:extLst>
                </a:gridCol>
                <a:gridCol w="720000">
                  <a:extLst>
                    <a:ext uri="{9D8B030D-6E8A-4147-A177-3AD203B41FA5}">
                      <a16:colId xmlns:a16="http://schemas.microsoft.com/office/drawing/2014/main" val="1053774925"/>
                    </a:ext>
                  </a:extLst>
                </a:gridCol>
                <a:gridCol w="720000">
                  <a:extLst>
                    <a:ext uri="{9D8B030D-6E8A-4147-A177-3AD203B41FA5}">
                      <a16:colId xmlns:a16="http://schemas.microsoft.com/office/drawing/2014/main" val="1573945399"/>
                    </a:ext>
                  </a:extLst>
                </a:gridCol>
                <a:gridCol w="720000">
                  <a:extLst>
                    <a:ext uri="{9D8B030D-6E8A-4147-A177-3AD203B41FA5}">
                      <a16:colId xmlns:a16="http://schemas.microsoft.com/office/drawing/2014/main" val="2235718691"/>
                    </a:ext>
                  </a:extLst>
                </a:gridCol>
              </a:tblGrid>
              <a:tr h="266542">
                <a:tc>
                  <a:txBody>
                    <a:bodyPr/>
                    <a:lstStyle/>
                    <a:p>
                      <a:pPr algn="ctr" fontAlgn="ctr"/>
                      <a:r>
                        <a:rPr lang="fr-FR" sz="700" u="none" strike="noStrike" kern="1200" dirty="0">
                          <a:solidFill>
                            <a:schemeClr val="dk1"/>
                          </a:solidFill>
                          <a:effectLst/>
                          <a:latin typeface="Marianne" panose="02000000000000000000" pitchFamily="2" charset="0"/>
                          <a:ea typeface="+mn-ea"/>
                          <a:cs typeface="+mn-cs"/>
                        </a:rPr>
                        <a:t> </a:t>
                      </a:r>
                    </a:p>
                  </a:txBody>
                  <a:tcPr marL="6199" marR="6199" marT="6199" marB="0" anchor="ctr"/>
                </a:tc>
                <a:tc>
                  <a:txBody>
                    <a:bodyPr/>
                    <a:lstStyle/>
                    <a:p>
                      <a:pPr algn="ctr" fontAlgn="ctr"/>
                      <a:r>
                        <a:rPr lang="fr-FR" sz="700" u="none" strike="noStrike" kern="1200" dirty="0">
                          <a:solidFill>
                            <a:schemeClr val="dk1"/>
                          </a:solidFill>
                          <a:effectLst/>
                          <a:latin typeface="Marianne" panose="02000000000000000000" pitchFamily="2" charset="0"/>
                          <a:ea typeface="+mn-ea"/>
                          <a:cs typeface="+mn-cs"/>
                        </a:rPr>
                        <a:t>Côtes-d'Armor</a:t>
                      </a:r>
                    </a:p>
                  </a:txBody>
                  <a:tcPr marL="6199" marR="6199" marT="6199" marB="0" anchor="ctr"/>
                </a:tc>
                <a:tc>
                  <a:txBody>
                    <a:bodyPr/>
                    <a:lstStyle/>
                    <a:p>
                      <a:pPr algn="ctr" fontAlgn="ctr"/>
                      <a:r>
                        <a:rPr lang="fr-FR" sz="700" u="none" strike="noStrike" kern="1200">
                          <a:solidFill>
                            <a:schemeClr val="dk1"/>
                          </a:solidFill>
                          <a:effectLst/>
                          <a:latin typeface="Marianne" panose="02000000000000000000" pitchFamily="2" charset="0"/>
                          <a:ea typeface="+mn-ea"/>
                          <a:cs typeface="+mn-cs"/>
                        </a:rPr>
                        <a:t>Finistère</a:t>
                      </a:r>
                    </a:p>
                  </a:txBody>
                  <a:tcPr marL="6199" marR="6199" marT="6199" marB="0" anchor="ctr"/>
                </a:tc>
                <a:tc>
                  <a:txBody>
                    <a:bodyPr/>
                    <a:lstStyle/>
                    <a:p>
                      <a:pPr algn="ctr" fontAlgn="ctr"/>
                      <a:r>
                        <a:rPr lang="fr-FR" sz="700" u="none" strike="noStrike" kern="1200" dirty="0">
                          <a:solidFill>
                            <a:schemeClr val="dk1"/>
                          </a:solidFill>
                          <a:effectLst/>
                          <a:latin typeface="Marianne" panose="02000000000000000000" pitchFamily="2" charset="0"/>
                          <a:ea typeface="+mn-ea"/>
                          <a:cs typeface="+mn-cs"/>
                        </a:rPr>
                        <a:t>Ille-et-Vilaine</a:t>
                      </a:r>
                    </a:p>
                  </a:txBody>
                  <a:tcPr marL="6199" marR="6199" marT="6199" marB="0" anchor="ctr"/>
                </a:tc>
                <a:tc>
                  <a:txBody>
                    <a:bodyPr/>
                    <a:lstStyle/>
                    <a:p>
                      <a:pPr algn="ctr" fontAlgn="ctr"/>
                      <a:r>
                        <a:rPr lang="fr-FR" sz="700" u="none" strike="noStrike" kern="1200" dirty="0">
                          <a:solidFill>
                            <a:schemeClr val="dk1"/>
                          </a:solidFill>
                          <a:effectLst/>
                          <a:latin typeface="Marianne" panose="02000000000000000000" pitchFamily="2" charset="0"/>
                          <a:ea typeface="+mn-ea"/>
                          <a:cs typeface="+mn-cs"/>
                        </a:rPr>
                        <a:t>Morbihan</a:t>
                      </a:r>
                    </a:p>
                  </a:txBody>
                  <a:tcPr marL="6199" marR="6199" marT="6199" marB="0" anchor="ctr"/>
                </a:tc>
                <a:tc>
                  <a:txBody>
                    <a:bodyPr/>
                    <a:lstStyle/>
                    <a:p>
                      <a:pPr algn="ctr" fontAlgn="ctr"/>
                      <a:r>
                        <a:rPr lang="fr-FR" sz="700" b="1" u="none" strike="noStrike" kern="1200" dirty="0">
                          <a:solidFill>
                            <a:schemeClr val="dk1"/>
                          </a:solidFill>
                          <a:effectLst/>
                          <a:latin typeface="Marianne" panose="02000000000000000000" pitchFamily="2" charset="0"/>
                          <a:ea typeface="+mn-ea"/>
                          <a:cs typeface="+mn-cs"/>
                        </a:rPr>
                        <a:t>BRETAGNE</a:t>
                      </a:r>
                    </a:p>
                  </a:txBody>
                  <a:tcPr marL="6199" marR="6199" marT="6199" marB="0" anchor="ctr">
                    <a:solidFill>
                      <a:srgbClr val="00A95F"/>
                    </a:solidFill>
                  </a:tcPr>
                </a:tc>
                <a:extLst>
                  <a:ext uri="{0D108BD9-81ED-4DB2-BD59-A6C34878D82A}">
                    <a16:rowId xmlns:a16="http://schemas.microsoft.com/office/drawing/2014/main" val="610755542"/>
                  </a:ext>
                </a:extLst>
              </a:tr>
              <a:tr h="136370">
                <a:tc>
                  <a:txBody>
                    <a:bodyPr/>
                    <a:lstStyle/>
                    <a:p>
                      <a:pPr algn="l" fontAlgn="ctr"/>
                      <a:r>
                        <a:rPr lang="fr-FR" sz="700" u="none" strike="noStrike" kern="1200" dirty="0">
                          <a:solidFill>
                            <a:schemeClr val="dk1"/>
                          </a:solidFill>
                          <a:effectLst/>
                          <a:latin typeface="Marianne" panose="02000000000000000000" pitchFamily="2" charset="0"/>
                          <a:ea typeface="+mn-ea"/>
                          <a:cs typeface="+mn-cs"/>
                        </a:rPr>
                        <a:t>Places en accueil temporaire (1)</a:t>
                      </a:r>
                    </a:p>
                  </a:txBody>
                  <a:tcPr marL="6199" marR="6199" marT="6199" marB="0" anchor="ctr"/>
                </a:tc>
                <a:tc>
                  <a:txBody>
                    <a:bodyPr/>
                    <a:lstStyle/>
                    <a:p>
                      <a:pPr algn="r" fontAlgn="ctr"/>
                      <a:r>
                        <a:rPr lang="fr-FR" sz="700" b="0" i="0" u="none" strike="noStrike" dirty="0">
                          <a:solidFill>
                            <a:srgbClr val="000000"/>
                          </a:solidFill>
                          <a:effectLst/>
                          <a:latin typeface="Marianne" panose="02000000000000000000" pitchFamily="2" charset="0"/>
                        </a:rPr>
                        <a:t>348</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348</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292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194</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1 182</a:t>
                      </a:r>
                    </a:p>
                  </a:txBody>
                  <a:tcPr marL="9525" marR="9525" marT="9525" marB="0" anchor="ctr">
                    <a:solidFill>
                      <a:srgbClr val="00A95F"/>
                    </a:solidFill>
                  </a:tcPr>
                </a:tc>
                <a:extLst>
                  <a:ext uri="{0D108BD9-81ED-4DB2-BD59-A6C34878D82A}">
                    <a16:rowId xmlns:a16="http://schemas.microsoft.com/office/drawing/2014/main" val="3772991129"/>
                  </a:ext>
                </a:extLst>
              </a:tr>
              <a:tr h="136370">
                <a:tc>
                  <a:txBody>
                    <a:bodyPr/>
                    <a:lstStyle/>
                    <a:p>
                      <a:pPr algn="l" fontAlgn="ctr"/>
                      <a:r>
                        <a:rPr lang="fr-FR" sz="700" u="none" strike="noStrike" kern="1200">
                          <a:solidFill>
                            <a:schemeClr val="dk1"/>
                          </a:solidFill>
                          <a:effectLst/>
                          <a:latin typeface="Marianne" panose="02000000000000000000" pitchFamily="2" charset="0"/>
                          <a:ea typeface="+mn-ea"/>
                          <a:cs typeface="+mn-cs"/>
                        </a:rPr>
                        <a:t>Places en accueil de jour (2)</a:t>
                      </a:r>
                    </a:p>
                  </a:txBody>
                  <a:tcPr marL="6199" marR="6199" marT="6199" marB="0" anchor="ctr"/>
                </a:tc>
                <a:tc>
                  <a:txBody>
                    <a:bodyPr/>
                    <a:lstStyle/>
                    <a:p>
                      <a:pPr algn="r" fontAlgn="ctr"/>
                      <a:r>
                        <a:rPr lang="fr-FR" sz="700" b="0" i="0" u="none" strike="noStrike">
                          <a:solidFill>
                            <a:srgbClr val="000000"/>
                          </a:solidFill>
                          <a:effectLst/>
                          <a:latin typeface="Marianne" panose="02000000000000000000" pitchFamily="2" charset="0"/>
                        </a:rPr>
                        <a:t>182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266</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285</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180</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913</a:t>
                      </a:r>
                    </a:p>
                  </a:txBody>
                  <a:tcPr marL="9525" marR="9525" marT="9525" marB="0" anchor="ctr">
                    <a:solidFill>
                      <a:srgbClr val="00A95F"/>
                    </a:solidFill>
                  </a:tcPr>
                </a:tc>
                <a:extLst>
                  <a:ext uri="{0D108BD9-81ED-4DB2-BD59-A6C34878D82A}">
                    <a16:rowId xmlns:a16="http://schemas.microsoft.com/office/drawing/2014/main" val="413476048"/>
                  </a:ext>
                </a:extLst>
              </a:tr>
              <a:tr h="136370">
                <a:tc>
                  <a:txBody>
                    <a:bodyPr/>
                    <a:lstStyle/>
                    <a:p>
                      <a:pPr algn="l" fontAlgn="ctr"/>
                      <a:r>
                        <a:rPr lang="fr-FR" sz="700" u="none" strike="noStrike" kern="1200" dirty="0">
                          <a:solidFill>
                            <a:schemeClr val="dk1"/>
                          </a:solidFill>
                          <a:effectLst/>
                          <a:latin typeface="Marianne" panose="02000000000000000000" pitchFamily="2" charset="0"/>
                          <a:ea typeface="+mn-ea"/>
                          <a:cs typeface="+mn-cs"/>
                        </a:rPr>
                        <a:t>Places en accueil de nuit (2)</a:t>
                      </a:r>
                    </a:p>
                  </a:txBody>
                  <a:tcPr marL="6199" marR="6199" marT="6199"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7</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10</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4</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21</a:t>
                      </a:r>
                    </a:p>
                  </a:txBody>
                  <a:tcPr marL="9525" marR="9525" marT="9525" marB="0" anchor="ctr">
                    <a:solidFill>
                      <a:srgbClr val="00A95F"/>
                    </a:solidFill>
                  </a:tcPr>
                </a:tc>
                <a:extLst>
                  <a:ext uri="{0D108BD9-81ED-4DB2-BD59-A6C34878D82A}">
                    <a16:rowId xmlns:a16="http://schemas.microsoft.com/office/drawing/2014/main" val="2261280896"/>
                  </a:ext>
                </a:extLst>
              </a:tr>
            </a:tbl>
          </a:graphicData>
        </a:graphic>
      </p:graphicFrame>
      <p:sp>
        <p:nvSpPr>
          <p:cNvPr id="11" name="ZoneTexte 10">
            <a:extLst>
              <a:ext uri="{FF2B5EF4-FFF2-40B4-BE49-F238E27FC236}">
                <a16:creationId xmlns:a16="http://schemas.microsoft.com/office/drawing/2014/main" id="{D793FC1C-A210-59B8-5E0E-FA55E9A6D0D5}"/>
              </a:ext>
            </a:extLst>
          </p:cNvPr>
          <p:cNvSpPr txBox="1"/>
          <p:nvPr/>
        </p:nvSpPr>
        <p:spPr>
          <a:xfrm>
            <a:off x="423942" y="3313584"/>
            <a:ext cx="8075632" cy="369332"/>
          </a:xfrm>
          <a:prstGeom prst="rect">
            <a:avLst/>
          </a:prstGeom>
          <a:noFill/>
        </p:spPr>
        <p:txBody>
          <a:bodyPr wrap="square" rtlCol="0">
            <a:spAutoFit/>
          </a:bodyPr>
          <a:lstStyle/>
          <a:p>
            <a:r>
              <a:rPr lang="fr-FR" sz="900" b="1" dirty="0">
                <a:latin typeface="Marianne" panose="02000000000000000000" pitchFamily="2" charset="0"/>
              </a:rPr>
              <a:t>Places installées selon le type d'accueil des personnes âgées toutes catégories de structures – établissements publics ou privés, services, places installées au 31.12.2022</a:t>
            </a:r>
          </a:p>
        </p:txBody>
      </p:sp>
      <p:sp>
        <p:nvSpPr>
          <p:cNvPr id="12" name="ZoneTexte 11">
            <a:extLst>
              <a:ext uri="{FF2B5EF4-FFF2-40B4-BE49-F238E27FC236}">
                <a16:creationId xmlns:a16="http://schemas.microsoft.com/office/drawing/2014/main" id="{FDC7614F-4398-0E3A-2AED-276F8F0F2E18}"/>
              </a:ext>
            </a:extLst>
          </p:cNvPr>
          <p:cNvSpPr txBox="1"/>
          <p:nvPr/>
        </p:nvSpPr>
        <p:spPr>
          <a:xfrm>
            <a:off x="442852" y="1159790"/>
            <a:ext cx="8075632" cy="230832"/>
          </a:xfrm>
          <a:prstGeom prst="rect">
            <a:avLst/>
          </a:prstGeom>
          <a:noFill/>
        </p:spPr>
        <p:txBody>
          <a:bodyPr wrap="square" rtlCol="0">
            <a:spAutoFit/>
          </a:bodyPr>
          <a:lstStyle/>
          <a:p>
            <a:r>
              <a:rPr lang="fr-FR" sz="900" b="1" dirty="0">
                <a:latin typeface="Marianne" panose="02000000000000000000" pitchFamily="2" charset="0"/>
              </a:rPr>
              <a:t>Taux d'équipement au 31.12.2022 en nombre de places pour 1 000 habitants de 75 ans et plus</a:t>
            </a:r>
          </a:p>
        </p:txBody>
      </p:sp>
      <p:pic>
        <p:nvPicPr>
          <p:cNvPr id="10" name="Graphique 9" descr="Jouer avec un remplissage uni">
            <a:extLst>
              <a:ext uri="{FF2B5EF4-FFF2-40B4-BE49-F238E27FC236}">
                <a16:creationId xmlns:a16="http://schemas.microsoft.com/office/drawing/2014/main" id="{BF8EC56F-DA07-DE3A-D927-B3A89952AC1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3600" y="314609"/>
            <a:ext cx="483650" cy="483650"/>
          </a:xfrm>
          <a:prstGeom prst="rect">
            <a:avLst/>
          </a:prstGeom>
        </p:spPr>
      </p:pic>
    </p:spTree>
    <p:extLst>
      <p:ext uri="{BB962C8B-B14F-4D97-AF65-F5344CB8AC3E}">
        <p14:creationId xmlns:p14="http://schemas.microsoft.com/office/powerpoint/2010/main" val="3814267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6C43035-28D7-2169-4C92-4C9C41301A71}"/>
              </a:ext>
            </a:extLst>
          </p:cNvPr>
          <p:cNvSpPr>
            <a:spLocks noGrp="1"/>
          </p:cNvSpPr>
          <p:nvPr>
            <p:ph type="sldNum" sz="quarter" idx="12"/>
          </p:nvPr>
        </p:nvSpPr>
        <p:spPr/>
        <p:txBody>
          <a:bodyPr/>
          <a:lstStyle/>
          <a:p>
            <a:fld id="{B4A918BC-4D43-4B42-B3C0-E7EBE25E6AF0}" type="slidenum">
              <a:rPr lang="en-US" smtClean="0"/>
              <a:t>16</a:t>
            </a:fld>
            <a:endParaRPr lang="en-US"/>
          </a:p>
        </p:txBody>
      </p:sp>
      <p:sp>
        <p:nvSpPr>
          <p:cNvPr id="9" name="ZoneTexte 8">
            <a:extLst>
              <a:ext uri="{FF2B5EF4-FFF2-40B4-BE49-F238E27FC236}">
                <a16:creationId xmlns:a16="http://schemas.microsoft.com/office/drawing/2014/main" id="{4AA02806-6419-AC41-81D5-C2DA2B2F59A2}"/>
              </a:ext>
            </a:extLst>
          </p:cNvPr>
          <p:cNvSpPr txBox="1"/>
          <p:nvPr/>
        </p:nvSpPr>
        <p:spPr>
          <a:xfrm>
            <a:off x="183226" y="5581699"/>
            <a:ext cx="8504520" cy="461665"/>
          </a:xfrm>
          <a:prstGeom prst="rect">
            <a:avLst/>
          </a:prstGeom>
          <a:noFill/>
        </p:spPr>
        <p:txBody>
          <a:bodyPr wrap="square" rtlCol="0">
            <a:spAutoFit/>
          </a:bodyPr>
          <a:lstStyle/>
          <a:p>
            <a:r>
              <a:rPr lang="fr-FR" sz="600" i="1" dirty="0">
                <a:latin typeface="Marianne" panose="02000000000000000000" pitchFamily="2" charset="0"/>
              </a:rPr>
              <a:t>Sources : DREES, </a:t>
            </a:r>
            <a:r>
              <a:rPr lang="fr-FR" sz="600" i="1" dirty="0" err="1">
                <a:latin typeface="Marianne" panose="02000000000000000000" pitchFamily="2" charset="0"/>
              </a:rPr>
              <a:t>Finess</a:t>
            </a:r>
            <a:r>
              <a:rPr lang="fr-FR" sz="600" i="1" dirty="0">
                <a:latin typeface="Marianne" panose="02000000000000000000" pitchFamily="2" charset="0"/>
              </a:rPr>
              <a:t> - (1) On compte la capacité totale des établissements indépendamment de la spécificité des places - (2) Les établissements classés en catégorie FAM sont ceux qui disposent de lits d'accueil médicalisés, même si d'autres types de lits y sont  présents - (3) La catégorie « foyer d’accueil polyvalent » a été créée dans FINESS dans le but d’attribuer un seul numéro FINESS aux foyers d’hébergement qui proposent simultanément de l’hébergement ouvert et de l’accueil en foyer de vie (et de permettre ainsi que les diverses activités d’un même établissement ne fassent pas l’objet d’immatriculations distinctes) - (4) Services autonomes et services rattachés à un établissement- (5) Y compris accueil de jour - (6) XX places en catégorie 370 (établissement expérimental pour personnes handicapées) - (7) Hors accueil temporaire</a:t>
            </a:r>
          </a:p>
        </p:txBody>
      </p:sp>
      <p:graphicFrame>
        <p:nvGraphicFramePr>
          <p:cNvPr id="11" name="Tableau 10">
            <a:extLst>
              <a:ext uri="{FF2B5EF4-FFF2-40B4-BE49-F238E27FC236}">
                <a16:creationId xmlns:a16="http://schemas.microsoft.com/office/drawing/2014/main" id="{A7E4EA69-9DED-03A0-FC98-9E7772F8655E}"/>
              </a:ext>
            </a:extLst>
          </p:cNvPr>
          <p:cNvGraphicFramePr>
            <a:graphicFrameLocks noGrp="1"/>
          </p:cNvGraphicFramePr>
          <p:nvPr>
            <p:extLst>
              <p:ext uri="{D42A27DB-BD31-4B8C-83A1-F6EECF244321}">
                <p14:modId xmlns:p14="http://schemas.microsoft.com/office/powerpoint/2010/main" val="3876332492"/>
              </p:ext>
            </p:extLst>
          </p:nvPr>
        </p:nvGraphicFramePr>
        <p:xfrm>
          <a:off x="246597" y="650265"/>
          <a:ext cx="8504520" cy="4835696"/>
        </p:xfrm>
        <a:graphic>
          <a:graphicData uri="http://schemas.openxmlformats.org/drawingml/2006/table">
            <a:tbl>
              <a:tblPr>
                <a:tableStyleId>{5C22544A-7EE6-4342-B048-85BDC9FD1C3A}</a:tableStyleId>
              </a:tblPr>
              <a:tblGrid>
                <a:gridCol w="5359020">
                  <a:extLst>
                    <a:ext uri="{9D8B030D-6E8A-4147-A177-3AD203B41FA5}">
                      <a16:colId xmlns:a16="http://schemas.microsoft.com/office/drawing/2014/main" val="3309972400"/>
                    </a:ext>
                  </a:extLst>
                </a:gridCol>
                <a:gridCol w="629100">
                  <a:extLst>
                    <a:ext uri="{9D8B030D-6E8A-4147-A177-3AD203B41FA5}">
                      <a16:colId xmlns:a16="http://schemas.microsoft.com/office/drawing/2014/main" val="3069960887"/>
                    </a:ext>
                  </a:extLst>
                </a:gridCol>
                <a:gridCol w="629100">
                  <a:extLst>
                    <a:ext uri="{9D8B030D-6E8A-4147-A177-3AD203B41FA5}">
                      <a16:colId xmlns:a16="http://schemas.microsoft.com/office/drawing/2014/main" val="1116175058"/>
                    </a:ext>
                  </a:extLst>
                </a:gridCol>
                <a:gridCol w="629100">
                  <a:extLst>
                    <a:ext uri="{9D8B030D-6E8A-4147-A177-3AD203B41FA5}">
                      <a16:colId xmlns:a16="http://schemas.microsoft.com/office/drawing/2014/main" val="80890733"/>
                    </a:ext>
                  </a:extLst>
                </a:gridCol>
                <a:gridCol w="629100">
                  <a:extLst>
                    <a:ext uri="{9D8B030D-6E8A-4147-A177-3AD203B41FA5}">
                      <a16:colId xmlns:a16="http://schemas.microsoft.com/office/drawing/2014/main" val="1204731511"/>
                    </a:ext>
                  </a:extLst>
                </a:gridCol>
                <a:gridCol w="629100">
                  <a:extLst>
                    <a:ext uri="{9D8B030D-6E8A-4147-A177-3AD203B41FA5}">
                      <a16:colId xmlns:a16="http://schemas.microsoft.com/office/drawing/2014/main" val="2993169163"/>
                    </a:ext>
                  </a:extLst>
                </a:gridCol>
              </a:tblGrid>
              <a:tr h="116563">
                <a:tc>
                  <a:txBody>
                    <a:bodyPr/>
                    <a:lstStyle/>
                    <a:p>
                      <a:pPr algn="ctr" fontAlgn="ctr"/>
                      <a:r>
                        <a:rPr lang="fr-FR" sz="700" u="none" strike="noStrike" kern="1200" dirty="0">
                          <a:solidFill>
                            <a:schemeClr val="dk1"/>
                          </a:solidFill>
                          <a:effectLst/>
                          <a:latin typeface="Marianne" panose="02000000000000000000" pitchFamily="2" charset="0"/>
                          <a:ea typeface="+mn-ea"/>
                          <a:cs typeface="+mn-cs"/>
                        </a:rPr>
                        <a:t> </a:t>
                      </a:r>
                    </a:p>
                  </a:txBody>
                  <a:tcPr marL="2711" marR="2711" marT="2711" marB="0" anchor="ctr"/>
                </a:tc>
                <a:tc>
                  <a:txBody>
                    <a:bodyPr/>
                    <a:lstStyle/>
                    <a:p>
                      <a:pPr algn="ctr" fontAlgn="ctr"/>
                      <a:r>
                        <a:rPr lang="fr-FR" sz="700" u="none" strike="noStrike" kern="1200" dirty="0">
                          <a:solidFill>
                            <a:schemeClr val="dk1"/>
                          </a:solidFill>
                          <a:effectLst/>
                          <a:latin typeface="Marianne" panose="02000000000000000000" pitchFamily="2" charset="0"/>
                          <a:ea typeface="+mn-ea"/>
                          <a:cs typeface="+mn-cs"/>
                        </a:rPr>
                        <a:t>Côtes-d'Armor</a:t>
                      </a:r>
                    </a:p>
                  </a:txBody>
                  <a:tcPr marL="2711" marR="2711" marT="2711" marB="0" anchor="ctr"/>
                </a:tc>
                <a:tc>
                  <a:txBody>
                    <a:bodyPr/>
                    <a:lstStyle/>
                    <a:p>
                      <a:pPr algn="ctr" fontAlgn="ctr"/>
                      <a:r>
                        <a:rPr lang="fr-FR" sz="700" u="none" strike="noStrike" kern="1200">
                          <a:solidFill>
                            <a:schemeClr val="dk1"/>
                          </a:solidFill>
                          <a:effectLst/>
                          <a:latin typeface="Marianne" panose="02000000000000000000" pitchFamily="2" charset="0"/>
                          <a:ea typeface="+mn-ea"/>
                          <a:cs typeface="+mn-cs"/>
                        </a:rPr>
                        <a:t>Finistère</a:t>
                      </a:r>
                    </a:p>
                  </a:txBody>
                  <a:tcPr marL="2711" marR="2711" marT="2711" marB="0" anchor="ctr"/>
                </a:tc>
                <a:tc>
                  <a:txBody>
                    <a:bodyPr/>
                    <a:lstStyle/>
                    <a:p>
                      <a:pPr algn="ctr" fontAlgn="ctr"/>
                      <a:r>
                        <a:rPr lang="fr-FR" sz="700" u="none" strike="noStrike" kern="1200">
                          <a:solidFill>
                            <a:schemeClr val="dk1"/>
                          </a:solidFill>
                          <a:effectLst/>
                          <a:latin typeface="Marianne" panose="02000000000000000000" pitchFamily="2" charset="0"/>
                          <a:ea typeface="+mn-ea"/>
                          <a:cs typeface="+mn-cs"/>
                        </a:rPr>
                        <a:t>Ille-et-Vilaine</a:t>
                      </a:r>
                    </a:p>
                  </a:txBody>
                  <a:tcPr marL="2711" marR="2711" marT="2711" marB="0" anchor="ctr"/>
                </a:tc>
                <a:tc>
                  <a:txBody>
                    <a:bodyPr/>
                    <a:lstStyle/>
                    <a:p>
                      <a:pPr algn="ctr" fontAlgn="ctr"/>
                      <a:r>
                        <a:rPr lang="fr-FR" sz="700" u="none" strike="noStrike" kern="1200">
                          <a:solidFill>
                            <a:schemeClr val="dk1"/>
                          </a:solidFill>
                          <a:effectLst/>
                          <a:latin typeface="Marianne" panose="02000000000000000000" pitchFamily="2" charset="0"/>
                          <a:ea typeface="+mn-ea"/>
                          <a:cs typeface="+mn-cs"/>
                        </a:rPr>
                        <a:t>Morbihan</a:t>
                      </a:r>
                    </a:p>
                  </a:txBody>
                  <a:tcPr marL="2711" marR="2711" marT="2711" marB="0" anchor="ctr"/>
                </a:tc>
                <a:tc>
                  <a:txBody>
                    <a:bodyPr/>
                    <a:lstStyle/>
                    <a:p>
                      <a:pPr algn="ctr" fontAlgn="ctr"/>
                      <a:r>
                        <a:rPr lang="fr-FR" sz="700" b="1" u="none" strike="noStrike" kern="1200" dirty="0">
                          <a:solidFill>
                            <a:schemeClr val="dk1"/>
                          </a:solidFill>
                          <a:effectLst/>
                          <a:latin typeface="Marianne" panose="02000000000000000000" pitchFamily="2" charset="0"/>
                          <a:ea typeface="+mn-ea"/>
                          <a:cs typeface="+mn-cs"/>
                        </a:rPr>
                        <a:t>BRETAGNE</a:t>
                      </a:r>
                    </a:p>
                  </a:txBody>
                  <a:tcPr marL="2711" marR="2711" marT="2711" marB="0" anchor="ctr">
                    <a:solidFill>
                      <a:srgbClr val="00A95F"/>
                    </a:solidFill>
                  </a:tcPr>
                </a:tc>
                <a:extLst>
                  <a:ext uri="{0D108BD9-81ED-4DB2-BD59-A6C34878D82A}">
                    <a16:rowId xmlns:a16="http://schemas.microsoft.com/office/drawing/2014/main" val="2866509878"/>
                  </a:ext>
                </a:extLst>
              </a:tr>
              <a:tr h="105581">
                <a:tc>
                  <a:txBody>
                    <a:bodyPr/>
                    <a:lstStyle/>
                    <a:p>
                      <a:pPr algn="l" fontAlgn="ctr"/>
                      <a:r>
                        <a:rPr lang="fr-FR" sz="700" b="1" i="0" u="none" strike="noStrike" dirty="0">
                          <a:solidFill>
                            <a:srgbClr val="000000"/>
                          </a:solidFill>
                          <a:effectLst/>
                          <a:latin typeface="Marianne" panose="02000000000000000000" pitchFamily="2" charset="0"/>
                        </a:rPr>
                        <a:t>Maison d'accueil spécialisée (M.A.S.)</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 </a:t>
                      </a:r>
                    </a:p>
                  </a:txBody>
                  <a:tcPr marL="9525" marR="9525" marT="9525" marB="0" anchor="ctr">
                    <a:solidFill>
                      <a:srgbClr val="00A95F"/>
                    </a:solidFill>
                  </a:tcPr>
                </a:tc>
                <a:extLst>
                  <a:ext uri="{0D108BD9-81ED-4DB2-BD59-A6C34878D82A}">
                    <a16:rowId xmlns:a16="http://schemas.microsoft.com/office/drawing/2014/main" val="899922340"/>
                  </a:ext>
                </a:extLst>
              </a:tr>
              <a:tr h="105581">
                <a:tc>
                  <a:txBody>
                    <a:bodyPr/>
                    <a:lstStyle/>
                    <a:p>
                      <a:pPr algn="l" fontAlgn="ctr"/>
                      <a:r>
                        <a:rPr lang="fr-FR" sz="700" b="0" i="0" u="none" strike="noStrike">
                          <a:solidFill>
                            <a:srgbClr val="000000"/>
                          </a:solidFill>
                          <a:effectLst/>
                          <a:latin typeface="Marianne" panose="02000000000000000000" pitchFamily="2" charset="0"/>
                        </a:rPr>
                        <a:t>Nombre d'établissements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10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7</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5</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7</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29</a:t>
                      </a:r>
                    </a:p>
                  </a:txBody>
                  <a:tcPr marL="9525" marR="9525" marT="9525" marB="0" anchor="ctr">
                    <a:solidFill>
                      <a:srgbClr val="00A95F"/>
                    </a:solidFill>
                  </a:tcPr>
                </a:tc>
                <a:extLst>
                  <a:ext uri="{0D108BD9-81ED-4DB2-BD59-A6C34878D82A}">
                    <a16:rowId xmlns:a16="http://schemas.microsoft.com/office/drawing/2014/main" val="955036868"/>
                  </a:ext>
                </a:extLst>
              </a:tr>
              <a:tr h="105581">
                <a:tc>
                  <a:txBody>
                    <a:bodyPr/>
                    <a:lstStyle/>
                    <a:p>
                      <a:pPr algn="l" fontAlgn="ctr"/>
                      <a:r>
                        <a:rPr lang="fr-FR" sz="700" b="0" i="0" u="none" strike="noStrike">
                          <a:solidFill>
                            <a:srgbClr val="000000"/>
                          </a:solidFill>
                          <a:effectLst/>
                          <a:latin typeface="Marianne" panose="02000000000000000000" pitchFamily="2" charset="0"/>
                        </a:rPr>
                        <a:t>Nombre total de places installées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426</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242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390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241</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1 299</a:t>
                      </a:r>
                    </a:p>
                  </a:txBody>
                  <a:tcPr marL="9525" marR="9525" marT="9525" marB="0" anchor="ctr">
                    <a:solidFill>
                      <a:srgbClr val="00A95F"/>
                    </a:solidFill>
                  </a:tcPr>
                </a:tc>
                <a:extLst>
                  <a:ext uri="{0D108BD9-81ED-4DB2-BD59-A6C34878D82A}">
                    <a16:rowId xmlns:a16="http://schemas.microsoft.com/office/drawing/2014/main" val="1970183206"/>
                  </a:ext>
                </a:extLst>
              </a:tr>
              <a:tr h="105581">
                <a:tc>
                  <a:txBody>
                    <a:bodyPr/>
                    <a:lstStyle/>
                    <a:p>
                      <a:pPr algn="l" fontAlgn="ctr"/>
                      <a:r>
                        <a:rPr lang="fr-FR" sz="700" b="0" i="0" u="none" strike="noStrike">
                          <a:solidFill>
                            <a:srgbClr val="000000"/>
                          </a:solidFill>
                          <a:effectLst/>
                          <a:latin typeface="Marianne" panose="02000000000000000000" pitchFamily="2" charset="0"/>
                        </a:rPr>
                        <a:t>Dont places en accueil temporaire (5)</a:t>
                      </a:r>
                    </a:p>
                  </a:txBody>
                  <a:tcPr marL="457200" marR="9525" marT="9525" marB="0" anchor="ctr"/>
                </a:tc>
                <a:tc>
                  <a:txBody>
                    <a:bodyPr/>
                    <a:lstStyle/>
                    <a:p>
                      <a:pPr algn="r" fontAlgn="ctr"/>
                      <a:r>
                        <a:rPr lang="fr-FR" sz="700" b="0" i="0" u="none" strike="noStrike">
                          <a:solidFill>
                            <a:srgbClr val="000000"/>
                          </a:solidFill>
                          <a:effectLst/>
                          <a:latin typeface="Marianne" panose="02000000000000000000" pitchFamily="2" charset="0"/>
                        </a:rPr>
                        <a:t>18</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11</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7</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8</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44</a:t>
                      </a:r>
                    </a:p>
                  </a:txBody>
                  <a:tcPr marL="9525" marR="9525" marT="9525" marB="0" anchor="ctr">
                    <a:solidFill>
                      <a:srgbClr val="00A95F"/>
                    </a:solidFill>
                  </a:tcPr>
                </a:tc>
                <a:extLst>
                  <a:ext uri="{0D108BD9-81ED-4DB2-BD59-A6C34878D82A}">
                    <a16:rowId xmlns:a16="http://schemas.microsoft.com/office/drawing/2014/main" val="2392501530"/>
                  </a:ext>
                </a:extLst>
              </a:tr>
              <a:tr h="105581">
                <a:tc>
                  <a:txBody>
                    <a:bodyPr/>
                    <a:lstStyle/>
                    <a:p>
                      <a:pPr algn="l" fontAlgn="ctr"/>
                      <a:r>
                        <a:rPr lang="fr-FR" sz="700" b="0" i="0" u="none" strike="noStrike">
                          <a:solidFill>
                            <a:srgbClr val="000000"/>
                          </a:solidFill>
                          <a:effectLst/>
                          <a:latin typeface="Marianne" panose="02000000000000000000" pitchFamily="2" charset="0"/>
                        </a:rPr>
                        <a:t>Dont places en accueil de jour (7)</a:t>
                      </a:r>
                    </a:p>
                  </a:txBody>
                  <a:tcPr marL="457200" marR="9525" marT="9525" marB="0" anchor="ctr"/>
                </a:tc>
                <a:tc>
                  <a:txBody>
                    <a:bodyPr/>
                    <a:lstStyle/>
                    <a:p>
                      <a:pPr algn="r" fontAlgn="ctr"/>
                      <a:r>
                        <a:rPr lang="fr-FR" sz="700" b="0" i="0" u="none" strike="noStrike">
                          <a:solidFill>
                            <a:srgbClr val="000000"/>
                          </a:solidFill>
                          <a:effectLst/>
                          <a:latin typeface="Marianne" panose="02000000000000000000" pitchFamily="2" charset="0"/>
                        </a:rPr>
                        <a:t>6</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21</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8</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38</a:t>
                      </a:r>
                    </a:p>
                  </a:txBody>
                  <a:tcPr marL="9525" marR="9525" marT="9525" marB="0" anchor="ctr">
                    <a:solidFill>
                      <a:srgbClr val="00A95F"/>
                    </a:solidFill>
                  </a:tcPr>
                </a:tc>
                <a:extLst>
                  <a:ext uri="{0D108BD9-81ED-4DB2-BD59-A6C34878D82A}">
                    <a16:rowId xmlns:a16="http://schemas.microsoft.com/office/drawing/2014/main" val="2547628105"/>
                  </a:ext>
                </a:extLst>
              </a:tr>
              <a:tr h="208451">
                <a:tc>
                  <a:txBody>
                    <a:bodyPr/>
                    <a:lstStyle/>
                    <a:p>
                      <a:pPr algn="l" fontAlgn="ctr"/>
                      <a:r>
                        <a:rPr lang="fr-FR" sz="700" b="1" i="0" u="none" strike="noStrike">
                          <a:solidFill>
                            <a:srgbClr val="000000"/>
                          </a:solidFill>
                          <a:effectLst/>
                          <a:latin typeface="Marianne" panose="02000000000000000000" pitchFamily="2" charset="0"/>
                        </a:rPr>
                        <a:t>Foyer d'accueil médicalisé (F.A.M.) (2) et Etablissement d'accueil médicalisé en tout ou partie pour personnes handicapées (E.A.M.)</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 </a:t>
                      </a:r>
                    </a:p>
                  </a:txBody>
                  <a:tcPr marL="9525" marR="9525" marT="9525" marB="0" anchor="ctr">
                    <a:solidFill>
                      <a:srgbClr val="00A95F"/>
                    </a:solidFill>
                  </a:tcPr>
                </a:tc>
                <a:extLst>
                  <a:ext uri="{0D108BD9-81ED-4DB2-BD59-A6C34878D82A}">
                    <a16:rowId xmlns:a16="http://schemas.microsoft.com/office/drawing/2014/main" val="3955962239"/>
                  </a:ext>
                </a:extLst>
              </a:tr>
              <a:tr h="105581">
                <a:tc>
                  <a:txBody>
                    <a:bodyPr/>
                    <a:lstStyle/>
                    <a:p>
                      <a:pPr algn="l" fontAlgn="ctr"/>
                      <a:r>
                        <a:rPr lang="fr-FR" sz="700" b="0" i="0" u="none" strike="noStrike">
                          <a:solidFill>
                            <a:srgbClr val="000000"/>
                          </a:solidFill>
                          <a:effectLst/>
                          <a:latin typeface="Marianne" panose="02000000000000000000" pitchFamily="2" charset="0"/>
                        </a:rPr>
                        <a:t>Nombre d'établissements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14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31</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19</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17</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81</a:t>
                      </a:r>
                    </a:p>
                  </a:txBody>
                  <a:tcPr marL="9525" marR="9525" marT="9525" marB="0" anchor="ctr">
                    <a:solidFill>
                      <a:srgbClr val="00A95F"/>
                    </a:solidFill>
                  </a:tcPr>
                </a:tc>
                <a:extLst>
                  <a:ext uri="{0D108BD9-81ED-4DB2-BD59-A6C34878D82A}">
                    <a16:rowId xmlns:a16="http://schemas.microsoft.com/office/drawing/2014/main" val="2032830326"/>
                  </a:ext>
                </a:extLst>
              </a:tr>
              <a:tr h="105581">
                <a:tc>
                  <a:txBody>
                    <a:bodyPr/>
                    <a:lstStyle/>
                    <a:p>
                      <a:pPr algn="l" fontAlgn="ctr"/>
                      <a:r>
                        <a:rPr lang="fr-FR" sz="700" b="0" i="0" u="none" strike="noStrike">
                          <a:solidFill>
                            <a:srgbClr val="000000"/>
                          </a:solidFill>
                          <a:effectLst/>
                          <a:latin typeface="Marianne" panose="02000000000000000000" pitchFamily="2" charset="0"/>
                        </a:rPr>
                        <a:t>Nombre total de places installées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299</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545</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414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488</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1 746</a:t>
                      </a:r>
                    </a:p>
                  </a:txBody>
                  <a:tcPr marL="9525" marR="9525" marT="9525" marB="0" anchor="ctr">
                    <a:solidFill>
                      <a:srgbClr val="00A95F"/>
                    </a:solidFill>
                  </a:tcPr>
                </a:tc>
                <a:extLst>
                  <a:ext uri="{0D108BD9-81ED-4DB2-BD59-A6C34878D82A}">
                    <a16:rowId xmlns:a16="http://schemas.microsoft.com/office/drawing/2014/main" val="1248574862"/>
                  </a:ext>
                </a:extLst>
              </a:tr>
              <a:tr h="105581">
                <a:tc>
                  <a:txBody>
                    <a:bodyPr/>
                    <a:lstStyle/>
                    <a:p>
                      <a:pPr algn="l" fontAlgn="ctr"/>
                      <a:r>
                        <a:rPr lang="fr-FR" sz="700" b="0" i="0" u="none" strike="noStrike">
                          <a:solidFill>
                            <a:srgbClr val="000000"/>
                          </a:solidFill>
                          <a:effectLst/>
                          <a:latin typeface="Marianne" panose="02000000000000000000" pitchFamily="2" charset="0"/>
                        </a:rPr>
                        <a:t>Dont places en accueil temporaire (5)</a:t>
                      </a:r>
                    </a:p>
                  </a:txBody>
                  <a:tcPr marL="457200" marR="9525" marT="9525" marB="0" anchor="ctr"/>
                </a:tc>
                <a:tc>
                  <a:txBody>
                    <a:bodyPr/>
                    <a:lstStyle/>
                    <a:p>
                      <a:pPr algn="r" fontAlgn="ctr"/>
                      <a:r>
                        <a:rPr lang="fr-FR" sz="700" b="0" i="0" u="none" strike="noStrike">
                          <a:solidFill>
                            <a:srgbClr val="000000"/>
                          </a:solidFill>
                          <a:effectLst/>
                          <a:latin typeface="Marianne" panose="02000000000000000000" pitchFamily="2" charset="0"/>
                        </a:rPr>
                        <a:t>12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15</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7</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57</a:t>
                      </a:r>
                    </a:p>
                  </a:txBody>
                  <a:tcPr marL="9525" marR="9525" marT="9525" marB="0" anchor="ctr">
                    <a:solidFill>
                      <a:srgbClr val="00A95F"/>
                    </a:solidFill>
                  </a:tcPr>
                </a:tc>
                <a:extLst>
                  <a:ext uri="{0D108BD9-81ED-4DB2-BD59-A6C34878D82A}">
                    <a16:rowId xmlns:a16="http://schemas.microsoft.com/office/drawing/2014/main" val="1767954312"/>
                  </a:ext>
                </a:extLst>
              </a:tr>
              <a:tr h="105581">
                <a:tc>
                  <a:txBody>
                    <a:bodyPr/>
                    <a:lstStyle/>
                    <a:p>
                      <a:pPr algn="l" fontAlgn="ctr"/>
                      <a:r>
                        <a:rPr lang="fr-FR" sz="700" b="0" i="0" u="none" strike="noStrike">
                          <a:solidFill>
                            <a:srgbClr val="000000"/>
                          </a:solidFill>
                          <a:effectLst/>
                          <a:latin typeface="Marianne" panose="02000000000000000000" pitchFamily="2" charset="0"/>
                        </a:rPr>
                        <a:t>Dont places en accueil de jour (7)</a:t>
                      </a:r>
                    </a:p>
                  </a:txBody>
                  <a:tcPr marL="457200" marR="9525" marT="9525" marB="0" anchor="ctr"/>
                </a:tc>
                <a:tc>
                  <a:txBody>
                    <a:bodyPr/>
                    <a:lstStyle/>
                    <a:p>
                      <a:pPr algn="r" fontAlgn="b"/>
                      <a:r>
                        <a:rPr lang="fr-FR" sz="700" b="0" i="0" u="none" strike="noStrike">
                          <a:solidFill>
                            <a:srgbClr val="000000"/>
                          </a:solidFill>
                          <a:effectLst/>
                          <a:latin typeface="Marianne" panose="02000000000000000000" pitchFamily="2" charset="0"/>
                        </a:rPr>
                        <a:t>9</a:t>
                      </a:r>
                    </a:p>
                  </a:txBody>
                  <a:tcPr marL="9525" marR="9525" marT="9525" marB="0" anchor="b"/>
                </a:tc>
                <a:tc>
                  <a:txBody>
                    <a:bodyPr/>
                    <a:lstStyle/>
                    <a:p>
                      <a:pPr algn="r" fontAlgn="b"/>
                      <a:r>
                        <a:rPr lang="fr-FR" sz="700" b="0" i="0" u="none" strike="noStrike">
                          <a:solidFill>
                            <a:srgbClr val="000000"/>
                          </a:solidFill>
                          <a:effectLst/>
                          <a:latin typeface="Marianne" panose="02000000000000000000" pitchFamily="2" charset="0"/>
                        </a:rPr>
                        <a:t>30</a:t>
                      </a:r>
                    </a:p>
                  </a:txBody>
                  <a:tcPr marL="9525" marR="9525" marT="9525" marB="0" anchor="b"/>
                </a:tc>
                <a:tc>
                  <a:txBody>
                    <a:bodyPr/>
                    <a:lstStyle/>
                    <a:p>
                      <a:pPr algn="r" fontAlgn="b"/>
                      <a:r>
                        <a:rPr lang="fr-FR" sz="700" b="0" i="0" u="none" strike="noStrike">
                          <a:solidFill>
                            <a:srgbClr val="000000"/>
                          </a:solidFill>
                          <a:effectLst/>
                          <a:latin typeface="Marianne" panose="02000000000000000000" pitchFamily="2" charset="0"/>
                        </a:rPr>
                        <a:t>29</a:t>
                      </a:r>
                    </a:p>
                  </a:txBody>
                  <a:tcPr marL="9525" marR="9525" marT="9525" marB="0" anchor="b"/>
                </a:tc>
                <a:tc>
                  <a:txBody>
                    <a:bodyPr/>
                    <a:lstStyle/>
                    <a:p>
                      <a:pPr algn="r" fontAlgn="b"/>
                      <a:r>
                        <a:rPr lang="fr-FR" sz="700" b="0" i="0" u="none" strike="noStrike">
                          <a:solidFill>
                            <a:srgbClr val="000000"/>
                          </a:solidFill>
                          <a:effectLst/>
                          <a:latin typeface="Marianne" panose="02000000000000000000" pitchFamily="2" charset="0"/>
                        </a:rPr>
                        <a:t>27</a:t>
                      </a:r>
                    </a:p>
                  </a:txBody>
                  <a:tcPr marL="9525" marR="9525" marT="9525" marB="0" anchor="b"/>
                </a:tc>
                <a:tc>
                  <a:txBody>
                    <a:bodyPr/>
                    <a:lstStyle/>
                    <a:p>
                      <a:pPr algn="r" fontAlgn="ctr"/>
                      <a:r>
                        <a:rPr lang="fr-FR" sz="700" b="1" i="0" u="none" strike="noStrike">
                          <a:solidFill>
                            <a:srgbClr val="000000"/>
                          </a:solidFill>
                          <a:effectLst/>
                          <a:latin typeface="Marianne" panose="02000000000000000000" pitchFamily="2" charset="0"/>
                        </a:rPr>
                        <a:t>95</a:t>
                      </a:r>
                    </a:p>
                  </a:txBody>
                  <a:tcPr marL="9525" marR="9525" marT="9525" marB="0" anchor="ctr">
                    <a:solidFill>
                      <a:srgbClr val="00A95F"/>
                    </a:solidFill>
                  </a:tcPr>
                </a:tc>
                <a:extLst>
                  <a:ext uri="{0D108BD9-81ED-4DB2-BD59-A6C34878D82A}">
                    <a16:rowId xmlns:a16="http://schemas.microsoft.com/office/drawing/2014/main" val="4128282058"/>
                  </a:ext>
                </a:extLst>
              </a:tr>
              <a:tr h="208451">
                <a:tc>
                  <a:txBody>
                    <a:bodyPr/>
                    <a:lstStyle/>
                    <a:p>
                      <a:pPr algn="l" fontAlgn="ctr"/>
                      <a:r>
                        <a:rPr lang="fr-FR" sz="700" b="1" i="0" u="none" strike="noStrike">
                          <a:solidFill>
                            <a:srgbClr val="000000"/>
                          </a:solidFill>
                          <a:effectLst/>
                          <a:latin typeface="Marianne" panose="02000000000000000000" pitchFamily="2" charset="0"/>
                        </a:rPr>
                        <a:t>Foyer de vie (inclut les foyers occupationnels), Foyer d'hébergement, Foyer d'accueil polyvalent (3), Etablissement d'accueil non médicalisé pour personnes handicapées (E.A.N.M.)</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 </a:t>
                      </a:r>
                    </a:p>
                  </a:txBody>
                  <a:tcPr marL="9525" marR="9525" marT="9525" marB="0" anchor="ctr">
                    <a:solidFill>
                      <a:srgbClr val="00A95F"/>
                    </a:solidFill>
                  </a:tcPr>
                </a:tc>
                <a:extLst>
                  <a:ext uri="{0D108BD9-81ED-4DB2-BD59-A6C34878D82A}">
                    <a16:rowId xmlns:a16="http://schemas.microsoft.com/office/drawing/2014/main" val="2983582240"/>
                  </a:ext>
                </a:extLst>
              </a:tr>
              <a:tr h="105581">
                <a:tc>
                  <a:txBody>
                    <a:bodyPr/>
                    <a:lstStyle/>
                    <a:p>
                      <a:pPr algn="l" fontAlgn="ctr"/>
                      <a:r>
                        <a:rPr lang="fr-FR" sz="700" b="0" i="0" u="none" strike="noStrike">
                          <a:solidFill>
                            <a:srgbClr val="000000"/>
                          </a:solidFill>
                          <a:effectLst/>
                          <a:latin typeface="Marianne" panose="02000000000000000000" pitchFamily="2" charset="0"/>
                        </a:rPr>
                        <a:t>Nombre d'établissements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24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69</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67</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24</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184</a:t>
                      </a:r>
                    </a:p>
                  </a:txBody>
                  <a:tcPr marL="9525" marR="9525" marT="9525" marB="0" anchor="ctr">
                    <a:solidFill>
                      <a:srgbClr val="00A95F"/>
                    </a:solidFill>
                  </a:tcPr>
                </a:tc>
                <a:extLst>
                  <a:ext uri="{0D108BD9-81ED-4DB2-BD59-A6C34878D82A}">
                    <a16:rowId xmlns:a16="http://schemas.microsoft.com/office/drawing/2014/main" val="1201425506"/>
                  </a:ext>
                </a:extLst>
              </a:tr>
              <a:tr h="105581">
                <a:tc>
                  <a:txBody>
                    <a:bodyPr/>
                    <a:lstStyle/>
                    <a:p>
                      <a:pPr algn="l" fontAlgn="ctr"/>
                      <a:r>
                        <a:rPr lang="fr-FR" sz="700" b="0" i="0" u="none" strike="noStrike">
                          <a:solidFill>
                            <a:srgbClr val="000000"/>
                          </a:solidFill>
                          <a:effectLst/>
                          <a:latin typeface="Marianne" panose="02000000000000000000" pitchFamily="2" charset="0"/>
                        </a:rPr>
                        <a:t>Nombre total de places installées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811</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1 961</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1 948</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1 164</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5 884</a:t>
                      </a:r>
                    </a:p>
                  </a:txBody>
                  <a:tcPr marL="9525" marR="9525" marT="9525" marB="0" anchor="ctr">
                    <a:solidFill>
                      <a:srgbClr val="00A95F"/>
                    </a:solidFill>
                  </a:tcPr>
                </a:tc>
                <a:extLst>
                  <a:ext uri="{0D108BD9-81ED-4DB2-BD59-A6C34878D82A}">
                    <a16:rowId xmlns:a16="http://schemas.microsoft.com/office/drawing/2014/main" val="1712378178"/>
                  </a:ext>
                </a:extLst>
              </a:tr>
              <a:tr h="105581">
                <a:tc>
                  <a:txBody>
                    <a:bodyPr/>
                    <a:lstStyle/>
                    <a:p>
                      <a:pPr algn="l" fontAlgn="ctr"/>
                      <a:r>
                        <a:rPr lang="fr-FR" sz="700" b="0" i="0" u="none" strike="noStrike">
                          <a:solidFill>
                            <a:srgbClr val="000000"/>
                          </a:solidFill>
                          <a:effectLst/>
                          <a:latin typeface="Marianne" panose="02000000000000000000" pitchFamily="2" charset="0"/>
                        </a:rPr>
                        <a:t>Dont places en accueil temporaire (5)</a:t>
                      </a:r>
                    </a:p>
                  </a:txBody>
                  <a:tcPr marL="457200" marR="9525" marT="9525" marB="0" anchor="ctr"/>
                </a:tc>
                <a:tc>
                  <a:txBody>
                    <a:bodyPr/>
                    <a:lstStyle/>
                    <a:p>
                      <a:pPr algn="r" fontAlgn="ctr"/>
                      <a:r>
                        <a:rPr lang="fr-FR" sz="700" b="0" i="0" u="none" strike="noStrike">
                          <a:solidFill>
                            <a:srgbClr val="000000"/>
                          </a:solidFill>
                          <a:effectLst/>
                          <a:latin typeface="Marianne" panose="02000000000000000000" pitchFamily="2" charset="0"/>
                        </a:rPr>
                        <a:t>22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121</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64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41</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248</a:t>
                      </a:r>
                    </a:p>
                  </a:txBody>
                  <a:tcPr marL="9525" marR="9525" marT="9525" marB="0" anchor="ctr">
                    <a:solidFill>
                      <a:srgbClr val="00A95F"/>
                    </a:solidFill>
                  </a:tcPr>
                </a:tc>
                <a:extLst>
                  <a:ext uri="{0D108BD9-81ED-4DB2-BD59-A6C34878D82A}">
                    <a16:rowId xmlns:a16="http://schemas.microsoft.com/office/drawing/2014/main" val="3167972061"/>
                  </a:ext>
                </a:extLst>
              </a:tr>
              <a:tr h="105581">
                <a:tc>
                  <a:txBody>
                    <a:bodyPr/>
                    <a:lstStyle/>
                    <a:p>
                      <a:pPr algn="l" fontAlgn="ctr"/>
                      <a:r>
                        <a:rPr lang="fr-FR" sz="700" b="0" i="0" u="none" strike="noStrike">
                          <a:solidFill>
                            <a:srgbClr val="000000"/>
                          </a:solidFill>
                          <a:effectLst/>
                          <a:latin typeface="Marianne" panose="02000000000000000000" pitchFamily="2" charset="0"/>
                        </a:rPr>
                        <a:t>Dont places en accueil de jour (7)</a:t>
                      </a:r>
                    </a:p>
                  </a:txBody>
                  <a:tcPr marL="457200" marR="9525" marT="9525" marB="0" anchor="ctr"/>
                </a:tc>
                <a:tc>
                  <a:txBody>
                    <a:bodyPr/>
                    <a:lstStyle/>
                    <a:p>
                      <a:pPr algn="r" fontAlgn="ctr"/>
                      <a:r>
                        <a:rPr lang="fr-FR" sz="700" b="0" i="0" u="none" strike="noStrike">
                          <a:solidFill>
                            <a:srgbClr val="000000"/>
                          </a:solidFill>
                          <a:effectLst/>
                          <a:latin typeface="Marianne" panose="02000000000000000000" pitchFamily="2" charset="0"/>
                        </a:rPr>
                        <a:t>49</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193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380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166</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788</a:t>
                      </a:r>
                    </a:p>
                  </a:txBody>
                  <a:tcPr marL="9525" marR="9525" marT="9525" marB="0" anchor="ctr">
                    <a:solidFill>
                      <a:srgbClr val="00A95F"/>
                    </a:solidFill>
                  </a:tcPr>
                </a:tc>
                <a:extLst>
                  <a:ext uri="{0D108BD9-81ED-4DB2-BD59-A6C34878D82A}">
                    <a16:rowId xmlns:a16="http://schemas.microsoft.com/office/drawing/2014/main" val="15714800"/>
                  </a:ext>
                </a:extLst>
              </a:tr>
              <a:tr h="105581">
                <a:tc>
                  <a:txBody>
                    <a:bodyPr/>
                    <a:lstStyle/>
                    <a:p>
                      <a:pPr algn="l" fontAlgn="ctr"/>
                      <a:r>
                        <a:rPr lang="fr-FR" sz="700" b="1" i="0" u="none" strike="noStrike">
                          <a:solidFill>
                            <a:srgbClr val="000000"/>
                          </a:solidFill>
                          <a:effectLst/>
                          <a:latin typeface="Marianne" panose="02000000000000000000" pitchFamily="2" charset="0"/>
                        </a:rPr>
                        <a:t>Etablissement d'accueil temporaire</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 </a:t>
                      </a:r>
                    </a:p>
                  </a:txBody>
                  <a:tcPr marL="9525" marR="9525" marT="9525" marB="0" anchor="ctr">
                    <a:solidFill>
                      <a:srgbClr val="00A95F"/>
                    </a:solidFill>
                  </a:tcPr>
                </a:tc>
                <a:extLst>
                  <a:ext uri="{0D108BD9-81ED-4DB2-BD59-A6C34878D82A}">
                    <a16:rowId xmlns:a16="http://schemas.microsoft.com/office/drawing/2014/main" val="3649997756"/>
                  </a:ext>
                </a:extLst>
              </a:tr>
              <a:tr h="105581">
                <a:tc>
                  <a:txBody>
                    <a:bodyPr/>
                    <a:lstStyle/>
                    <a:p>
                      <a:pPr algn="l" fontAlgn="ctr"/>
                      <a:r>
                        <a:rPr lang="fr-FR" sz="700" b="0" i="0" u="none" strike="noStrike">
                          <a:solidFill>
                            <a:srgbClr val="000000"/>
                          </a:solidFill>
                          <a:effectLst/>
                          <a:latin typeface="Marianne" panose="02000000000000000000" pitchFamily="2" charset="0"/>
                        </a:rPr>
                        <a:t>Nombre d'établissements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2</a:t>
                      </a:r>
                    </a:p>
                  </a:txBody>
                  <a:tcPr marL="9525" marR="9525" marT="9525" marB="0" anchor="ctr">
                    <a:solidFill>
                      <a:srgbClr val="00A95F"/>
                    </a:solidFill>
                  </a:tcPr>
                </a:tc>
                <a:extLst>
                  <a:ext uri="{0D108BD9-81ED-4DB2-BD59-A6C34878D82A}">
                    <a16:rowId xmlns:a16="http://schemas.microsoft.com/office/drawing/2014/main" val="3483022880"/>
                  </a:ext>
                </a:extLst>
              </a:tr>
              <a:tr h="105581">
                <a:tc>
                  <a:txBody>
                    <a:bodyPr/>
                    <a:lstStyle/>
                    <a:p>
                      <a:pPr algn="l" fontAlgn="ctr"/>
                      <a:r>
                        <a:rPr lang="fr-FR" sz="700" b="0" i="0" u="none" strike="noStrike">
                          <a:solidFill>
                            <a:srgbClr val="000000"/>
                          </a:solidFill>
                          <a:effectLst/>
                          <a:latin typeface="Marianne" panose="02000000000000000000" pitchFamily="2" charset="0"/>
                        </a:rPr>
                        <a:t>Nombre total de places installées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24</a:t>
                      </a:r>
                    </a:p>
                  </a:txBody>
                  <a:tcPr marL="9525" marR="9525" marT="9525" marB="0" anchor="ctr">
                    <a:solidFill>
                      <a:srgbClr val="00A95F"/>
                    </a:solidFill>
                  </a:tcPr>
                </a:tc>
                <a:extLst>
                  <a:ext uri="{0D108BD9-81ED-4DB2-BD59-A6C34878D82A}">
                    <a16:rowId xmlns:a16="http://schemas.microsoft.com/office/drawing/2014/main" val="1827871674"/>
                  </a:ext>
                </a:extLst>
              </a:tr>
              <a:tr h="105581">
                <a:tc>
                  <a:txBody>
                    <a:bodyPr/>
                    <a:lstStyle/>
                    <a:p>
                      <a:pPr algn="l" fontAlgn="ctr"/>
                      <a:r>
                        <a:rPr lang="fr-FR" sz="700" b="0" i="0" u="none" strike="noStrike">
                          <a:solidFill>
                            <a:srgbClr val="000000"/>
                          </a:solidFill>
                          <a:effectLst/>
                          <a:latin typeface="Marianne" panose="02000000000000000000" pitchFamily="2" charset="0"/>
                        </a:rPr>
                        <a:t>Dont places en accueil de jour (7)</a:t>
                      </a:r>
                    </a:p>
                  </a:txBody>
                  <a:tcPr marL="457200"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0</a:t>
                      </a:r>
                    </a:p>
                  </a:txBody>
                  <a:tcPr marL="9525" marR="9525" marT="9525" marB="0" anchor="ctr">
                    <a:solidFill>
                      <a:srgbClr val="00A95F"/>
                    </a:solidFill>
                  </a:tcPr>
                </a:tc>
                <a:extLst>
                  <a:ext uri="{0D108BD9-81ED-4DB2-BD59-A6C34878D82A}">
                    <a16:rowId xmlns:a16="http://schemas.microsoft.com/office/drawing/2014/main" val="34223278"/>
                  </a:ext>
                </a:extLst>
              </a:tr>
              <a:tr h="105581">
                <a:tc>
                  <a:txBody>
                    <a:bodyPr/>
                    <a:lstStyle/>
                    <a:p>
                      <a:pPr algn="l" fontAlgn="ctr"/>
                      <a:r>
                        <a:rPr lang="fr-FR" sz="700" b="1" i="0" u="none" strike="noStrike">
                          <a:solidFill>
                            <a:srgbClr val="000000"/>
                          </a:solidFill>
                          <a:effectLst/>
                          <a:latin typeface="Marianne" panose="02000000000000000000" pitchFamily="2" charset="0"/>
                        </a:rPr>
                        <a:t>Établissement expérimental (6)</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 </a:t>
                      </a:r>
                    </a:p>
                  </a:txBody>
                  <a:tcPr marL="9525" marR="9525" marT="9525" marB="0" anchor="ctr">
                    <a:solidFill>
                      <a:srgbClr val="00A95F"/>
                    </a:solidFill>
                  </a:tcPr>
                </a:tc>
                <a:extLst>
                  <a:ext uri="{0D108BD9-81ED-4DB2-BD59-A6C34878D82A}">
                    <a16:rowId xmlns:a16="http://schemas.microsoft.com/office/drawing/2014/main" val="4068611446"/>
                  </a:ext>
                </a:extLst>
              </a:tr>
              <a:tr h="105581">
                <a:tc>
                  <a:txBody>
                    <a:bodyPr/>
                    <a:lstStyle/>
                    <a:p>
                      <a:pPr algn="l" fontAlgn="ctr"/>
                      <a:r>
                        <a:rPr lang="fr-FR" sz="700" b="0" i="0" u="none" strike="noStrike">
                          <a:solidFill>
                            <a:srgbClr val="000000"/>
                          </a:solidFill>
                          <a:effectLst/>
                          <a:latin typeface="Marianne" panose="02000000000000000000" pitchFamily="2" charset="0"/>
                        </a:rPr>
                        <a:t>Nombre d'établissements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1</a:t>
                      </a:r>
                    </a:p>
                  </a:txBody>
                  <a:tcPr marL="9525" marR="9525" marT="9525" marB="0" anchor="ctr">
                    <a:solidFill>
                      <a:srgbClr val="00A95F"/>
                    </a:solidFill>
                  </a:tcPr>
                </a:tc>
                <a:extLst>
                  <a:ext uri="{0D108BD9-81ED-4DB2-BD59-A6C34878D82A}">
                    <a16:rowId xmlns:a16="http://schemas.microsoft.com/office/drawing/2014/main" val="3085206054"/>
                  </a:ext>
                </a:extLst>
              </a:tr>
              <a:tr h="105581">
                <a:tc>
                  <a:txBody>
                    <a:bodyPr/>
                    <a:lstStyle/>
                    <a:p>
                      <a:pPr algn="l" fontAlgn="ctr"/>
                      <a:r>
                        <a:rPr lang="fr-FR" sz="700" b="0" i="0" u="none" strike="noStrike">
                          <a:solidFill>
                            <a:srgbClr val="000000"/>
                          </a:solidFill>
                          <a:effectLst/>
                          <a:latin typeface="Marianne" panose="02000000000000000000" pitchFamily="2" charset="0"/>
                        </a:rPr>
                        <a:t>Nombre total de places installées </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32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32</a:t>
                      </a:r>
                    </a:p>
                  </a:txBody>
                  <a:tcPr marL="9525" marR="9525" marT="9525" marB="0" anchor="ctr">
                    <a:solidFill>
                      <a:srgbClr val="00A95F"/>
                    </a:solidFill>
                  </a:tcPr>
                </a:tc>
                <a:extLst>
                  <a:ext uri="{0D108BD9-81ED-4DB2-BD59-A6C34878D82A}">
                    <a16:rowId xmlns:a16="http://schemas.microsoft.com/office/drawing/2014/main" val="2861576036"/>
                  </a:ext>
                </a:extLst>
              </a:tr>
              <a:tr h="105581">
                <a:tc>
                  <a:txBody>
                    <a:bodyPr/>
                    <a:lstStyle/>
                    <a:p>
                      <a:pPr algn="l" fontAlgn="ctr"/>
                      <a:r>
                        <a:rPr lang="fr-FR" sz="700" b="0" i="0" u="none" strike="noStrike">
                          <a:solidFill>
                            <a:srgbClr val="000000"/>
                          </a:solidFill>
                          <a:effectLst/>
                          <a:latin typeface="Marianne" panose="02000000000000000000" pitchFamily="2" charset="0"/>
                        </a:rPr>
                        <a:t>Dont places en accueil temporaire (5)</a:t>
                      </a:r>
                    </a:p>
                  </a:txBody>
                  <a:tcPr marL="457200"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0</a:t>
                      </a:r>
                    </a:p>
                  </a:txBody>
                  <a:tcPr marL="9525" marR="9525" marT="9525" marB="0" anchor="ctr">
                    <a:solidFill>
                      <a:srgbClr val="00A95F"/>
                    </a:solidFill>
                  </a:tcPr>
                </a:tc>
                <a:extLst>
                  <a:ext uri="{0D108BD9-81ED-4DB2-BD59-A6C34878D82A}">
                    <a16:rowId xmlns:a16="http://schemas.microsoft.com/office/drawing/2014/main" val="927174462"/>
                  </a:ext>
                </a:extLst>
              </a:tr>
              <a:tr h="105581">
                <a:tc>
                  <a:txBody>
                    <a:bodyPr/>
                    <a:lstStyle/>
                    <a:p>
                      <a:pPr algn="l" fontAlgn="ctr"/>
                      <a:r>
                        <a:rPr lang="fr-FR" sz="700" b="0" i="0" u="none" strike="noStrike">
                          <a:solidFill>
                            <a:srgbClr val="000000"/>
                          </a:solidFill>
                          <a:effectLst/>
                          <a:latin typeface="Marianne" panose="02000000000000000000" pitchFamily="2" charset="0"/>
                        </a:rPr>
                        <a:t>Dont places en accueil de jour (7)</a:t>
                      </a:r>
                    </a:p>
                  </a:txBody>
                  <a:tcPr marL="457200"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0</a:t>
                      </a:r>
                    </a:p>
                  </a:txBody>
                  <a:tcPr marL="9525" marR="9525" marT="9525" marB="0" anchor="ctr">
                    <a:solidFill>
                      <a:srgbClr val="00A95F"/>
                    </a:solidFill>
                  </a:tcPr>
                </a:tc>
                <a:extLst>
                  <a:ext uri="{0D108BD9-81ED-4DB2-BD59-A6C34878D82A}">
                    <a16:rowId xmlns:a16="http://schemas.microsoft.com/office/drawing/2014/main" val="3344967310"/>
                  </a:ext>
                </a:extLst>
              </a:tr>
              <a:tr h="208451">
                <a:tc>
                  <a:txBody>
                    <a:bodyPr/>
                    <a:lstStyle/>
                    <a:p>
                      <a:pPr algn="l" fontAlgn="ctr"/>
                      <a:r>
                        <a:rPr lang="fr-FR" sz="700" b="1" i="0" u="none" strike="noStrike">
                          <a:solidFill>
                            <a:srgbClr val="000000"/>
                          </a:solidFill>
                          <a:effectLst/>
                          <a:latin typeface="Marianne" panose="02000000000000000000" pitchFamily="2" charset="0"/>
                        </a:rPr>
                        <a:t>Centre de rééducation professionnelle (CRP), Centre de préorientation (CPO), Unités Évaluation Réentraînement et d'orientation sociale et professionnelle (UEROS)</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 </a:t>
                      </a:r>
                    </a:p>
                  </a:txBody>
                  <a:tcPr marL="9525" marR="9525" marT="9525" marB="0" anchor="ctr">
                    <a:solidFill>
                      <a:srgbClr val="00A95F"/>
                    </a:solidFill>
                  </a:tcPr>
                </a:tc>
                <a:extLst>
                  <a:ext uri="{0D108BD9-81ED-4DB2-BD59-A6C34878D82A}">
                    <a16:rowId xmlns:a16="http://schemas.microsoft.com/office/drawing/2014/main" val="3436107881"/>
                  </a:ext>
                </a:extLst>
              </a:tr>
              <a:tr h="105581">
                <a:tc>
                  <a:txBody>
                    <a:bodyPr/>
                    <a:lstStyle/>
                    <a:p>
                      <a:pPr algn="l" fontAlgn="ctr"/>
                      <a:r>
                        <a:rPr lang="fr-FR" sz="700" b="0" i="0" u="none" strike="noStrike">
                          <a:solidFill>
                            <a:srgbClr val="000000"/>
                          </a:solidFill>
                          <a:effectLst/>
                          <a:latin typeface="Marianne" panose="02000000000000000000" pitchFamily="2" charset="0"/>
                        </a:rPr>
                        <a:t>Nombre de structures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5</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12</a:t>
                      </a:r>
                    </a:p>
                  </a:txBody>
                  <a:tcPr marL="9525" marR="9525" marT="9525" marB="0" anchor="ctr">
                    <a:solidFill>
                      <a:srgbClr val="00A95F"/>
                    </a:solidFill>
                  </a:tcPr>
                </a:tc>
                <a:extLst>
                  <a:ext uri="{0D108BD9-81ED-4DB2-BD59-A6C34878D82A}">
                    <a16:rowId xmlns:a16="http://schemas.microsoft.com/office/drawing/2014/main" val="1237470246"/>
                  </a:ext>
                </a:extLst>
              </a:tr>
              <a:tr h="105581">
                <a:tc>
                  <a:txBody>
                    <a:bodyPr/>
                    <a:lstStyle/>
                    <a:p>
                      <a:pPr algn="l" fontAlgn="ctr"/>
                      <a:r>
                        <a:rPr lang="fr-FR" sz="700" b="0" i="0" u="none" strike="noStrike">
                          <a:solidFill>
                            <a:srgbClr val="000000"/>
                          </a:solidFill>
                          <a:effectLst/>
                          <a:latin typeface="Marianne" panose="02000000000000000000" pitchFamily="2" charset="0"/>
                        </a:rPr>
                        <a:t>Nombre total de places installées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43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41</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313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29</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426</a:t>
                      </a:r>
                    </a:p>
                  </a:txBody>
                  <a:tcPr marL="9525" marR="9525" marT="9525" marB="0" anchor="ctr">
                    <a:solidFill>
                      <a:srgbClr val="00A95F"/>
                    </a:solidFill>
                  </a:tcPr>
                </a:tc>
                <a:extLst>
                  <a:ext uri="{0D108BD9-81ED-4DB2-BD59-A6C34878D82A}">
                    <a16:rowId xmlns:a16="http://schemas.microsoft.com/office/drawing/2014/main" val="250507479"/>
                  </a:ext>
                </a:extLst>
              </a:tr>
              <a:tr h="105581">
                <a:tc>
                  <a:txBody>
                    <a:bodyPr/>
                    <a:lstStyle/>
                    <a:p>
                      <a:pPr algn="l" fontAlgn="ctr"/>
                      <a:r>
                        <a:rPr lang="fr-FR" sz="700" b="1" i="0" u="none" strike="noStrike">
                          <a:solidFill>
                            <a:srgbClr val="000000"/>
                          </a:solidFill>
                          <a:effectLst/>
                          <a:latin typeface="Marianne" panose="02000000000000000000" pitchFamily="2" charset="0"/>
                        </a:rPr>
                        <a:t>Etablissements et services de travail protégé</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 </a:t>
                      </a:r>
                    </a:p>
                  </a:txBody>
                  <a:tcPr marL="9525" marR="9525" marT="9525" marB="0" anchor="ctr">
                    <a:solidFill>
                      <a:srgbClr val="00A95F"/>
                    </a:solidFill>
                  </a:tcPr>
                </a:tc>
                <a:extLst>
                  <a:ext uri="{0D108BD9-81ED-4DB2-BD59-A6C34878D82A}">
                    <a16:rowId xmlns:a16="http://schemas.microsoft.com/office/drawing/2014/main" val="1972510948"/>
                  </a:ext>
                </a:extLst>
              </a:tr>
              <a:tr h="105581">
                <a:tc>
                  <a:txBody>
                    <a:bodyPr/>
                    <a:lstStyle/>
                    <a:p>
                      <a:pPr algn="l" fontAlgn="ctr"/>
                      <a:r>
                        <a:rPr lang="fr-FR" sz="700" b="1" i="0" u="none" strike="noStrike">
                          <a:solidFill>
                            <a:srgbClr val="000000"/>
                          </a:solidFill>
                          <a:effectLst/>
                          <a:latin typeface="Marianne" panose="02000000000000000000" pitchFamily="2" charset="0"/>
                        </a:rPr>
                        <a:t>Établissement et service d'aide par le travail (E.S.A.T.)</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 </a:t>
                      </a:r>
                    </a:p>
                  </a:txBody>
                  <a:tcPr marL="9525" marR="9525" marT="9525" marB="0" anchor="ctr">
                    <a:solidFill>
                      <a:srgbClr val="00A95F"/>
                    </a:solidFill>
                  </a:tcPr>
                </a:tc>
                <a:extLst>
                  <a:ext uri="{0D108BD9-81ED-4DB2-BD59-A6C34878D82A}">
                    <a16:rowId xmlns:a16="http://schemas.microsoft.com/office/drawing/2014/main" val="1611058402"/>
                  </a:ext>
                </a:extLst>
              </a:tr>
              <a:tr h="105581">
                <a:tc>
                  <a:txBody>
                    <a:bodyPr/>
                    <a:lstStyle/>
                    <a:p>
                      <a:pPr algn="l" fontAlgn="ctr"/>
                      <a:r>
                        <a:rPr lang="fr-FR" sz="700" b="0" i="0" u="none" strike="noStrike">
                          <a:solidFill>
                            <a:srgbClr val="000000"/>
                          </a:solidFill>
                          <a:effectLst/>
                          <a:latin typeface="Marianne" panose="02000000000000000000" pitchFamily="2" charset="0"/>
                        </a:rPr>
                        <a:t>Nombre d'établissements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14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27</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20</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85</a:t>
                      </a:r>
                    </a:p>
                  </a:txBody>
                  <a:tcPr marL="9525" marR="9525" marT="9525" marB="0" anchor="ctr">
                    <a:solidFill>
                      <a:srgbClr val="00A95F"/>
                    </a:solidFill>
                  </a:tcPr>
                </a:tc>
                <a:extLst>
                  <a:ext uri="{0D108BD9-81ED-4DB2-BD59-A6C34878D82A}">
                    <a16:rowId xmlns:a16="http://schemas.microsoft.com/office/drawing/2014/main" val="1469169774"/>
                  </a:ext>
                </a:extLst>
              </a:tr>
              <a:tr h="105581">
                <a:tc>
                  <a:txBody>
                    <a:bodyPr/>
                    <a:lstStyle/>
                    <a:p>
                      <a:pPr algn="l" fontAlgn="ctr"/>
                      <a:r>
                        <a:rPr lang="fr-FR" sz="700" b="0" i="0" u="none" strike="noStrike">
                          <a:solidFill>
                            <a:srgbClr val="000000"/>
                          </a:solidFill>
                          <a:effectLst/>
                          <a:latin typeface="Marianne" panose="02000000000000000000" pitchFamily="2" charset="0"/>
                        </a:rPr>
                        <a:t>Nombre total de places installées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1 167</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1 788</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2 061</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1 402</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6 418</a:t>
                      </a:r>
                    </a:p>
                  </a:txBody>
                  <a:tcPr marL="9525" marR="9525" marT="9525" marB="0" anchor="ctr">
                    <a:solidFill>
                      <a:srgbClr val="00A95F"/>
                    </a:solidFill>
                  </a:tcPr>
                </a:tc>
                <a:extLst>
                  <a:ext uri="{0D108BD9-81ED-4DB2-BD59-A6C34878D82A}">
                    <a16:rowId xmlns:a16="http://schemas.microsoft.com/office/drawing/2014/main" val="3254282006"/>
                  </a:ext>
                </a:extLst>
              </a:tr>
              <a:tr h="105581">
                <a:tc>
                  <a:txBody>
                    <a:bodyPr/>
                    <a:lstStyle/>
                    <a:p>
                      <a:pPr algn="l" fontAlgn="ctr"/>
                      <a:r>
                        <a:rPr lang="fr-FR" sz="700" b="1" i="0" u="none" strike="noStrike">
                          <a:solidFill>
                            <a:srgbClr val="000000"/>
                          </a:solidFill>
                          <a:effectLst/>
                          <a:latin typeface="Marianne" panose="02000000000000000000" pitchFamily="2" charset="0"/>
                        </a:rPr>
                        <a:t>Services d'accompagnement à la vie sociale, médico social pour adultes handicapés (SAVS et SAMSAH)</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 </a:t>
                      </a:r>
                    </a:p>
                  </a:txBody>
                  <a:tcPr marL="9525" marR="9525" marT="9525" marB="0" anchor="ctr">
                    <a:solidFill>
                      <a:srgbClr val="00A95F"/>
                    </a:solidFill>
                  </a:tcPr>
                </a:tc>
                <a:extLst>
                  <a:ext uri="{0D108BD9-81ED-4DB2-BD59-A6C34878D82A}">
                    <a16:rowId xmlns:a16="http://schemas.microsoft.com/office/drawing/2014/main" val="345910986"/>
                  </a:ext>
                </a:extLst>
              </a:tr>
              <a:tr h="105581">
                <a:tc>
                  <a:txBody>
                    <a:bodyPr/>
                    <a:lstStyle/>
                    <a:p>
                      <a:pPr algn="l" fontAlgn="ctr"/>
                      <a:r>
                        <a:rPr lang="fr-FR" sz="700" b="0" i="0" u="none" strike="noStrike">
                          <a:solidFill>
                            <a:srgbClr val="000000"/>
                          </a:solidFill>
                          <a:effectLst/>
                          <a:latin typeface="Marianne" panose="02000000000000000000" pitchFamily="2" charset="0"/>
                        </a:rPr>
                        <a:t>Nombre de services (4)</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23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29</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29</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20</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101</a:t>
                      </a:r>
                    </a:p>
                  </a:txBody>
                  <a:tcPr marL="9525" marR="9525" marT="9525" marB="0" anchor="ctr">
                    <a:solidFill>
                      <a:srgbClr val="00A95F"/>
                    </a:solidFill>
                  </a:tcPr>
                </a:tc>
                <a:extLst>
                  <a:ext uri="{0D108BD9-81ED-4DB2-BD59-A6C34878D82A}">
                    <a16:rowId xmlns:a16="http://schemas.microsoft.com/office/drawing/2014/main" val="1909333650"/>
                  </a:ext>
                </a:extLst>
              </a:tr>
              <a:tr h="105581">
                <a:tc>
                  <a:txBody>
                    <a:bodyPr/>
                    <a:lstStyle/>
                    <a:p>
                      <a:pPr algn="l" fontAlgn="ctr"/>
                      <a:r>
                        <a:rPr lang="fr-FR" sz="700" b="0" i="0" u="none" strike="noStrike">
                          <a:solidFill>
                            <a:srgbClr val="000000"/>
                          </a:solidFill>
                          <a:effectLst/>
                          <a:latin typeface="Marianne" panose="02000000000000000000" pitchFamily="2" charset="0"/>
                        </a:rPr>
                        <a:t>Nombre de places </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921</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1 576</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1 664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1 010</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5 171</a:t>
                      </a:r>
                    </a:p>
                  </a:txBody>
                  <a:tcPr marL="9525" marR="9525" marT="9525" marB="0" anchor="ctr">
                    <a:solidFill>
                      <a:srgbClr val="00A95F"/>
                    </a:solidFill>
                  </a:tcPr>
                </a:tc>
                <a:extLst>
                  <a:ext uri="{0D108BD9-81ED-4DB2-BD59-A6C34878D82A}">
                    <a16:rowId xmlns:a16="http://schemas.microsoft.com/office/drawing/2014/main" val="2959761602"/>
                  </a:ext>
                </a:extLst>
              </a:tr>
              <a:tr h="105581">
                <a:tc>
                  <a:txBody>
                    <a:bodyPr/>
                    <a:lstStyle/>
                    <a:p>
                      <a:pPr algn="l" fontAlgn="ctr"/>
                      <a:r>
                        <a:rPr lang="fr-FR" sz="700" b="1" i="0" u="none" strike="noStrike">
                          <a:solidFill>
                            <a:srgbClr val="000000"/>
                          </a:solidFill>
                          <a:effectLst/>
                          <a:latin typeface="Marianne" panose="02000000000000000000" pitchFamily="2" charset="0"/>
                        </a:rPr>
                        <a:t>Service de soins infirmiers à domicile pour adultes handicapés (SSIAD+SPASSAD)</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 </a:t>
                      </a:r>
                    </a:p>
                  </a:txBody>
                  <a:tcPr marL="9525" marR="9525" marT="9525" marB="0" anchor="ctr">
                    <a:solidFill>
                      <a:srgbClr val="00A95F"/>
                    </a:solidFill>
                  </a:tcPr>
                </a:tc>
                <a:extLst>
                  <a:ext uri="{0D108BD9-81ED-4DB2-BD59-A6C34878D82A}">
                    <a16:rowId xmlns:a16="http://schemas.microsoft.com/office/drawing/2014/main" val="1323567018"/>
                  </a:ext>
                </a:extLst>
              </a:tr>
              <a:tr h="105581">
                <a:tc>
                  <a:txBody>
                    <a:bodyPr/>
                    <a:lstStyle/>
                    <a:p>
                      <a:pPr algn="l" fontAlgn="ctr"/>
                      <a:r>
                        <a:rPr lang="fr-FR" sz="700" b="0" i="0" u="none" strike="noStrike">
                          <a:solidFill>
                            <a:srgbClr val="000000"/>
                          </a:solidFill>
                          <a:effectLst/>
                          <a:latin typeface="Marianne" panose="02000000000000000000" pitchFamily="2" charset="0"/>
                        </a:rPr>
                        <a:t>Nombre de services (4)</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12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16</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16</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15</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59</a:t>
                      </a:r>
                    </a:p>
                  </a:txBody>
                  <a:tcPr marL="9525" marR="9525" marT="9525" marB="0" anchor="ctr">
                    <a:solidFill>
                      <a:srgbClr val="00A95F"/>
                    </a:solidFill>
                  </a:tcPr>
                </a:tc>
                <a:extLst>
                  <a:ext uri="{0D108BD9-81ED-4DB2-BD59-A6C34878D82A}">
                    <a16:rowId xmlns:a16="http://schemas.microsoft.com/office/drawing/2014/main" val="873436669"/>
                  </a:ext>
                </a:extLst>
              </a:tr>
              <a:tr h="105581">
                <a:tc>
                  <a:txBody>
                    <a:bodyPr/>
                    <a:lstStyle/>
                    <a:p>
                      <a:pPr algn="l" fontAlgn="ctr"/>
                      <a:r>
                        <a:rPr lang="fr-FR" sz="700" b="0" i="0" u="none" strike="noStrike" dirty="0">
                          <a:solidFill>
                            <a:srgbClr val="000000"/>
                          </a:solidFill>
                          <a:effectLst/>
                          <a:latin typeface="Marianne" panose="02000000000000000000" pitchFamily="2" charset="0"/>
                        </a:rPr>
                        <a:t>Nombre de places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80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105</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164</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74</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423</a:t>
                      </a:r>
                    </a:p>
                  </a:txBody>
                  <a:tcPr marL="9525" marR="9525" marT="9525" marB="0" anchor="ctr">
                    <a:solidFill>
                      <a:srgbClr val="00A95F"/>
                    </a:solidFill>
                  </a:tcPr>
                </a:tc>
                <a:extLst>
                  <a:ext uri="{0D108BD9-81ED-4DB2-BD59-A6C34878D82A}">
                    <a16:rowId xmlns:a16="http://schemas.microsoft.com/office/drawing/2014/main" val="2276037728"/>
                  </a:ext>
                </a:extLst>
              </a:tr>
            </a:tbl>
          </a:graphicData>
        </a:graphic>
      </p:graphicFrame>
      <p:pic>
        <p:nvPicPr>
          <p:cNvPr id="5" name="Graphique 4" descr="Jouer avec un remplissage uni">
            <a:extLst>
              <a:ext uri="{FF2B5EF4-FFF2-40B4-BE49-F238E27FC236}">
                <a16:creationId xmlns:a16="http://schemas.microsoft.com/office/drawing/2014/main" id="{71A04965-4325-B6C0-51A4-6C2B5441C5D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2523" y="108358"/>
            <a:ext cx="483650" cy="483650"/>
          </a:xfrm>
          <a:prstGeom prst="rect">
            <a:avLst/>
          </a:prstGeom>
        </p:spPr>
      </p:pic>
      <p:sp>
        <p:nvSpPr>
          <p:cNvPr id="6" name="ZoneTexte 5">
            <a:extLst>
              <a:ext uri="{FF2B5EF4-FFF2-40B4-BE49-F238E27FC236}">
                <a16:creationId xmlns:a16="http://schemas.microsoft.com/office/drawing/2014/main" id="{4FE92A42-5867-1CCA-42C9-AC643AC8D485}"/>
              </a:ext>
            </a:extLst>
          </p:cNvPr>
          <p:cNvSpPr txBox="1"/>
          <p:nvPr/>
        </p:nvSpPr>
        <p:spPr>
          <a:xfrm>
            <a:off x="546303" y="50101"/>
            <a:ext cx="6966923" cy="600164"/>
          </a:xfrm>
          <a:prstGeom prst="rect">
            <a:avLst/>
          </a:prstGeom>
          <a:noFill/>
        </p:spPr>
        <p:txBody>
          <a:bodyPr wrap="square" rtlCol="0">
            <a:spAutoFit/>
          </a:bodyPr>
          <a:lstStyle/>
          <a:p>
            <a:r>
              <a:rPr lang="fr-FR" sz="2400" b="1" dirty="0">
                <a:latin typeface="Marianne" panose="02000000000000000000" pitchFamily="2" charset="0"/>
              </a:rPr>
              <a:t>Etablissements et services médico-sociaux</a:t>
            </a:r>
          </a:p>
          <a:p>
            <a:r>
              <a:rPr lang="fr-FR" sz="900" dirty="0">
                <a:latin typeface="Marianne" panose="02000000000000000000" pitchFamily="2" charset="0"/>
              </a:rPr>
              <a:t>Capacités d’accueil pour personnes handicapées</a:t>
            </a:r>
          </a:p>
        </p:txBody>
      </p:sp>
    </p:spTree>
    <p:extLst>
      <p:ext uri="{BB962C8B-B14F-4D97-AF65-F5344CB8AC3E}">
        <p14:creationId xmlns:p14="http://schemas.microsoft.com/office/powerpoint/2010/main" val="1202987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BD03CF5-1D03-8C2A-5B0E-3D66EAA2AA77}"/>
              </a:ext>
            </a:extLst>
          </p:cNvPr>
          <p:cNvSpPr txBox="1"/>
          <p:nvPr/>
        </p:nvSpPr>
        <p:spPr>
          <a:xfrm>
            <a:off x="620647" y="316345"/>
            <a:ext cx="6966923" cy="600164"/>
          </a:xfrm>
          <a:prstGeom prst="rect">
            <a:avLst/>
          </a:prstGeom>
          <a:noFill/>
        </p:spPr>
        <p:txBody>
          <a:bodyPr wrap="square" rtlCol="0">
            <a:spAutoFit/>
          </a:bodyPr>
          <a:lstStyle/>
          <a:p>
            <a:r>
              <a:rPr lang="fr-FR" sz="2400" b="1" dirty="0">
                <a:latin typeface="Marianne" panose="02000000000000000000" pitchFamily="2" charset="0"/>
              </a:rPr>
              <a:t>Etablissements et services médico-sociaux</a:t>
            </a:r>
          </a:p>
          <a:p>
            <a:r>
              <a:rPr lang="fr-FR" sz="900" dirty="0">
                <a:latin typeface="Marianne" panose="02000000000000000000" pitchFamily="2" charset="0"/>
              </a:rPr>
              <a:t>Accueil des adultes handicapés</a:t>
            </a:r>
          </a:p>
        </p:txBody>
      </p:sp>
      <p:sp>
        <p:nvSpPr>
          <p:cNvPr id="4" name="Espace réservé du numéro de diapositive 3">
            <a:extLst>
              <a:ext uri="{FF2B5EF4-FFF2-40B4-BE49-F238E27FC236}">
                <a16:creationId xmlns:a16="http://schemas.microsoft.com/office/drawing/2014/main" id="{66C43035-28D7-2169-4C92-4C9C41301A71}"/>
              </a:ext>
            </a:extLst>
          </p:cNvPr>
          <p:cNvSpPr>
            <a:spLocks noGrp="1"/>
          </p:cNvSpPr>
          <p:nvPr>
            <p:ph type="sldNum" sz="quarter" idx="12"/>
          </p:nvPr>
        </p:nvSpPr>
        <p:spPr/>
        <p:txBody>
          <a:bodyPr/>
          <a:lstStyle/>
          <a:p>
            <a:fld id="{B4A918BC-4D43-4B42-B3C0-E7EBE25E6AF0}" type="slidenum">
              <a:rPr lang="en-US" smtClean="0"/>
              <a:t>17</a:t>
            </a:fld>
            <a:endParaRPr lang="en-US"/>
          </a:p>
        </p:txBody>
      </p:sp>
      <p:sp>
        <p:nvSpPr>
          <p:cNvPr id="8" name="ZoneTexte 7">
            <a:extLst>
              <a:ext uri="{FF2B5EF4-FFF2-40B4-BE49-F238E27FC236}">
                <a16:creationId xmlns:a16="http://schemas.microsoft.com/office/drawing/2014/main" id="{90E5ECD0-526F-E6EC-D4D6-68B2C74911A4}"/>
              </a:ext>
            </a:extLst>
          </p:cNvPr>
          <p:cNvSpPr txBox="1"/>
          <p:nvPr/>
        </p:nvSpPr>
        <p:spPr>
          <a:xfrm>
            <a:off x="371816" y="2600728"/>
            <a:ext cx="7706495" cy="184666"/>
          </a:xfrm>
          <a:prstGeom prst="rect">
            <a:avLst/>
          </a:prstGeom>
          <a:noFill/>
        </p:spPr>
        <p:txBody>
          <a:bodyPr wrap="square" rtlCol="0">
            <a:spAutoFit/>
          </a:bodyPr>
          <a:lstStyle/>
          <a:p>
            <a:r>
              <a:rPr lang="fr-FR" sz="600" i="1" dirty="0">
                <a:latin typeface="Marianne" panose="02000000000000000000" pitchFamily="2" charset="0"/>
              </a:rPr>
              <a:t>Sources : DREES, </a:t>
            </a:r>
            <a:r>
              <a:rPr lang="fr-FR" sz="600" i="1" dirty="0" err="1">
                <a:latin typeface="Marianne" panose="02000000000000000000" pitchFamily="2" charset="0"/>
              </a:rPr>
              <a:t>Finess</a:t>
            </a:r>
            <a:r>
              <a:rPr lang="fr-FR" sz="600" i="1" dirty="0">
                <a:latin typeface="Marianne" panose="02000000000000000000" pitchFamily="2" charset="0"/>
              </a:rPr>
              <a:t> ; Insee, Estimations de population 2023 (résultats provisoires arrêtés avril 2024)</a:t>
            </a:r>
          </a:p>
        </p:txBody>
      </p:sp>
      <p:sp>
        <p:nvSpPr>
          <p:cNvPr id="11" name="ZoneTexte 10">
            <a:extLst>
              <a:ext uri="{FF2B5EF4-FFF2-40B4-BE49-F238E27FC236}">
                <a16:creationId xmlns:a16="http://schemas.microsoft.com/office/drawing/2014/main" id="{D793FC1C-A210-59B8-5E0E-FA55E9A6D0D5}"/>
              </a:ext>
            </a:extLst>
          </p:cNvPr>
          <p:cNvSpPr txBox="1"/>
          <p:nvPr/>
        </p:nvSpPr>
        <p:spPr>
          <a:xfrm>
            <a:off x="318176" y="1271587"/>
            <a:ext cx="8075632" cy="230832"/>
          </a:xfrm>
          <a:prstGeom prst="rect">
            <a:avLst/>
          </a:prstGeom>
          <a:noFill/>
        </p:spPr>
        <p:txBody>
          <a:bodyPr wrap="square" rtlCol="0">
            <a:spAutoFit/>
          </a:bodyPr>
          <a:lstStyle/>
          <a:p>
            <a:r>
              <a:rPr lang="fr-FR" sz="900" dirty="0">
                <a:latin typeface="Marianne" panose="02000000000000000000" pitchFamily="2" charset="0"/>
              </a:rPr>
              <a:t>Taux d’équipement au 31.12.2022 par catégorie d’établissement (places pour 1 000 habitants de 20 à 59 ans)</a:t>
            </a:r>
          </a:p>
        </p:txBody>
      </p:sp>
      <p:graphicFrame>
        <p:nvGraphicFramePr>
          <p:cNvPr id="6" name="Tableau 5">
            <a:extLst>
              <a:ext uri="{FF2B5EF4-FFF2-40B4-BE49-F238E27FC236}">
                <a16:creationId xmlns:a16="http://schemas.microsoft.com/office/drawing/2014/main" id="{2BD73B52-40EF-D4A7-85FB-7528B94FFF0A}"/>
              </a:ext>
            </a:extLst>
          </p:cNvPr>
          <p:cNvGraphicFramePr>
            <a:graphicFrameLocks noGrp="1"/>
          </p:cNvGraphicFramePr>
          <p:nvPr>
            <p:extLst>
              <p:ext uri="{D42A27DB-BD31-4B8C-83A1-F6EECF244321}">
                <p14:modId xmlns:p14="http://schemas.microsoft.com/office/powerpoint/2010/main" val="4243339280"/>
              </p:ext>
            </p:extLst>
          </p:nvPr>
        </p:nvGraphicFramePr>
        <p:xfrm>
          <a:off x="411318" y="1591185"/>
          <a:ext cx="8244850" cy="989187"/>
        </p:xfrm>
        <a:graphic>
          <a:graphicData uri="http://schemas.openxmlformats.org/drawingml/2006/table">
            <a:tbl>
              <a:tblPr>
                <a:tableStyleId>{5C22544A-7EE6-4342-B048-85BDC9FD1C3A}</a:tableStyleId>
              </a:tblPr>
              <a:tblGrid>
                <a:gridCol w="4271806">
                  <a:extLst>
                    <a:ext uri="{9D8B030D-6E8A-4147-A177-3AD203B41FA5}">
                      <a16:colId xmlns:a16="http://schemas.microsoft.com/office/drawing/2014/main" val="665967256"/>
                    </a:ext>
                  </a:extLst>
                </a:gridCol>
                <a:gridCol w="662174">
                  <a:extLst>
                    <a:ext uri="{9D8B030D-6E8A-4147-A177-3AD203B41FA5}">
                      <a16:colId xmlns:a16="http://schemas.microsoft.com/office/drawing/2014/main" val="3947331098"/>
                    </a:ext>
                  </a:extLst>
                </a:gridCol>
                <a:gridCol w="662174">
                  <a:extLst>
                    <a:ext uri="{9D8B030D-6E8A-4147-A177-3AD203B41FA5}">
                      <a16:colId xmlns:a16="http://schemas.microsoft.com/office/drawing/2014/main" val="2715697349"/>
                    </a:ext>
                  </a:extLst>
                </a:gridCol>
                <a:gridCol w="662174">
                  <a:extLst>
                    <a:ext uri="{9D8B030D-6E8A-4147-A177-3AD203B41FA5}">
                      <a16:colId xmlns:a16="http://schemas.microsoft.com/office/drawing/2014/main" val="2132977038"/>
                    </a:ext>
                  </a:extLst>
                </a:gridCol>
                <a:gridCol w="662174">
                  <a:extLst>
                    <a:ext uri="{9D8B030D-6E8A-4147-A177-3AD203B41FA5}">
                      <a16:colId xmlns:a16="http://schemas.microsoft.com/office/drawing/2014/main" val="2446881220"/>
                    </a:ext>
                  </a:extLst>
                </a:gridCol>
                <a:gridCol w="662174">
                  <a:extLst>
                    <a:ext uri="{9D8B030D-6E8A-4147-A177-3AD203B41FA5}">
                      <a16:colId xmlns:a16="http://schemas.microsoft.com/office/drawing/2014/main" val="3773892031"/>
                    </a:ext>
                  </a:extLst>
                </a:gridCol>
                <a:gridCol w="662174">
                  <a:extLst>
                    <a:ext uri="{9D8B030D-6E8A-4147-A177-3AD203B41FA5}">
                      <a16:colId xmlns:a16="http://schemas.microsoft.com/office/drawing/2014/main" val="1317306640"/>
                    </a:ext>
                  </a:extLst>
                </a:gridCol>
              </a:tblGrid>
              <a:tr h="266542">
                <a:tc>
                  <a:txBody>
                    <a:bodyPr/>
                    <a:lstStyle/>
                    <a:p>
                      <a:pPr algn="ctr" fontAlgn="ctr"/>
                      <a:r>
                        <a:rPr lang="fr-FR" sz="700" u="none" strike="noStrike" kern="1200" dirty="0">
                          <a:solidFill>
                            <a:schemeClr val="dk1"/>
                          </a:solidFill>
                          <a:effectLst/>
                          <a:latin typeface="Marianne" panose="02000000000000000000" pitchFamily="2" charset="0"/>
                          <a:ea typeface="+mn-ea"/>
                          <a:cs typeface="+mn-cs"/>
                        </a:rPr>
                        <a:t> </a:t>
                      </a:r>
                    </a:p>
                  </a:txBody>
                  <a:tcPr marL="6199" marR="6199" marT="6199" marB="0" anchor="ctr"/>
                </a:tc>
                <a:tc>
                  <a:txBody>
                    <a:bodyPr/>
                    <a:lstStyle/>
                    <a:p>
                      <a:pPr algn="ctr" fontAlgn="ctr"/>
                      <a:r>
                        <a:rPr lang="fr-FR" sz="700" u="none" strike="noStrike" kern="1200" dirty="0">
                          <a:solidFill>
                            <a:schemeClr val="dk1"/>
                          </a:solidFill>
                          <a:effectLst/>
                          <a:latin typeface="Marianne" panose="02000000000000000000" pitchFamily="2" charset="0"/>
                          <a:ea typeface="+mn-ea"/>
                          <a:cs typeface="+mn-cs"/>
                        </a:rPr>
                        <a:t>Côtes-d'Armor</a:t>
                      </a:r>
                    </a:p>
                  </a:txBody>
                  <a:tcPr marL="6199" marR="6199" marT="6199" marB="0" anchor="ctr"/>
                </a:tc>
                <a:tc>
                  <a:txBody>
                    <a:bodyPr/>
                    <a:lstStyle/>
                    <a:p>
                      <a:pPr algn="ctr" fontAlgn="ctr"/>
                      <a:r>
                        <a:rPr lang="fr-FR" sz="700" u="none" strike="noStrike" kern="1200" dirty="0">
                          <a:solidFill>
                            <a:schemeClr val="dk1"/>
                          </a:solidFill>
                          <a:effectLst/>
                          <a:latin typeface="Marianne" panose="02000000000000000000" pitchFamily="2" charset="0"/>
                          <a:ea typeface="+mn-ea"/>
                          <a:cs typeface="+mn-cs"/>
                        </a:rPr>
                        <a:t>Finistère</a:t>
                      </a:r>
                    </a:p>
                  </a:txBody>
                  <a:tcPr marL="6199" marR="6199" marT="6199" marB="0" anchor="ctr"/>
                </a:tc>
                <a:tc>
                  <a:txBody>
                    <a:bodyPr/>
                    <a:lstStyle/>
                    <a:p>
                      <a:pPr algn="ctr" fontAlgn="ctr"/>
                      <a:r>
                        <a:rPr lang="fr-FR" sz="700" u="none" strike="noStrike" kern="1200">
                          <a:solidFill>
                            <a:schemeClr val="dk1"/>
                          </a:solidFill>
                          <a:effectLst/>
                          <a:latin typeface="Marianne" panose="02000000000000000000" pitchFamily="2" charset="0"/>
                          <a:ea typeface="+mn-ea"/>
                          <a:cs typeface="+mn-cs"/>
                        </a:rPr>
                        <a:t>Ille-et-Vilaine</a:t>
                      </a:r>
                    </a:p>
                  </a:txBody>
                  <a:tcPr marL="6199" marR="6199" marT="6199" marB="0" anchor="ctr"/>
                </a:tc>
                <a:tc>
                  <a:txBody>
                    <a:bodyPr/>
                    <a:lstStyle/>
                    <a:p>
                      <a:pPr algn="ctr" fontAlgn="ctr"/>
                      <a:r>
                        <a:rPr lang="fr-FR" sz="700" u="none" strike="noStrike" kern="1200" dirty="0">
                          <a:solidFill>
                            <a:schemeClr val="dk1"/>
                          </a:solidFill>
                          <a:effectLst/>
                          <a:latin typeface="Marianne" panose="02000000000000000000" pitchFamily="2" charset="0"/>
                          <a:ea typeface="+mn-ea"/>
                          <a:cs typeface="+mn-cs"/>
                        </a:rPr>
                        <a:t>Morbihan</a:t>
                      </a:r>
                    </a:p>
                  </a:txBody>
                  <a:tcPr marL="6199" marR="6199" marT="6199" marB="0" anchor="ctr"/>
                </a:tc>
                <a:tc>
                  <a:txBody>
                    <a:bodyPr/>
                    <a:lstStyle/>
                    <a:p>
                      <a:pPr algn="ctr" fontAlgn="ctr"/>
                      <a:r>
                        <a:rPr lang="fr-FR" sz="700" b="1" u="none" strike="noStrike" kern="1200" dirty="0">
                          <a:solidFill>
                            <a:schemeClr val="dk1"/>
                          </a:solidFill>
                          <a:effectLst/>
                          <a:latin typeface="Marianne" panose="02000000000000000000" pitchFamily="2" charset="0"/>
                          <a:ea typeface="+mn-ea"/>
                          <a:cs typeface="+mn-cs"/>
                        </a:rPr>
                        <a:t>BRETAGNE</a:t>
                      </a:r>
                    </a:p>
                  </a:txBody>
                  <a:tcPr marL="6199" marR="6199" marT="6199" marB="0" anchor="ctr">
                    <a:solidFill>
                      <a:srgbClr val="00A95F"/>
                    </a:solidFill>
                  </a:tcPr>
                </a:tc>
                <a:tc>
                  <a:txBody>
                    <a:bodyPr/>
                    <a:lstStyle/>
                    <a:p>
                      <a:pPr marL="0" algn="ctr" defTabSz="685800" rtl="0" eaLnBrk="1" fontAlgn="ctr" latinLnBrk="0" hangingPunct="1"/>
                      <a:r>
                        <a:rPr lang="fr-FR" sz="700" u="none" strike="noStrike" kern="1200" dirty="0">
                          <a:solidFill>
                            <a:schemeClr val="dk1"/>
                          </a:solidFill>
                          <a:effectLst/>
                          <a:latin typeface="Marianne" panose="02000000000000000000" pitchFamily="2" charset="0"/>
                          <a:ea typeface="+mn-ea"/>
                          <a:cs typeface="+mn-cs"/>
                        </a:rPr>
                        <a:t>France M</a:t>
                      </a:r>
                    </a:p>
                  </a:txBody>
                  <a:tcPr marL="6199" marR="6199" marT="6199" marB="0" anchor="ctr">
                    <a:solidFill>
                      <a:srgbClr val="00A95F"/>
                    </a:solidFill>
                  </a:tcPr>
                </a:tc>
                <a:extLst>
                  <a:ext uri="{0D108BD9-81ED-4DB2-BD59-A6C34878D82A}">
                    <a16:rowId xmlns:a16="http://schemas.microsoft.com/office/drawing/2014/main" val="676506038"/>
                  </a:ext>
                </a:extLst>
              </a:tr>
              <a:tr h="136370">
                <a:tc>
                  <a:txBody>
                    <a:bodyPr/>
                    <a:lstStyle/>
                    <a:p>
                      <a:pPr algn="l" fontAlgn="ctr"/>
                      <a:r>
                        <a:rPr lang="fr-FR" sz="700" b="1" i="0" u="none" strike="noStrike" dirty="0">
                          <a:solidFill>
                            <a:srgbClr val="000000"/>
                          </a:solidFill>
                          <a:effectLst/>
                          <a:latin typeface="Marianne" panose="02000000000000000000" pitchFamily="2" charset="0"/>
                        </a:rPr>
                        <a:t>Taux d'équipement en établissements d'hébergement pour adultes handicapés</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 </a:t>
                      </a:r>
                    </a:p>
                  </a:txBody>
                  <a:tcPr marL="9525" marR="9525" marT="9525" marB="0" anchor="ctr">
                    <a:solidFill>
                      <a:srgbClr val="00A95F"/>
                    </a:solidFill>
                  </a:tcPr>
                </a:tc>
                <a:tc>
                  <a:txBody>
                    <a:bodyPr/>
                    <a:lstStyle/>
                    <a:p>
                      <a:pPr algn="r" fontAlgn="ctr"/>
                      <a:r>
                        <a:rPr lang="fr-FR" sz="1100" b="0" i="0" u="none" strike="noStrike" dirty="0">
                          <a:solidFill>
                            <a:srgbClr val="000000"/>
                          </a:solidFill>
                          <a:effectLst/>
                          <a:latin typeface="Calibri" panose="020F0502020204030204" pitchFamily="34" charset="0"/>
                        </a:rPr>
                        <a:t> </a:t>
                      </a:r>
                    </a:p>
                  </a:txBody>
                  <a:tcPr marL="9525" marR="9525" marT="9525" marB="0" anchor="ctr">
                    <a:solidFill>
                      <a:srgbClr val="00A95F"/>
                    </a:solidFill>
                  </a:tcPr>
                </a:tc>
                <a:extLst>
                  <a:ext uri="{0D108BD9-81ED-4DB2-BD59-A6C34878D82A}">
                    <a16:rowId xmlns:a16="http://schemas.microsoft.com/office/drawing/2014/main" val="1342304411"/>
                  </a:ext>
                </a:extLst>
              </a:tr>
              <a:tr h="136370">
                <a:tc>
                  <a:txBody>
                    <a:bodyPr/>
                    <a:lstStyle/>
                    <a:p>
                      <a:pPr algn="l" fontAlgn="ctr"/>
                      <a:r>
                        <a:rPr lang="fr-FR" sz="700" b="0" i="0" u="none" strike="noStrike">
                          <a:solidFill>
                            <a:srgbClr val="000000"/>
                          </a:solidFill>
                          <a:effectLst/>
                          <a:latin typeface="Marianne" panose="02000000000000000000" pitchFamily="2" charset="0"/>
                        </a:rPr>
                        <a:t>Taux d'équipement en places d'accueil spécialisé pour adultes handicapés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1,7</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1,1</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0,9</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0,7</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1,0</a:t>
                      </a:r>
                    </a:p>
                  </a:txBody>
                  <a:tcPr marL="9525" marR="9525" marT="9525" marB="0" anchor="ctr">
                    <a:solidFill>
                      <a:srgbClr val="00A95F"/>
                    </a:solidFill>
                  </a:tcPr>
                </a:tc>
                <a:tc>
                  <a:txBody>
                    <a:bodyPr/>
                    <a:lstStyle/>
                    <a:p>
                      <a:pPr marL="0" algn="r" defTabSz="685800" rtl="0" eaLnBrk="1" fontAlgn="ctr" latinLnBrk="0" hangingPunct="1"/>
                      <a:r>
                        <a:rPr lang="fr-FR" sz="700" b="1" i="0" u="none" strike="noStrike" kern="1200" dirty="0">
                          <a:solidFill>
                            <a:srgbClr val="000000"/>
                          </a:solidFill>
                          <a:effectLst/>
                          <a:latin typeface="Marianne" panose="02000000000000000000" pitchFamily="2" charset="0"/>
                          <a:ea typeface="+mn-ea"/>
                          <a:cs typeface="+mn-cs"/>
                        </a:rPr>
                        <a:t>1,1</a:t>
                      </a:r>
                    </a:p>
                  </a:txBody>
                  <a:tcPr marL="9525" marR="9525" marT="9525" marB="0" anchor="ctr">
                    <a:solidFill>
                      <a:srgbClr val="00A95F"/>
                    </a:solidFill>
                  </a:tcPr>
                </a:tc>
                <a:extLst>
                  <a:ext uri="{0D108BD9-81ED-4DB2-BD59-A6C34878D82A}">
                    <a16:rowId xmlns:a16="http://schemas.microsoft.com/office/drawing/2014/main" val="590530063"/>
                  </a:ext>
                </a:extLst>
              </a:tr>
              <a:tr h="136370">
                <a:tc>
                  <a:txBody>
                    <a:bodyPr/>
                    <a:lstStyle/>
                    <a:p>
                      <a:pPr algn="l" fontAlgn="ctr"/>
                      <a:r>
                        <a:rPr lang="fr-FR" sz="700" b="0" i="0" u="none" strike="noStrike" dirty="0">
                          <a:solidFill>
                            <a:srgbClr val="000000"/>
                          </a:solidFill>
                          <a:effectLst/>
                          <a:latin typeface="Marianne" panose="02000000000000000000" pitchFamily="2" charset="0"/>
                        </a:rPr>
                        <a:t>Taux d'équipement en places d'accueil médicalisé pour adultes handicapés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1,4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1,1</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2,0</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1,4</a:t>
                      </a:r>
                    </a:p>
                  </a:txBody>
                  <a:tcPr marL="9525" marR="9525" marT="9525" marB="0" anchor="ctr">
                    <a:solidFill>
                      <a:srgbClr val="00A95F"/>
                    </a:solidFill>
                  </a:tcPr>
                </a:tc>
                <a:tc>
                  <a:txBody>
                    <a:bodyPr/>
                    <a:lstStyle/>
                    <a:p>
                      <a:pPr marL="0" algn="r" defTabSz="685800" rtl="0" eaLnBrk="1" fontAlgn="ctr" latinLnBrk="0" hangingPunct="1"/>
                      <a:r>
                        <a:rPr lang="fr-FR" sz="700" b="1" i="0" u="none" strike="noStrike" kern="1200">
                          <a:solidFill>
                            <a:srgbClr val="000000"/>
                          </a:solidFill>
                          <a:effectLst/>
                          <a:latin typeface="Marianne" panose="02000000000000000000" pitchFamily="2" charset="0"/>
                          <a:ea typeface="+mn-ea"/>
                          <a:cs typeface="+mn-cs"/>
                        </a:rPr>
                        <a:t>1,1</a:t>
                      </a:r>
                    </a:p>
                  </a:txBody>
                  <a:tcPr marL="9525" marR="9525" marT="9525" marB="0" anchor="ctr">
                    <a:solidFill>
                      <a:srgbClr val="00A95F"/>
                    </a:solidFill>
                  </a:tcPr>
                </a:tc>
                <a:extLst>
                  <a:ext uri="{0D108BD9-81ED-4DB2-BD59-A6C34878D82A}">
                    <a16:rowId xmlns:a16="http://schemas.microsoft.com/office/drawing/2014/main" val="571573952"/>
                  </a:ext>
                </a:extLst>
              </a:tr>
              <a:tr h="136370">
                <a:tc>
                  <a:txBody>
                    <a:bodyPr/>
                    <a:lstStyle/>
                    <a:p>
                      <a:pPr algn="l" fontAlgn="ctr"/>
                      <a:r>
                        <a:rPr lang="fr-FR" sz="700" b="0" i="0" u="none" strike="noStrike">
                          <a:solidFill>
                            <a:srgbClr val="000000"/>
                          </a:solidFill>
                          <a:effectLst/>
                          <a:latin typeface="Marianne" panose="02000000000000000000" pitchFamily="2" charset="0"/>
                        </a:rPr>
                        <a:t>Taux d'équipement en places d'accueil de vie (inclut les foyers occupationnels)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3,3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6,2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3,7</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4,1</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4,4</a:t>
                      </a:r>
                    </a:p>
                  </a:txBody>
                  <a:tcPr marL="9525" marR="9525" marT="9525" marB="0" anchor="ctr">
                    <a:solidFill>
                      <a:srgbClr val="00A95F"/>
                    </a:solidFill>
                  </a:tcPr>
                </a:tc>
                <a:tc>
                  <a:txBody>
                    <a:bodyPr/>
                    <a:lstStyle/>
                    <a:p>
                      <a:pPr marL="0" algn="r" defTabSz="685800" rtl="0" eaLnBrk="1" fontAlgn="ctr" latinLnBrk="0" hangingPunct="1"/>
                      <a:r>
                        <a:rPr lang="fr-FR" sz="700" b="1" i="0" u="none" strike="noStrike" kern="1200" dirty="0">
                          <a:solidFill>
                            <a:srgbClr val="000000"/>
                          </a:solidFill>
                          <a:effectLst/>
                          <a:latin typeface="Marianne" panose="02000000000000000000" pitchFamily="2" charset="0"/>
                          <a:ea typeface="+mn-ea"/>
                          <a:cs typeface="+mn-cs"/>
                        </a:rPr>
                        <a:t>2,6</a:t>
                      </a:r>
                    </a:p>
                  </a:txBody>
                  <a:tcPr marL="9525" marR="9525" marT="9525" marB="0" anchor="ctr">
                    <a:solidFill>
                      <a:srgbClr val="00A95F"/>
                    </a:solidFill>
                  </a:tcPr>
                </a:tc>
                <a:extLst>
                  <a:ext uri="{0D108BD9-81ED-4DB2-BD59-A6C34878D82A}">
                    <a16:rowId xmlns:a16="http://schemas.microsoft.com/office/drawing/2014/main" val="2257692732"/>
                  </a:ext>
                </a:extLst>
              </a:tr>
              <a:tr h="136370">
                <a:tc>
                  <a:txBody>
                    <a:bodyPr/>
                    <a:lstStyle/>
                    <a:p>
                      <a:pPr algn="l" fontAlgn="ctr"/>
                      <a:r>
                        <a:rPr lang="fr-FR" sz="700" b="1" i="0" u="none" strike="noStrike" dirty="0">
                          <a:solidFill>
                            <a:srgbClr val="000000"/>
                          </a:solidFill>
                          <a:effectLst/>
                          <a:latin typeface="Marianne" panose="02000000000000000000" pitchFamily="2" charset="0"/>
                        </a:rPr>
                        <a:t>Taux d'équipement en places dans les Établissements et Service d'Aide par le Travail (ESAT)</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4,4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4,1</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3,6</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4,0</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4,0</a:t>
                      </a:r>
                    </a:p>
                  </a:txBody>
                  <a:tcPr marL="9525" marR="9525" marT="9525" marB="0" anchor="ctr">
                    <a:solidFill>
                      <a:srgbClr val="00A95F"/>
                    </a:solidFill>
                  </a:tcPr>
                </a:tc>
                <a:tc>
                  <a:txBody>
                    <a:bodyPr/>
                    <a:lstStyle/>
                    <a:p>
                      <a:pPr marL="0" algn="r" defTabSz="685800" rtl="0" eaLnBrk="1" fontAlgn="ctr" latinLnBrk="0" hangingPunct="1"/>
                      <a:r>
                        <a:rPr lang="fr-FR" sz="700" b="1" i="0" u="none" strike="noStrike" kern="1200" dirty="0">
                          <a:solidFill>
                            <a:srgbClr val="000000"/>
                          </a:solidFill>
                          <a:effectLst/>
                          <a:latin typeface="Marianne" panose="02000000000000000000" pitchFamily="2" charset="0"/>
                          <a:ea typeface="+mn-ea"/>
                          <a:cs typeface="+mn-cs"/>
                        </a:rPr>
                        <a:t>3,6</a:t>
                      </a:r>
                    </a:p>
                  </a:txBody>
                  <a:tcPr marL="9525" marR="9525" marT="9525" marB="0" anchor="ctr">
                    <a:solidFill>
                      <a:srgbClr val="00A95F"/>
                    </a:solidFill>
                  </a:tcPr>
                </a:tc>
                <a:extLst>
                  <a:ext uri="{0D108BD9-81ED-4DB2-BD59-A6C34878D82A}">
                    <a16:rowId xmlns:a16="http://schemas.microsoft.com/office/drawing/2014/main" val="972029118"/>
                  </a:ext>
                </a:extLst>
              </a:tr>
            </a:tbl>
          </a:graphicData>
        </a:graphic>
      </p:graphicFrame>
      <p:graphicFrame>
        <p:nvGraphicFramePr>
          <p:cNvPr id="14" name="Tableau 13">
            <a:extLst>
              <a:ext uri="{FF2B5EF4-FFF2-40B4-BE49-F238E27FC236}">
                <a16:creationId xmlns:a16="http://schemas.microsoft.com/office/drawing/2014/main" id="{134AD69A-E622-6E0C-C04F-51EED1556FD9}"/>
              </a:ext>
            </a:extLst>
          </p:cNvPr>
          <p:cNvGraphicFramePr>
            <a:graphicFrameLocks noGrp="1"/>
          </p:cNvGraphicFramePr>
          <p:nvPr>
            <p:extLst>
              <p:ext uri="{D42A27DB-BD31-4B8C-83A1-F6EECF244321}">
                <p14:modId xmlns:p14="http://schemas.microsoft.com/office/powerpoint/2010/main" val="2284791957"/>
              </p:ext>
            </p:extLst>
          </p:nvPr>
        </p:nvGraphicFramePr>
        <p:xfrm>
          <a:off x="411317" y="3429000"/>
          <a:ext cx="8244851" cy="1084762"/>
        </p:xfrm>
        <a:graphic>
          <a:graphicData uri="http://schemas.openxmlformats.org/drawingml/2006/table">
            <a:tbl>
              <a:tblPr>
                <a:tableStyleId>{5C22544A-7EE6-4342-B048-85BDC9FD1C3A}</a:tableStyleId>
              </a:tblPr>
              <a:tblGrid>
                <a:gridCol w="4709322">
                  <a:extLst>
                    <a:ext uri="{9D8B030D-6E8A-4147-A177-3AD203B41FA5}">
                      <a16:colId xmlns:a16="http://schemas.microsoft.com/office/drawing/2014/main" val="3594657846"/>
                    </a:ext>
                  </a:extLst>
                </a:gridCol>
                <a:gridCol w="655529">
                  <a:extLst>
                    <a:ext uri="{9D8B030D-6E8A-4147-A177-3AD203B41FA5}">
                      <a16:colId xmlns:a16="http://schemas.microsoft.com/office/drawing/2014/main" val="3752367087"/>
                    </a:ext>
                  </a:extLst>
                </a:gridCol>
                <a:gridCol w="720000">
                  <a:extLst>
                    <a:ext uri="{9D8B030D-6E8A-4147-A177-3AD203B41FA5}">
                      <a16:colId xmlns:a16="http://schemas.microsoft.com/office/drawing/2014/main" val="3956526861"/>
                    </a:ext>
                  </a:extLst>
                </a:gridCol>
                <a:gridCol w="720000">
                  <a:extLst>
                    <a:ext uri="{9D8B030D-6E8A-4147-A177-3AD203B41FA5}">
                      <a16:colId xmlns:a16="http://schemas.microsoft.com/office/drawing/2014/main" val="3331640485"/>
                    </a:ext>
                  </a:extLst>
                </a:gridCol>
                <a:gridCol w="720000">
                  <a:extLst>
                    <a:ext uri="{9D8B030D-6E8A-4147-A177-3AD203B41FA5}">
                      <a16:colId xmlns:a16="http://schemas.microsoft.com/office/drawing/2014/main" val="3162532826"/>
                    </a:ext>
                  </a:extLst>
                </a:gridCol>
                <a:gridCol w="720000">
                  <a:extLst>
                    <a:ext uri="{9D8B030D-6E8A-4147-A177-3AD203B41FA5}">
                      <a16:colId xmlns:a16="http://schemas.microsoft.com/office/drawing/2014/main" val="728342932"/>
                    </a:ext>
                  </a:extLst>
                </a:gridCol>
              </a:tblGrid>
              <a:tr h="266542">
                <a:tc>
                  <a:txBody>
                    <a:bodyPr/>
                    <a:lstStyle/>
                    <a:p>
                      <a:pPr algn="ctr" fontAlgn="ctr"/>
                      <a:r>
                        <a:rPr lang="fr-FR" sz="700" u="none" strike="noStrike" kern="1200" dirty="0">
                          <a:solidFill>
                            <a:schemeClr val="dk1"/>
                          </a:solidFill>
                          <a:effectLst/>
                          <a:latin typeface="Marianne" panose="02000000000000000000" pitchFamily="2" charset="0"/>
                          <a:ea typeface="+mn-ea"/>
                          <a:cs typeface="+mn-cs"/>
                        </a:rPr>
                        <a:t> </a:t>
                      </a:r>
                    </a:p>
                  </a:txBody>
                  <a:tcPr marL="6199" marR="6199" marT="6199" marB="0" anchor="ctr"/>
                </a:tc>
                <a:tc>
                  <a:txBody>
                    <a:bodyPr/>
                    <a:lstStyle/>
                    <a:p>
                      <a:pPr algn="ctr" fontAlgn="ctr"/>
                      <a:r>
                        <a:rPr lang="fr-FR" sz="700" u="none" strike="noStrike" kern="1200" dirty="0">
                          <a:solidFill>
                            <a:schemeClr val="dk1"/>
                          </a:solidFill>
                          <a:effectLst/>
                          <a:latin typeface="Marianne" panose="02000000000000000000" pitchFamily="2" charset="0"/>
                          <a:ea typeface="+mn-ea"/>
                          <a:cs typeface="+mn-cs"/>
                        </a:rPr>
                        <a:t>Côtes-d'Armor</a:t>
                      </a:r>
                    </a:p>
                  </a:txBody>
                  <a:tcPr marL="6199" marR="6199" marT="6199" marB="0" anchor="ctr"/>
                </a:tc>
                <a:tc>
                  <a:txBody>
                    <a:bodyPr/>
                    <a:lstStyle/>
                    <a:p>
                      <a:pPr algn="ctr" fontAlgn="ctr"/>
                      <a:r>
                        <a:rPr lang="fr-FR" sz="700" u="none" strike="noStrike" kern="1200">
                          <a:solidFill>
                            <a:schemeClr val="dk1"/>
                          </a:solidFill>
                          <a:effectLst/>
                          <a:latin typeface="Marianne" panose="02000000000000000000" pitchFamily="2" charset="0"/>
                          <a:ea typeface="+mn-ea"/>
                          <a:cs typeface="+mn-cs"/>
                        </a:rPr>
                        <a:t>Finistère</a:t>
                      </a:r>
                    </a:p>
                  </a:txBody>
                  <a:tcPr marL="6199" marR="6199" marT="6199" marB="0" anchor="ctr"/>
                </a:tc>
                <a:tc>
                  <a:txBody>
                    <a:bodyPr/>
                    <a:lstStyle/>
                    <a:p>
                      <a:pPr algn="ctr" fontAlgn="ctr"/>
                      <a:r>
                        <a:rPr lang="fr-FR" sz="700" u="none" strike="noStrike" kern="1200">
                          <a:solidFill>
                            <a:schemeClr val="dk1"/>
                          </a:solidFill>
                          <a:effectLst/>
                          <a:latin typeface="Marianne" panose="02000000000000000000" pitchFamily="2" charset="0"/>
                          <a:ea typeface="+mn-ea"/>
                          <a:cs typeface="+mn-cs"/>
                        </a:rPr>
                        <a:t>Ille-et-Vilaine</a:t>
                      </a:r>
                    </a:p>
                  </a:txBody>
                  <a:tcPr marL="6199" marR="6199" marT="6199" marB="0" anchor="ctr"/>
                </a:tc>
                <a:tc>
                  <a:txBody>
                    <a:bodyPr/>
                    <a:lstStyle/>
                    <a:p>
                      <a:pPr algn="ctr" fontAlgn="ctr"/>
                      <a:r>
                        <a:rPr lang="fr-FR" sz="700" u="none" strike="noStrike" kern="1200">
                          <a:solidFill>
                            <a:schemeClr val="dk1"/>
                          </a:solidFill>
                          <a:effectLst/>
                          <a:latin typeface="Marianne" panose="02000000000000000000" pitchFamily="2" charset="0"/>
                          <a:ea typeface="+mn-ea"/>
                          <a:cs typeface="+mn-cs"/>
                        </a:rPr>
                        <a:t>Morbihan</a:t>
                      </a:r>
                    </a:p>
                  </a:txBody>
                  <a:tcPr marL="6199" marR="6199" marT="6199" marB="0" anchor="ctr"/>
                </a:tc>
                <a:tc>
                  <a:txBody>
                    <a:bodyPr/>
                    <a:lstStyle/>
                    <a:p>
                      <a:pPr algn="ctr" fontAlgn="ctr"/>
                      <a:r>
                        <a:rPr lang="fr-FR" sz="700" b="1" u="none" strike="noStrike" kern="1200" dirty="0">
                          <a:solidFill>
                            <a:schemeClr val="dk1"/>
                          </a:solidFill>
                          <a:effectLst/>
                          <a:latin typeface="Marianne" panose="02000000000000000000" pitchFamily="2" charset="0"/>
                          <a:ea typeface="+mn-ea"/>
                          <a:cs typeface="+mn-cs"/>
                        </a:rPr>
                        <a:t>BRETAGNE</a:t>
                      </a:r>
                    </a:p>
                  </a:txBody>
                  <a:tcPr marL="6199" marR="6199" marT="6199" marB="0" anchor="ctr">
                    <a:solidFill>
                      <a:srgbClr val="00A95F"/>
                    </a:solidFill>
                  </a:tcPr>
                </a:tc>
                <a:extLst>
                  <a:ext uri="{0D108BD9-81ED-4DB2-BD59-A6C34878D82A}">
                    <a16:rowId xmlns:a16="http://schemas.microsoft.com/office/drawing/2014/main" val="999086428"/>
                  </a:ext>
                </a:extLst>
              </a:tr>
              <a:tr h="136370">
                <a:tc>
                  <a:txBody>
                    <a:bodyPr/>
                    <a:lstStyle/>
                    <a:p>
                      <a:pPr algn="l" fontAlgn="ctr"/>
                      <a:r>
                        <a:rPr lang="fr-FR" sz="700" b="0" i="0" u="none" strike="noStrike">
                          <a:solidFill>
                            <a:srgbClr val="000000"/>
                          </a:solidFill>
                          <a:effectLst/>
                          <a:latin typeface="Marianne" panose="02000000000000000000" pitchFamily="2" charset="0"/>
                        </a:rPr>
                        <a:t>Places en accueil temporaire hors accueil de jour (1)</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19</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18</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50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10</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97</a:t>
                      </a:r>
                    </a:p>
                  </a:txBody>
                  <a:tcPr marL="9525" marR="9525" marT="9525" marB="0" anchor="ctr">
                    <a:solidFill>
                      <a:srgbClr val="00A95F"/>
                    </a:solidFill>
                  </a:tcPr>
                </a:tc>
                <a:extLst>
                  <a:ext uri="{0D108BD9-81ED-4DB2-BD59-A6C34878D82A}">
                    <a16:rowId xmlns:a16="http://schemas.microsoft.com/office/drawing/2014/main" val="301201681"/>
                  </a:ext>
                </a:extLst>
              </a:tr>
              <a:tr h="136370">
                <a:tc>
                  <a:txBody>
                    <a:bodyPr/>
                    <a:lstStyle/>
                    <a:p>
                      <a:pPr algn="l" fontAlgn="ctr"/>
                      <a:r>
                        <a:rPr lang="fr-FR" sz="700" b="0" i="0" u="none" strike="noStrike">
                          <a:solidFill>
                            <a:srgbClr val="000000"/>
                          </a:solidFill>
                          <a:effectLst/>
                          <a:latin typeface="Marianne" panose="02000000000000000000" pitchFamily="2" charset="0"/>
                        </a:rPr>
                        <a:t>Places en accueil de jour (2)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96</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226</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566</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224</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1 112</a:t>
                      </a:r>
                    </a:p>
                  </a:txBody>
                  <a:tcPr marL="9525" marR="9525" marT="9525" marB="0" anchor="ctr">
                    <a:solidFill>
                      <a:srgbClr val="00A95F"/>
                    </a:solidFill>
                  </a:tcPr>
                </a:tc>
                <a:extLst>
                  <a:ext uri="{0D108BD9-81ED-4DB2-BD59-A6C34878D82A}">
                    <a16:rowId xmlns:a16="http://schemas.microsoft.com/office/drawing/2014/main" val="1157529700"/>
                  </a:ext>
                </a:extLst>
              </a:tr>
              <a:tr h="136370">
                <a:tc>
                  <a:txBody>
                    <a:bodyPr/>
                    <a:lstStyle/>
                    <a:p>
                      <a:pPr algn="l" fontAlgn="ctr"/>
                      <a:r>
                        <a:rPr lang="fr-FR" sz="700" b="0" i="0" u="none" strike="noStrike">
                          <a:solidFill>
                            <a:srgbClr val="000000"/>
                          </a:solidFill>
                          <a:effectLst/>
                          <a:latin typeface="Marianne" panose="02000000000000000000" pitchFamily="2" charset="0"/>
                        </a:rPr>
                        <a:t>Places d'accueil spécialisé pour adultes handicapés (1)</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453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462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519</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238</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1 672</a:t>
                      </a:r>
                    </a:p>
                  </a:txBody>
                  <a:tcPr marL="9525" marR="9525" marT="9525" marB="0" anchor="ctr">
                    <a:solidFill>
                      <a:srgbClr val="00A95F"/>
                    </a:solidFill>
                  </a:tcPr>
                </a:tc>
                <a:extLst>
                  <a:ext uri="{0D108BD9-81ED-4DB2-BD59-A6C34878D82A}">
                    <a16:rowId xmlns:a16="http://schemas.microsoft.com/office/drawing/2014/main" val="289208384"/>
                  </a:ext>
                </a:extLst>
              </a:tr>
              <a:tr h="136370">
                <a:tc>
                  <a:txBody>
                    <a:bodyPr/>
                    <a:lstStyle/>
                    <a:p>
                      <a:pPr algn="l" fontAlgn="ctr"/>
                      <a:r>
                        <a:rPr lang="fr-FR" sz="700" b="0" i="0" u="none" strike="noStrike">
                          <a:solidFill>
                            <a:srgbClr val="000000"/>
                          </a:solidFill>
                          <a:effectLst/>
                          <a:latin typeface="Marianne" panose="02000000000000000000" pitchFamily="2" charset="0"/>
                        </a:rPr>
                        <a:t>Places d'accueil médicalisé pour adultes handicapés (1)</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368</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553</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599</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707</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2 227</a:t>
                      </a:r>
                    </a:p>
                  </a:txBody>
                  <a:tcPr marL="9525" marR="9525" marT="9525" marB="0" anchor="ctr">
                    <a:solidFill>
                      <a:srgbClr val="00A95F"/>
                    </a:solidFill>
                  </a:tcPr>
                </a:tc>
                <a:extLst>
                  <a:ext uri="{0D108BD9-81ED-4DB2-BD59-A6C34878D82A}">
                    <a16:rowId xmlns:a16="http://schemas.microsoft.com/office/drawing/2014/main" val="352412052"/>
                  </a:ext>
                </a:extLst>
              </a:tr>
              <a:tr h="136370">
                <a:tc>
                  <a:txBody>
                    <a:bodyPr/>
                    <a:lstStyle/>
                    <a:p>
                      <a:pPr algn="l" fontAlgn="ctr"/>
                      <a:r>
                        <a:rPr lang="fr-FR" sz="700" b="0" i="0" u="none" strike="noStrike">
                          <a:solidFill>
                            <a:srgbClr val="000000"/>
                          </a:solidFill>
                          <a:effectLst/>
                          <a:latin typeface="Marianne" panose="02000000000000000000" pitchFamily="2" charset="0"/>
                        </a:rPr>
                        <a:t>Places d'accueil de vie (3)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886</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2 697</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2 105</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1 438</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7 126</a:t>
                      </a:r>
                    </a:p>
                  </a:txBody>
                  <a:tcPr marL="9525" marR="9525" marT="9525" marB="0" anchor="ctr">
                    <a:solidFill>
                      <a:srgbClr val="00A95F"/>
                    </a:solidFill>
                  </a:tcPr>
                </a:tc>
                <a:extLst>
                  <a:ext uri="{0D108BD9-81ED-4DB2-BD59-A6C34878D82A}">
                    <a16:rowId xmlns:a16="http://schemas.microsoft.com/office/drawing/2014/main" val="3576348593"/>
                  </a:ext>
                </a:extLst>
              </a:tr>
              <a:tr h="136370">
                <a:tc>
                  <a:txBody>
                    <a:bodyPr/>
                    <a:lstStyle/>
                    <a:p>
                      <a:pPr algn="l" fontAlgn="ctr"/>
                      <a:r>
                        <a:rPr lang="fr-FR" sz="700" b="0" i="0" u="none" strike="noStrike" dirty="0">
                          <a:solidFill>
                            <a:srgbClr val="000000"/>
                          </a:solidFill>
                          <a:effectLst/>
                          <a:latin typeface="Marianne" panose="02000000000000000000" pitchFamily="2" charset="0"/>
                        </a:rPr>
                        <a:t>Places d'accompagnement à la vie sociale ou d'accompagnement médico-social pour adultes handicapés (1)</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679</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102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896</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338</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2 015</a:t>
                      </a:r>
                    </a:p>
                  </a:txBody>
                  <a:tcPr marL="9525" marR="9525" marT="9525" marB="0" anchor="ctr">
                    <a:solidFill>
                      <a:srgbClr val="00A95F"/>
                    </a:solidFill>
                  </a:tcPr>
                </a:tc>
                <a:extLst>
                  <a:ext uri="{0D108BD9-81ED-4DB2-BD59-A6C34878D82A}">
                    <a16:rowId xmlns:a16="http://schemas.microsoft.com/office/drawing/2014/main" val="3862325979"/>
                  </a:ext>
                </a:extLst>
              </a:tr>
            </a:tbl>
          </a:graphicData>
        </a:graphic>
      </p:graphicFrame>
      <p:sp>
        <p:nvSpPr>
          <p:cNvPr id="15" name="ZoneTexte 14">
            <a:extLst>
              <a:ext uri="{FF2B5EF4-FFF2-40B4-BE49-F238E27FC236}">
                <a16:creationId xmlns:a16="http://schemas.microsoft.com/office/drawing/2014/main" id="{3247F790-9EAB-4D35-92E8-5C52F129803F}"/>
              </a:ext>
            </a:extLst>
          </p:cNvPr>
          <p:cNvSpPr txBox="1"/>
          <p:nvPr/>
        </p:nvSpPr>
        <p:spPr>
          <a:xfrm>
            <a:off x="346007" y="3206561"/>
            <a:ext cx="8075632" cy="230832"/>
          </a:xfrm>
          <a:prstGeom prst="rect">
            <a:avLst/>
          </a:prstGeom>
          <a:noFill/>
        </p:spPr>
        <p:txBody>
          <a:bodyPr wrap="square" rtlCol="0">
            <a:spAutoFit/>
          </a:bodyPr>
          <a:lstStyle/>
          <a:p>
            <a:r>
              <a:rPr lang="fr-FR" sz="900" dirty="0">
                <a:latin typeface="Marianne" panose="02000000000000000000" pitchFamily="2" charset="0"/>
              </a:rPr>
              <a:t>Places installées au 31.12.2022, toutes catégories de structures</a:t>
            </a:r>
          </a:p>
        </p:txBody>
      </p:sp>
      <p:sp>
        <p:nvSpPr>
          <p:cNvPr id="16" name="ZoneTexte 15">
            <a:extLst>
              <a:ext uri="{FF2B5EF4-FFF2-40B4-BE49-F238E27FC236}">
                <a16:creationId xmlns:a16="http://schemas.microsoft.com/office/drawing/2014/main" id="{A0C86587-1ACA-E9AF-899D-F8BECF8A0A8A}"/>
              </a:ext>
            </a:extLst>
          </p:cNvPr>
          <p:cNvSpPr txBox="1"/>
          <p:nvPr/>
        </p:nvSpPr>
        <p:spPr>
          <a:xfrm>
            <a:off x="346007" y="4566645"/>
            <a:ext cx="7706495" cy="461665"/>
          </a:xfrm>
          <a:prstGeom prst="rect">
            <a:avLst/>
          </a:prstGeom>
          <a:noFill/>
        </p:spPr>
        <p:txBody>
          <a:bodyPr wrap="square" rtlCol="0">
            <a:spAutoFit/>
          </a:bodyPr>
          <a:lstStyle/>
          <a:p>
            <a:r>
              <a:rPr lang="fr-FR" sz="600" i="1" dirty="0">
                <a:latin typeface="Marianne" panose="02000000000000000000" pitchFamily="2" charset="0"/>
              </a:rPr>
              <a:t>Sources : DREES, </a:t>
            </a:r>
            <a:r>
              <a:rPr lang="fr-FR" sz="600" i="1" dirty="0" err="1">
                <a:latin typeface="Marianne" panose="02000000000000000000" pitchFamily="2" charset="0"/>
              </a:rPr>
              <a:t>Finess</a:t>
            </a:r>
            <a:endParaRPr lang="fr-FR" sz="600" i="1" dirty="0">
              <a:latin typeface="Marianne" panose="02000000000000000000" pitchFamily="2" charset="0"/>
            </a:endParaRPr>
          </a:p>
          <a:p>
            <a:r>
              <a:rPr lang="fr-FR" sz="600" i="1" dirty="0">
                <a:latin typeface="Marianne" panose="02000000000000000000" pitchFamily="2" charset="0"/>
              </a:rPr>
              <a:t>On compte l'ensemble des places de la discipline quelle que soit la catégorie d'établissement</a:t>
            </a:r>
          </a:p>
          <a:p>
            <a:pPr marL="171450" indent="-171450">
              <a:buAutoNum type="arabicParenBoth"/>
            </a:pPr>
            <a:r>
              <a:rPr lang="fr-FR" sz="600" i="1" dirty="0">
                <a:latin typeface="Marianne" panose="02000000000000000000" pitchFamily="2" charset="0"/>
              </a:rPr>
              <a:t>On compte l'ensemble des places d'accueil de jour dans les établissements et services pour adultes handicapés</a:t>
            </a:r>
          </a:p>
          <a:p>
            <a:pPr marL="171450" indent="-171450">
              <a:buAutoNum type="arabicParenBoth"/>
            </a:pPr>
            <a:r>
              <a:rPr lang="fr-FR" sz="600" i="1" dirty="0">
                <a:latin typeface="Marianne" panose="02000000000000000000" pitchFamily="2" charset="0"/>
              </a:rPr>
              <a:t>On compte l'ensemble des places des disciplines concernées quelques soient la catégorie d'établissement et le mode d'accueil (complet ou de jour)</a:t>
            </a:r>
          </a:p>
        </p:txBody>
      </p:sp>
      <p:pic>
        <p:nvPicPr>
          <p:cNvPr id="5" name="Graphique 4" descr="Jouer avec un remplissage uni">
            <a:extLst>
              <a:ext uri="{FF2B5EF4-FFF2-40B4-BE49-F238E27FC236}">
                <a16:creationId xmlns:a16="http://schemas.microsoft.com/office/drawing/2014/main" id="{9DEE7C6F-E354-2271-09F0-F27A6C42C0E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9880" y="316345"/>
            <a:ext cx="483650" cy="483650"/>
          </a:xfrm>
          <a:prstGeom prst="rect">
            <a:avLst/>
          </a:prstGeom>
        </p:spPr>
      </p:pic>
    </p:spTree>
    <p:extLst>
      <p:ext uri="{BB962C8B-B14F-4D97-AF65-F5344CB8AC3E}">
        <p14:creationId xmlns:p14="http://schemas.microsoft.com/office/powerpoint/2010/main" val="3187876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BD03CF5-1D03-8C2A-5B0E-3D66EAA2AA77}"/>
              </a:ext>
            </a:extLst>
          </p:cNvPr>
          <p:cNvSpPr txBox="1"/>
          <p:nvPr/>
        </p:nvSpPr>
        <p:spPr>
          <a:xfrm>
            <a:off x="642033" y="302655"/>
            <a:ext cx="6966923" cy="738664"/>
          </a:xfrm>
          <a:prstGeom prst="rect">
            <a:avLst/>
          </a:prstGeom>
          <a:noFill/>
        </p:spPr>
        <p:txBody>
          <a:bodyPr wrap="square" rtlCol="0">
            <a:spAutoFit/>
          </a:bodyPr>
          <a:lstStyle/>
          <a:p>
            <a:r>
              <a:rPr lang="fr-FR" sz="2400" b="1" dirty="0">
                <a:latin typeface="Marianne" panose="02000000000000000000" pitchFamily="2" charset="0"/>
              </a:rPr>
              <a:t>Etablissements et services médico-sociaux</a:t>
            </a:r>
          </a:p>
          <a:p>
            <a:r>
              <a:rPr lang="fr-FR" sz="900" dirty="0">
                <a:latin typeface="Marianne" panose="02000000000000000000" pitchFamily="2" charset="0"/>
              </a:rPr>
              <a:t>Capacité d'accueil pour enfants et adolescents handicapés selon la catégorie d'établissement</a:t>
            </a:r>
          </a:p>
          <a:p>
            <a:r>
              <a:rPr lang="fr-FR" sz="900" dirty="0">
                <a:latin typeface="Marianne" panose="02000000000000000000" pitchFamily="2" charset="0"/>
              </a:rPr>
              <a:t>Places installées par catégorie d’établissement au 31/12/2022</a:t>
            </a:r>
          </a:p>
        </p:txBody>
      </p:sp>
      <p:sp>
        <p:nvSpPr>
          <p:cNvPr id="4" name="Espace réservé du numéro de diapositive 3">
            <a:extLst>
              <a:ext uri="{FF2B5EF4-FFF2-40B4-BE49-F238E27FC236}">
                <a16:creationId xmlns:a16="http://schemas.microsoft.com/office/drawing/2014/main" id="{66C43035-28D7-2169-4C92-4C9C41301A71}"/>
              </a:ext>
            </a:extLst>
          </p:cNvPr>
          <p:cNvSpPr>
            <a:spLocks noGrp="1"/>
          </p:cNvSpPr>
          <p:nvPr>
            <p:ph type="sldNum" sz="quarter" idx="12"/>
          </p:nvPr>
        </p:nvSpPr>
        <p:spPr/>
        <p:txBody>
          <a:bodyPr/>
          <a:lstStyle/>
          <a:p>
            <a:fld id="{B4A918BC-4D43-4B42-B3C0-E7EBE25E6AF0}" type="slidenum">
              <a:rPr lang="en-US" smtClean="0"/>
              <a:t>18</a:t>
            </a:fld>
            <a:endParaRPr lang="en-US"/>
          </a:p>
        </p:txBody>
      </p:sp>
      <p:graphicFrame>
        <p:nvGraphicFramePr>
          <p:cNvPr id="5" name="Tableau 4">
            <a:extLst>
              <a:ext uri="{FF2B5EF4-FFF2-40B4-BE49-F238E27FC236}">
                <a16:creationId xmlns:a16="http://schemas.microsoft.com/office/drawing/2014/main" id="{8B316218-0465-92DB-0AD3-38A4E18AF061}"/>
              </a:ext>
            </a:extLst>
          </p:cNvPr>
          <p:cNvGraphicFramePr>
            <a:graphicFrameLocks noGrp="1"/>
          </p:cNvGraphicFramePr>
          <p:nvPr>
            <p:extLst>
              <p:ext uri="{D42A27DB-BD31-4B8C-83A1-F6EECF244321}">
                <p14:modId xmlns:p14="http://schemas.microsoft.com/office/powerpoint/2010/main" val="3169981368"/>
              </p:ext>
            </p:extLst>
          </p:nvPr>
        </p:nvGraphicFramePr>
        <p:xfrm>
          <a:off x="237300" y="1343117"/>
          <a:ext cx="8568000" cy="3753788"/>
        </p:xfrm>
        <a:graphic>
          <a:graphicData uri="http://schemas.openxmlformats.org/drawingml/2006/table">
            <a:tbl>
              <a:tblPr>
                <a:tableStyleId>{5C22544A-7EE6-4342-B048-85BDC9FD1C3A}</a:tableStyleId>
              </a:tblPr>
              <a:tblGrid>
                <a:gridCol w="4968000">
                  <a:extLst>
                    <a:ext uri="{9D8B030D-6E8A-4147-A177-3AD203B41FA5}">
                      <a16:colId xmlns:a16="http://schemas.microsoft.com/office/drawing/2014/main" val="1723456726"/>
                    </a:ext>
                  </a:extLst>
                </a:gridCol>
                <a:gridCol w="720000">
                  <a:extLst>
                    <a:ext uri="{9D8B030D-6E8A-4147-A177-3AD203B41FA5}">
                      <a16:colId xmlns:a16="http://schemas.microsoft.com/office/drawing/2014/main" val="217751371"/>
                    </a:ext>
                  </a:extLst>
                </a:gridCol>
                <a:gridCol w="720000">
                  <a:extLst>
                    <a:ext uri="{9D8B030D-6E8A-4147-A177-3AD203B41FA5}">
                      <a16:colId xmlns:a16="http://schemas.microsoft.com/office/drawing/2014/main" val="820197230"/>
                    </a:ext>
                  </a:extLst>
                </a:gridCol>
                <a:gridCol w="720000">
                  <a:extLst>
                    <a:ext uri="{9D8B030D-6E8A-4147-A177-3AD203B41FA5}">
                      <a16:colId xmlns:a16="http://schemas.microsoft.com/office/drawing/2014/main" val="424193048"/>
                    </a:ext>
                  </a:extLst>
                </a:gridCol>
                <a:gridCol w="720000">
                  <a:extLst>
                    <a:ext uri="{9D8B030D-6E8A-4147-A177-3AD203B41FA5}">
                      <a16:colId xmlns:a16="http://schemas.microsoft.com/office/drawing/2014/main" val="2212116683"/>
                    </a:ext>
                  </a:extLst>
                </a:gridCol>
                <a:gridCol w="720000">
                  <a:extLst>
                    <a:ext uri="{9D8B030D-6E8A-4147-A177-3AD203B41FA5}">
                      <a16:colId xmlns:a16="http://schemas.microsoft.com/office/drawing/2014/main" val="2438776521"/>
                    </a:ext>
                  </a:extLst>
                </a:gridCol>
              </a:tblGrid>
              <a:tr h="104978">
                <a:tc>
                  <a:txBody>
                    <a:bodyPr/>
                    <a:lstStyle/>
                    <a:p>
                      <a:pPr algn="ctr" fontAlgn="ctr"/>
                      <a:r>
                        <a:rPr lang="fr-FR" sz="700" u="none" strike="noStrike" kern="1200" dirty="0">
                          <a:solidFill>
                            <a:schemeClr val="dk1"/>
                          </a:solidFill>
                          <a:effectLst/>
                          <a:latin typeface="Marianne" panose="02000000000000000000" pitchFamily="2" charset="0"/>
                          <a:ea typeface="+mn-ea"/>
                          <a:cs typeface="+mn-cs"/>
                        </a:rPr>
                        <a:t> </a:t>
                      </a:r>
                    </a:p>
                  </a:txBody>
                  <a:tcPr marL="2108" marR="2108" marT="2108" marB="0" anchor="ctr"/>
                </a:tc>
                <a:tc>
                  <a:txBody>
                    <a:bodyPr/>
                    <a:lstStyle/>
                    <a:p>
                      <a:pPr algn="ctr" fontAlgn="ctr"/>
                      <a:r>
                        <a:rPr lang="fr-FR" sz="700" u="none" strike="noStrike" kern="1200" dirty="0">
                          <a:solidFill>
                            <a:schemeClr val="dk1"/>
                          </a:solidFill>
                          <a:effectLst/>
                          <a:latin typeface="Marianne" panose="02000000000000000000" pitchFamily="2" charset="0"/>
                          <a:ea typeface="+mn-ea"/>
                          <a:cs typeface="+mn-cs"/>
                        </a:rPr>
                        <a:t>Côtes-d'Armor</a:t>
                      </a:r>
                    </a:p>
                  </a:txBody>
                  <a:tcPr marL="2108" marR="2108" marT="2108" marB="0" anchor="ctr"/>
                </a:tc>
                <a:tc>
                  <a:txBody>
                    <a:bodyPr/>
                    <a:lstStyle/>
                    <a:p>
                      <a:pPr algn="ctr" fontAlgn="ctr"/>
                      <a:r>
                        <a:rPr lang="fr-FR" sz="700" u="none" strike="noStrike" kern="1200">
                          <a:solidFill>
                            <a:schemeClr val="dk1"/>
                          </a:solidFill>
                          <a:effectLst/>
                          <a:latin typeface="Marianne" panose="02000000000000000000" pitchFamily="2" charset="0"/>
                          <a:ea typeface="+mn-ea"/>
                          <a:cs typeface="+mn-cs"/>
                        </a:rPr>
                        <a:t>Finistère</a:t>
                      </a:r>
                    </a:p>
                  </a:txBody>
                  <a:tcPr marL="2108" marR="2108" marT="2108" marB="0" anchor="ctr"/>
                </a:tc>
                <a:tc>
                  <a:txBody>
                    <a:bodyPr/>
                    <a:lstStyle/>
                    <a:p>
                      <a:pPr algn="ctr" fontAlgn="ctr"/>
                      <a:r>
                        <a:rPr lang="fr-FR" sz="700" u="none" strike="noStrike" kern="1200">
                          <a:solidFill>
                            <a:schemeClr val="dk1"/>
                          </a:solidFill>
                          <a:effectLst/>
                          <a:latin typeface="Marianne" panose="02000000000000000000" pitchFamily="2" charset="0"/>
                          <a:ea typeface="+mn-ea"/>
                          <a:cs typeface="+mn-cs"/>
                        </a:rPr>
                        <a:t>Ille-et-Vilaine</a:t>
                      </a:r>
                    </a:p>
                  </a:txBody>
                  <a:tcPr marL="2108" marR="2108" marT="2108" marB="0" anchor="ctr"/>
                </a:tc>
                <a:tc>
                  <a:txBody>
                    <a:bodyPr/>
                    <a:lstStyle/>
                    <a:p>
                      <a:pPr algn="ctr" fontAlgn="ctr"/>
                      <a:r>
                        <a:rPr lang="fr-FR" sz="700" u="none" strike="noStrike" kern="1200">
                          <a:solidFill>
                            <a:schemeClr val="dk1"/>
                          </a:solidFill>
                          <a:effectLst/>
                          <a:latin typeface="Marianne" panose="02000000000000000000" pitchFamily="2" charset="0"/>
                          <a:ea typeface="+mn-ea"/>
                          <a:cs typeface="+mn-cs"/>
                        </a:rPr>
                        <a:t>Morbihan</a:t>
                      </a:r>
                    </a:p>
                  </a:txBody>
                  <a:tcPr marL="2108" marR="2108" marT="2108" marB="0" anchor="ctr"/>
                </a:tc>
                <a:tc>
                  <a:txBody>
                    <a:bodyPr/>
                    <a:lstStyle/>
                    <a:p>
                      <a:pPr algn="ctr" fontAlgn="ctr"/>
                      <a:r>
                        <a:rPr lang="fr-FR" sz="700" b="1" u="none" strike="noStrike" kern="1200" dirty="0">
                          <a:solidFill>
                            <a:schemeClr val="dk1"/>
                          </a:solidFill>
                          <a:effectLst/>
                          <a:latin typeface="Marianne" panose="02000000000000000000" pitchFamily="2" charset="0"/>
                          <a:ea typeface="+mn-ea"/>
                          <a:cs typeface="+mn-cs"/>
                        </a:rPr>
                        <a:t>BRETAGNE</a:t>
                      </a:r>
                    </a:p>
                  </a:txBody>
                  <a:tcPr marL="2108" marR="2108" marT="2108" marB="0" anchor="ctr">
                    <a:solidFill>
                      <a:srgbClr val="00A95F"/>
                    </a:solidFill>
                  </a:tcPr>
                </a:tc>
                <a:extLst>
                  <a:ext uri="{0D108BD9-81ED-4DB2-BD59-A6C34878D82A}">
                    <a16:rowId xmlns:a16="http://schemas.microsoft.com/office/drawing/2014/main" val="664846665"/>
                  </a:ext>
                </a:extLst>
              </a:tr>
              <a:tr h="121500">
                <a:tc>
                  <a:txBody>
                    <a:bodyPr/>
                    <a:lstStyle/>
                    <a:p>
                      <a:pPr algn="l" fontAlgn="ctr"/>
                      <a:r>
                        <a:rPr lang="fr-FR" sz="700" b="1" i="0" u="none" strike="noStrike">
                          <a:solidFill>
                            <a:srgbClr val="000000"/>
                          </a:solidFill>
                          <a:effectLst/>
                          <a:latin typeface="Marianne" panose="02000000000000000000" pitchFamily="2" charset="0"/>
                        </a:rPr>
                        <a:t>Instituts médico-éducatifs (I.M.E.)</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 </a:t>
                      </a:r>
                    </a:p>
                  </a:txBody>
                  <a:tcPr marL="9525" marR="9525" marT="9525" marB="0" anchor="ctr">
                    <a:solidFill>
                      <a:srgbClr val="00A95F"/>
                    </a:solidFill>
                  </a:tcPr>
                </a:tc>
                <a:extLst>
                  <a:ext uri="{0D108BD9-81ED-4DB2-BD59-A6C34878D82A}">
                    <a16:rowId xmlns:a16="http://schemas.microsoft.com/office/drawing/2014/main" val="2739108444"/>
                  </a:ext>
                </a:extLst>
              </a:tr>
              <a:tr h="121500">
                <a:tc>
                  <a:txBody>
                    <a:bodyPr/>
                    <a:lstStyle/>
                    <a:p>
                      <a:pPr algn="l" fontAlgn="ctr"/>
                      <a:r>
                        <a:rPr lang="fr-FR" sz="700" b="0" i="0" u="none" strike="noStrike">
                          <a:solidFill>
                            <a:srgbClr val="000000"/>
                          </a:solidFill>
                          <a:effectLst/>
                          <a:latin typeface="Marianne" panose="02000000000000000000" pitchFamily="2" charset="0"/>
                        </a:rPr>
                        <a:t>Nombre d'établissements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15</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21</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24</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74</a:t>
                      </a:r>
                    </a:p>
                  </a:txBody>
                  <a:tcPr marL="9525" marR="9525" marT="9525" marB="0" anchor="ctr">
                    <a:solidFill>
                      <a:srgbClr val="00A95F"/>
                    </a:solidFill>
                  </a:tcPr>
                </a:tc>
                <a:extLst>
                  <a:ext uri="{0D108BD9-81ED-4DB2-BD59-A6C34878D82A}">
                    <a16:rowId xmlns:a16="http://schemas.microsoft.com/office/drawing/2014/main" val="1014899177"/>
                  </a:ext>
                </a:extLst>
              </a:tr>
              <a:tr h="121500">
                <a:tc>
                  <a:txBody>
                    <a:bodyPr/>
                    <a:lstStyle/>
                    <a:p>
                      <a:pPr algn="l" fontAlgn="ctr"/>
                      <a:r>
                        <a:rPr lang="fr-FR" sz="700" b="0" i="0" u="none" strike="noStrike">
                          <a:solidFill>
                            <a:srgbClr val="000000"/>
                          </a:solidFill>
                          <a:effectLst/>
                          <a:latin typeface="Marianne" panose="02000000000000000000" pitchFamily="2" charset="0"/>
                        </a:rPr>
                        <a:t>Nombre total de places installées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924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965</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1 630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874</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4 393</a:t>
                      </a:r>
                    </a:p>
                  </a:txBody>
                  <a:tcPr marL="9525" marR="9525" marT="9525" marB="0" anchor="ctr">
                    <a:solidFill>
                      <a:srgbClr val="00A95F"/>
                    </a:solidFill>
                  </a:tcPr>
                </a:tc>
                <a:extLst>
                  <a:ext uri="{0D108BD9-81ED-4DB2-BD59-A6C34878D82A}">
                    <a16:rowId xmlns:a16="http://schemas.microsoft.com/office/drawing/2014/main" val="3700514083"/>
                  </a:ext>
                </a:extLst>
              </a:tr>
              <a:tr h="121500">
                <a:tc>
                  <a:txBody>
                    <a:bodyPr/>
                    <a:lstStyle/>
                    <a:p>
                      <a:pPr algn="l" fontAlgn="ctr"/>
                      <a:r>
                        <a:rPr lang="fr-FR" sz="700" b="0" i="0" u="none" strike="noStrike">
                          <a:solidFill>
                            <a:srgbClr val="000000"/>
                          </a:solidFill>
                          <a:effectLst/>
                          <a:latin typeface="Marianne" panose="02000000000000000000" pitchFamily="2" charset="0"/>
                        </a:rPr>
                        <a:t>Dont places en accueil temporaire (1)</a:t>
                      </a:r>
                    </a:p>
                  </a:txBody>
                  <a:tcPr marL="457200" marR="9525" marT="9525" marB="0" anchor="ctr"/>
                </a:tc>
                <a:tc>
                  <a:txBody>
                    <a:bodyPr/>
                    <a:lstStyle/>
                    <a:p>
                      <a:pPr algn="r" fontAlgn="ctr"/>
                      <a:r>
                        <a:rPr lang="fr-FR" sz="700" b="0" i="0" u="none" strike="noStrike">
                          <a:solidFill>
                            <a:srgbClr val="000000"/>
                          </a:solidFill>
                          <a:effectLst/>
                          <a:latin typeface="Marianne" panose="02000000000000000000" pitchFamily="2" charset="0"/>
                        </a:rPr>
                        <a:t>10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8</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14</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56</a:t>
                      </a:r>
                    </a:p>
                  </a:txBody>
                  <a:tcPr marL="9525" marR="9525" marT="9525" marB="0" anchor="ctr">
                    <a:solidFill>
                      <a:srgbClr val="00A95F"/>
                    </a:solidFill>
                  </a:tcPr>
                </a:tc>
                <a:extLst>
                  <a:ext uri="{0D108BD9-81ED-4DB2-BD59-A6C34878D82A}">
                    <a16:rowId xmlns:a16="http://schemas.microsoft.com/office/drawing/2014/main" val="3143317671"/>
                  </a:ext>
                </a:extLst>
              </a:tr>
              <a:tr h="121500">
                <a:tc>
                  <a:txBody>
                    <a:bodyPr/>
                    <a:lstStyle/>
                    <a:p>
                      <a:pPr algn="l" fontAlgn="ctr"/>
                      <a:r>
                        <a:rPr lang="fr-FR" sz="700" b="0" i="0" u="none" strike="noStrike">
                          <a:solidFill>
                            <a:srgbClr val="000000"/>
                          </a:solidFill>
                          <a:effectLst/>
                          <a:latin typeface="Marianne" panose="02000000000000000000" pitchFamily="2" charset="0"/>
                        </a:rPr>
                        <a:t>Dont places en accueil de jour, externat ou semi-internat</a:t>
                      </a:r>
                    </a:p>
                  </a:txBody>
                  <a:tcPr marL="457200" marR="9525" marT="9525" marB="0" anchor="ctr"/>
                </a:tc>
                <a:tc>
                  <a:txBody>
                    <a:bodyPr/>
                    <a:lstStyle/>
                    <a:p>
                      <a:pPr algn="r" fontAlgn="ctr"/>
                      <a:r>
                        <a:rPr lang="fr-FR" sz="700" b="0" i="0" u="none" strike="noStrike">
                          <a:solidFill>
                            <a:srgbClr val="000000"/>
                          </a:solidFill>
                          <a:effectLst/>
                          <a:latin typeface="Marianne" panose="02000000000000000000" pitchFamily="2" charset="0"/>
                        </a:rPr>
                        <a:t>370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580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778</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413</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2 141</a:t>
                      </a:r>
                    </a:p>
                  </a:txBody>
                  <a:tcPr marL="9525" marR="9525" marT="9525" marB="0" anchor="ctr">
                    <a:solidFill>
                      <a:srgbClr val="00A95F"/>
                    </a:solidFill>
                  </a:tcPr>
                </a:tc>
                <a:extLst>
                  <a:ext uri="{0D108BD9-81ED-4DB2-BD59-A6C34878D82A}">
                    <a16:rowId xmlns:a16="http://schemas.microsoft.com/office/drawing/2014/main" val="1665833645"/>
                  </a:ext>
                </a:extLst>
              </a:tr>
              <a:tr h="121500">
                <a:tc>
                  <a:txBody>
                    <a:bodyPr/>
                    <a:lstStyle/>
                    <a:p>
                      <a:pPr algn="l" fontAlgn="ctr"/>
                      <a:r>
                        <a:rPr lang="fr-FR" sz="700" b="1" i="0" u="none" strike="noStrike">
                          <a:solidFill>
                            <a:srgbClr val="000000"/>
                          </a:solidFill>
                          <a:effectLst/>
                          <a:latin typeface="Marianne" panose="02000000000000000000" pitchFamily="2" charset="0"/>
                        </a:rPr>
                        <a:t>Établissements pour enfants ou adolescents polyhandicapés</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 </a:t>
                      </a:r>
                    </a:p>
                  </a:txBody>
                  <a:tcPr marL="9525" marR="9525" marT="9525" marB="0" anchor="ctr">
                    <a:solidFill>
                      <a:srgbClr val="00A95F"/>
                    </a:solidFill>
                  </a:tcPr>
                </a:tc>
                <a:extLst>
                  <a:ext uri="{0D108BD9-81ED-4DB2-BD59-A6C34878D82A}">
                    <a16:rowId xmlns:a16="http://schemas.microsoft.com/office/drawing/2014/main" val="1316254735"/>
                  </a:ext>
                </a:extLst>
              </a:tr>
              <a:tr h="121500">
                <a:tc>
                  <a:txBody>
                    <a:bodyPr/>
                    <a:lstStyle/>
                    <a:p>
                      <a:pPr algn="l" fontAlgn="ctr"/>
                      <a:r>
                        <a:rPr lang="fr-FR" sz="700" b="0" i="0" u="none" strike="noStrike">
                          <a:solidFill>
                            <a:srgbClr val="000000"/>
                          </a:solidFill>
                          <a:effectLst/>
                          <a:latin typeface="Marianne" panose="02000000000000000000" pitchFamily="2" charset="0"/>
                        </a:rPr>
                        <a:t>Nombre d'établissements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5</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12</a:t>
                      </a:r>
                    </a:p>
                  </a:txBody>
                  <a:tcPr marL="9525" marR="9525" marT="9525" marB="0" anchor="ctr">
                    <a:solidFill>
                      <a:srgbClr val="00A95F"/>
                    </a:solidFill>
                  </a:tcPr>
                </a:tc>
                <a:extLst>
                  <a:ext uri="{0D108BD9-81ED-4DB2-BD59-A6C34878D82A}">
                    <a16:rowId xmlns:a16="http://schemas.microsoft.com/office/drawing/2014/main" val="1397574042"/>
                  </a:ext>
                </a:extLst>
              </a:tr>
              <a:tr h="121500">
                <a:tc>
                  <a:txBody>
                    <a:bodyPr/>
                    <a:lstStyle/>
                    <a:p>
                      <a:pPr algn="l" fontAlgn="ctr"/>
                      <a:r>
                        <a:rPr lang="fr-FR" sz="700" b="0" i="0" u="none" strike="noStrike">
                          <a:solidFill>
                            <a:srgbClr val="000000"/>
                          </a:solidFill>
                          <a:effectLst/>
                          <a:latin typeface="Marianne" panose="02000000000000000000" pitchFamily="2" charset="0"/>
                        </a:rPr>
                        <a:t>Nombre total de places installées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66</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76</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102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10</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254</a:t>
                      </a:r>
                    </a:p>
                  </a:txBody>
                  <a:tcPr marL="9525" marR="9525" marT="9525" marB="0" anchor="ctr">
                    <a:solidFill>
                      <a:srgbClr val="00A95F"/>
                    </a:solidFill>
                  </a:tcPr>
                </a:tc>
                <a:extLst>
                  <a:ext uri="{0D108BD9-81ED-4DB2-BD59-A6C34878D82A}">
                    <a16:rowId xmlns:a16="http://schemas.microsoft.com/office/drawing/2014/main" val="1340561880"/>
                  </a:ext>
                </a:extLst>
              </a:tr>
              <a:tr h="121500">
                <a:tc>
                  <a:txBody>
                    <a:bodyPr/>
                    <a:lstStyle/>
                    <a:p>
                      <a:pPr algn="l" fontAlgn="ctr"/>
                      <a:r>
                        <a:rPr lang="fr-FR" sz="700" b="0" i="0" u="none" strike="noStrike">
                          <a:solidFill>
                            <a:srgbClr val="000000"/>
                          </a:solidFill>
                          <a:effectLst/>
                          <a:latin typeface="Marianne" panose="02000000000000000000" pitchFamily="2" charset="0"/>
                        </a:rPr>
                        <a:t>Dont places en accueil temporaire (1)</a:t>
                      </a:r>
                    </a:p>
                  </a:txBody>
                  <a:tcPr marL="457200"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13</a:t>
                      </a:r>
                    </a:p>
                  </a:txBody>
                  <a:tcPr marL="9525" marR="9525" marT="9525" marB="0" anchor="ctr">
                    <a:solidFill>
                      <a:srgbClr val="00A95F"/>
                    </a:solidFill>
                  </a:tcPr>
                </a:tc>
                <a:extLst>
                  <a:ext uri="{0D108BD9-81ED-4DB2-BD59-A6C34878D82A}">
                    <a16:rowId xmlns:a16="http://schemas.microsoft.com/office/drawing/2014/main" val="2885198724"/>
                  </a:ext>
                </a:extLst>
              </a:tr>
              <a:tr h="121500">
                <a:tc>
                  <a:txBody>
                    <a:bodyPr/>
                    <a:lstStyle/>
                    <a:p>
                      <a:pPr algn="l" fontAlgn="ctr"/>
                      <a:r>
                        <a:rPr lang="fr-FR" sz="700" b="0" i="0" u="none" strike="noStrike">
                          <a:solidFill>
                            <a:srgbClr val="000000"/>
                          </a:solidFill>
                          <a:effectLst/>
                          <a:latin typeface="Marianne" panose="02000000000000000000" pitchFamily="2" charset="0"/>
                        </a:rPr>
                        <a:t>Dont places en accueil de jour, externat ou semi-internat (5)</a:t>
                      </a:r>
                    </a:p>
                  </a:txBody>
                  <a:tcPr marL="457200" marR="9525" marT="9525" marB="0" anchor="ctr"/>
                </a:tc>
                <a:tc>
                  <a:txBody>
                    <a:bodyPr/>
                    <a:lstStyle/>
                    <a:p>
                      <a:pPr algn="r" fontAlgn="ctr"/>
                      <a:r>
                        <a:rPr lang="fr-FR" sz="700" b="0" i="0" u="none" strike="noStrike">
                          <a:solidFill>
                            <a:srgbClr val="000000"/>
                          </a:solidFill>
                          <a:effectLst/>
                          <a:latin typeface="Marianne" panose="02000000000000000000" pitchFamily="2" charset="0"/>
                        </a:rPr>
                        <a:t>40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44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55</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139</a:t>
                      </a:r>
                    </a:p>
                  </a:txBody>
                  <a:tcPr marL="9525" marR="9525" marT="9525" marB="0" anchor="ctr">
                    <a:solidFill>
                      <a:srgbClr val="00A95F"/>
                    </a:solidFill>
                  </a:tcPr>
                </a:tc>
                <a:extLst>
                  <a:ext uri="{0D108BD9-81ED-4DB2-BD59-A6C34878D82A}">
                    <a16:rowId xmlns:a16="http://schemas.microsoft.com/office/drawing/2014/main" val="3869834597"/>
                  </a:ext>
                </a:extLst>
              </a:tr>
              <a:tr h="121500">
                <a:tc>
                  <a:txBody>
                    <a:bodyPr/>
                    <a:lstStyle/>
                    <a:p>
                      <a:pPr algn="l" fontAlgn="ctr"/>
                      <a:r>
                        <a:rPr lang="fr-FR" sz="700" b="1" i="0" u="none" strike="noStrike">
                          <a:solidFill>
                            <a:srgbClr val="000000"/>
                          </a:solidFill>
                          <a:effectLst/>
                          <a:latin typeface="Marianne" panose="02000000000000000000" pitchFamily="2" charset="0"/>
                        </a:rPr>
                        <a:t>Instituts thérapeutiques, éducatifs et pédagogiques (I.T.E.P.)</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 </a:t>
                      </a:r>
                    </a:p>
                  </a:txBody>
                  <a:tcPr marL="9525" marR="9525" marT="9525" marB="0" anchor="ctr">
                    <a:solidFill>
                      <a:srgbClr val="00A95F"/>
                    </a:solidFill>
                  </a:tcPr>
                </a:tc>
                <a:extLst>
                  <a:ext uri="{0D108BD9-81ED-4DB2-BD59-A6C34878D82A}">
                    <a16:rowId xmlns:a16="http://schemas.microsoft.com/office/drawing/2014/main" val="1288278136"/>
                  </a:ext>
                </a:extLst>
              </a:tr>
              <a:tr h="121500">
                <a:tc>
                  <a:txBody>
                    <a:bodyPr/>
                    <a:lstStyle/>
                    <a:p>
                      <a:pPr algn="l" fontAlgn="ctr"/>
                      <a:r>
                        <a:rPr lang="fr-FR" sz="700" b="0" i="0" u="none" strike="noStrike">
                          <a:solidFill>
                            <a:srgbClr val="000000"/>
                          </a:solidFill>
                          <a:effectLst/>
                          <a:latin typeface="Marianne" panose="02000000000000000000" pitchFamily="2" charset="0"/>
                        </a:rPr>
                        <a:t>Nombre d'établissements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5</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8</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4</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21</a:t>
                      </a:r>
                    </a:p>
                  </a:txBody>
                  <a:tcPr marL="9525" marR="9525" marT="9525" marB="0" anchor="ctr">
                    <a:solidFill>
                      <a:srgbClr val="00A95F"/>
                    </a:solidFill>
                  </a:tcPr>
                </a:tc>
                <a:extLst>
                  <a:ext uri="{0D108BD9-81ED-4DB2-BD59-A6C34878D82A}">
                    <a16:rowId xmlns:a16="http://schemas.microsoft.com/office/drawing/2014/main" val="4066126276"/>
                  </a:ext>
                </a:extLst>
              </a:tr>
              <a:tr h="121500">
                <a:tc>
                  <a:txBody>
                    <a:bodyPr/>
                    <a:lstStyle/>
                    <a:p>
                      <a:pPr algn="l" fontAlgn="ctr"/>
                      <a:r>
                        <a:rPr lang="fr-FR" sz="700" b="0" i="0" u="none" strike="noStrike">
                          <a:solidFill>
                            <a:srgbClr val="000000"/>
                          </a:solidFill>
                          <a:effectLst/>
                          <a:latin typeface="Marianne" panose="02000000000000000000" pitchFamily="2" charset="0"/>
                        </a:rPr>
                        <a:t>Nombre total de places installées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120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321</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357</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191</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989</a:t>
                      </a:r>
                    </a:p>
                  </a:txBody>
                  <a:tcPr marL="9525" marR="9525" marT="9525" marB="0" anchor="ctr">
                    <a:solidFill>
                      <a:srgbClr val="00A95F"/>
                    </a:solidFill>
                  </a:tcPr>
                </a:tc>
                <a:extLst>
                  <a:ext uri="{0D108BD9-81ED-4DB2-BD59-A6C34878D82A}">
                    <a16:rowId xmlns:a16="http://schemas.microsoft.com/office/drawing/2014/main" val="1231855586"/>
                  </a:ext>
                </a:extLst>
              </a:tr>
              <a:tr h="121500">
                <a:tc>
                  <a:txBody>
                    <a:bodyPr/>
                    <a:lstStyle/>
                    <a:p>
                      <a:pPr algn="l" fontAlgn="ctr"/>
                      <a:r>
                        <a:rPr lang="fr-FR" sz="700" b="0" i="0" u="none" strike="noStrike">
                          <a:solidFill>
                            <a:srgbClr val="000000"/>
                          </a:solidFill>
                          <a:effectLst/>
                          <a:latin typeface="Marianne" panose="02000000000000000000" pitchFamily="2" charset="0"/>
                        </a:rPr>
                        <a:t>Dont places en accueil temporaire (1)</a:t>
                      </a:r>
                    </a:p>
                  </a:txBody>
                  <a:tcPr marL="457200"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0</a:t>
                      </a:r>
                    </a:p>
                  </a:txBody>
                  <a:tcPr marL="9525" marR="9525" marT="9525" marB="0" anchor="ctr">
                    <a:solidFill>
                      <a:srgbClr val="00A95F"/>
                    </a:solidFill>
                  </a:tcPr>
                </a:tc>
                <a:extLst>
                  <a:ext uri="{0D108BD9-81ED-4DB2-BD59-A6C34878D82A}">
                    <a16:rowId xmlns:a16="http://schemas.microsoft.com/office/drawing/2014/main" val="2805115016"/>
                  </a:ext>
                </a:extLst>
              </a:tr>
              <a:tr h="121500">
                <a:tc>
                  <a:txBody>
                    <a:bodyPr/>
                    <a:lstStyle/>
                    <a:p>
                      <a:pPr algn="l" fontAlgn="ctr"/>
                      <a:r>
                        <a:rPr lang="fr-FR" sz="700" b="0" i="0" u="none" strike="noStrike">
                          <a:solidFill>
                            <a:srgbClr val="000000"/>
                          </a:solidFill>
                          <a:effectLst/>
                          <a:latin typeface="Marianne" panose="02000000000000000000" pitchFamily="2" charset="0"/>
                        </a:rPr>
                        <a:t>Dont places en accueil de jour, externat ou semi-internat (5)</a:t>
                      </a:r>
                    </a:p>
                  </a:txBody>
                  <a:tcPr marL="457200" marR="9525" marT="9525" marB="0" anchor="ctr"/>
                </a:tc>
                <a:tc>
                  <a:txBody>
                    <a:bodyPr/>
                    <a:lstStyle/>
                    <a:p>
                      <a:pPr algn="r" fontAlgn="ctr"/>
                      <a:r>
                        <a:rPr lang="fr-FR" sz="700" b="0" i="0" u="none" strike="noStrike">
                          <a:solidFill>
                            <a:srgbClr val="000000"/>
                          </a:solidFill>
                          <a:effectLst/>
                          <a:latin typeface="Marianne" panose="02000000000000000000" pitchFamily="2" charset="0"/>
                        </a:rPr>
                        <a:t>46</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97</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122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56</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321</a:t>
                      </a:r>
                    </a:p>
                  </a:txBody>
                  <a:tcPr marL="9525" marR="9525" marT="9525" marB="0" anchor="ctr">
                    <a:solidFill>
                      <a:srgbClr val="00A95F"/>
                    </a:solidFill>
                  </a:tcPr>
                </a:tc>
                <a:extLst>
                  <a:ext uri="{0D108BD9-81ED-4DB2-BD59-A6C34878D82A}">
                    <a16:rowId xmlns:a16="http://schemas.microsoft.com/office/drawing/2014/main" val="1779201286"/>
                  </a:ext>
                </a:extLst>
              </a:tr>
              <a:tr h="121500">
                <a:tc>
                  <a:txBody>
                    <a:bodyPr/>
                    <a:lstStyle/>
                    <a:p>
                      <a:pPr algn="l" fontAlgn="ctr"/>
                      <a:r>
                        <a:rPr lang="fr-FR" sz="700" b="1" i="0" u="none" strike="noStrike">
                          <a:solidFill>
                            <a:srgbClr val="000000"/>
                          </a:solidFill>
                          <a:effectLst/>
                          <a:latin typeface="Marianne" panose="02000000000000000000" pitchFamily="2" charset="0"/>
                        </a:rPr>
                        <a:t>Instituts d'éducation motrice (I.E.M.)</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 </a:t>
                      </a:r>
                    </a:p>
                  </a:txBody>
                  <a:tcPr marL="9525" marR="9525" marT="9525" marB="0" anchor="ctr">
                    <a:solidFill>
                      <a:srgbClr val="00A95F"/>
                    </a:solidFill>
                  </a:tcPr>
                </a:tc>
                <a:extLst>
                  <a:ext uri="{0D108BD9-81ED-4DB2-BD59-A6C34878D82A}">
                    <a16:rowId xmlns:a16="http://schemas.microsoft.com/office/drawing/2014/main" val="4168764789"/>
                  </a:ext>
                </a:extLst>
              </a:tr>
              <a:tr h="121500">
                <a:tc>
                  <a:txBody>
                    <a:bodyPr/>
                    <a:lstStyle/>
                    <a:p>
                      <a:pPr algn="l" fontAlgn="ctr"/>
                      <a:r>
                        <a:rPr lang="fr-FR" sz="700" b="0" i="0" u="none" strike="noStrike">
                          <a:solidFill>
                            <a:srgbClr val="000000"/>
                          </a:solidFill>
                          <a:effectLst/>
                          <a:latin typeface="Marianne" panose="02000000000000000000" pitchFamily="2" charset="0"/>
                        </a:rPr>
                        <a:t>Nombre d'établissements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1</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5</a:t>
                      </a:r>
                    </a:p>
                  </a:txBody>
                  <a:tcPr marL="9525" marR="9525" marT="9525" marB="0" anchor="ctr">
                    <a:solidFill>
                      <a:srgbClr val="00A95F"/>
                    </a:solidFill>
                  </a:tcPr>
                </a:tc>
                <a:extLst>
                  <a:ext uri="{0D108BD9-81ED-4DB2-BD59-A6C34878D82A}">
                    <a16:rowId xmlns:a16="http://schemas.microsoft.com/office/drawing/2014/main" val="3138353313"/>
                  </a:ext>
                </a:extLst>
              </a:tr>
              <a:tr h="121500">
                <a:tc>
                  <a:txBody>
                    <a:bodyPr/>
                    <a:lstStyle/>
                    <a:p>
                      <a:pPr algn="l" fontAlgn="ctr"/>
                      <a:r>
                        <a:rPr lang="fr-FR" sz="700" b="0" i="0" u="none" strike="noStrike">
                          <a:solidFill>
                            <a:srgbClr val="000000"/>
                          </a:solidFill>
                          <a:effectLst/>
                          <a:latin typeface="Marianne" panose="02000000000000000000" pitchFamily="2" charset="0"/>
                        </a:rPr>
                        <a:t>Nombre total de places installées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47</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66</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104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50</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267</a:t>
                      </a:r>
                    </a:p>
                  </a:txBody>
                  <a:tcPr marL="9525" marR="9525" marT="9525" marB="0" anchor="ctr">
                    <a:solidFill>
                      <a:srgbClr val="00A95F"/>
                    </a:solidFill>
                  </a:tcPr>
                </a:tc>
                <a:extLst>
                  <a:ext uri="{0D108BD9-81ED-4DB2-BD59-A6C34878D82A}">
                    <a16:rowId xmlns:a16="http://schemas.microsoft.com/office/drawing/2014/main" val="611398724"/>
                  </a:ext>
                </a:extLst>
              </a:tr>
              <a:tr h="121500">
                <a:tc>
                  <a:txBody>
                    <a:bodyPr/>
                    <a:lstStyle/>
                    <a:p>
                      <a:pPr algn="l" fontAlgn="ctr"/>
                      <a:r>
                        <a:rPr lang="fr-FR" sz="700" b="0" i="0" u="none" strike="noStrike">
                          <a:solidFill>
                            <a:srgbClr val="000000"/>
                          </a:solidFill>
                          <a:effectLst/>
                          <a:latin typeface="Marianne" panose="02000000000000000000" pitchFamily="2" charset="0"/>
                        </a:rPr>
                        <a:t>Dont places en accueil temporaire (1)</a:t>
                      </a:r>
                    </a:p>
                  </a:txBody>
                  <a:tcPr marL="457200" marR="9525" marT="9525" marB="0" anchor="ctr"/>
                </a:tc>
                <a:tc>
                  <a:txBody>
                    <a:bodyPr/>
                    <a:lstStyle/>
                    <a:p>
                      <a:pPr algn="r" fontAlgn="ctr"/>
                      <a:r>
                        <a:rPr lang="fr-FR" sz="700" b="0" i="0" u="none" strike="noStrike">
                          <a:solidFill>
                            <a:srgbClr val="000000"/>
                          </a:solidFill>
                          <a:effectLst/>
                          <a:latin typeface="Marianne" panose="02000000000000000000" pitchFamily="2" charset="0"/>
                        </a:rPr>
                        <a:t>1</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5</a:t>
                      </a:r>
                    </a:p>
                  </a:txBody>
                  <a:tcPr marL="9525" marR="9525" marT="9525" marB="0" anchor="ctr">
                    <a:solidFill>
                      <a:srgbClr val="00A95F"/>
                    </a:solidFill>
                  </a:tcPr>
                </a:tc>
                <a:extLst>
                  <a:ext uri="{0D108BD9-81ED-4DB2-BD59-A6C34878D82A}">
                    <a16:rowId xmlns:a16="http://schemas.microsoft.com/office/drawing/2014/main" val="788240798"/>
                  </a:ext>
                </a:extLst>
              </a:tr>
              <a:tr h="121500">
                <a:tc>
                  <a:txBody>
                    <a:bodyPr/>
                    <a:lstStyle/>
                    <a:p>
                      <a:pPr algn="l" fontAlgn="ctr"/>
                      <a:r>
                        <a:rPr lang="fr-FR" sz="700" b="0" i="0" u="none" strike="noStrike">
                          <a:solidFill>
                            <a:srgbClr val="000000"/>
                          </a:solidFill>
                          <a:effectLst/>
                          <a:latin typeface="Marianne" panose="02000000000000000000" pitchFamily="2" charset="0"/>
                        </a:rPr>
                        <a:t>Dont places en accueil de jour, externat ou semi-internat (5)</a:t>
                      </a:r>
                    </a:p>
                  </a:txBody>
                  <a:tcPr marL="457200"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41</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26</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20</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87</a:t>
                      </a:r>
                    </a:p>
                  </a:txBody>
                  <a:tcPr marL="9525" marR="9525" marT="9525" marB="0" anchor="ctr">
                    <a:solidFill>
                      <a:srgbClr val="00A95F"/>
                    </a:solidFill>
                  </a:tcPr>
                </a:tc>
                <a:extLst>
                  <a:ext uri="{0D108BD9-81ED-4DB2-BD59-A6C34878D82A}">
                    <a16:rowId xmlns:a16="http://schemas.microsoft.com/office/drawing/2014/main" val="4266249170"/>
                  </a:ext>
                </a:extLst>
              </a:tr>
              <a:tr h="121500">
                <a:tc>
                  <a:txBody>
                    <a:bodyPr/>
                    <a:lstStyle/>
                    <a:p>
                      <a:pPr algn="l" fontAlgn="ctr"/>
                      <a:r>
                        <a:rPr lang="fr-FR" sz="700" b="1" i="0" u="none" strike="noStrike">
                          <a:solidFill>
                            <a:srgbClr val="000000"/>
                          </a:solidFill>
                          <a:effectLst/>
                          <a:latin typeface="Marianne" panose="02000000000000000000" pitchFamily="2" charset="0"/>
                        </a:rPr>
                        <a:t>Jardins d'enfants spécialisés</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 </a:t>
                      </a:r>
                    </a:p>
                  </a:txBody>
                  <a:tcPr marL="9525" marR="9525" marT="9525" marB="0" anchor="ctr">
                    <a:solidFill>
                      <a:srgbClr val="00A95F"/>
                    </a:solidFill>
                  </a:tcPr>
                </a:tc>
                <a:extLst>
                  <a:ext uri="{0D108BD9-81ED-4DB2-BD59-A6C34878D82A}">
                    <a16:rowId xmlns:a16="http://schemas.microsoft.com/office/drawing/2014/main" val="508611731"/>
                  </a:ext>
                </a:extLst>
              </a:tr>
              <a:tr h="121500">
                <a:tc>
                  <a:txBody>
                    <a:bodyPr/>
                    <a:lstStyle/>
                    <a:p>
                      <a:pPr algn="l" fontAlgn="ctr"/>
                      <a:r>
                        <a:rPr lang="fr-FR" sz="700" b="0" i="0" u="none" strike="noStrike">
                          <a:solidFill>
                            <a:srgbClr val="000000"/>
                          </a:solidFill>
                          <a:effectLst/>
                          <a:latin typeface="Marianne" panose="02000000000000000000" pitchFamily="2" charset="0"/>
                        </a:rPr>
                        <a:t>Nombre d'établissements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0</a:t>
                      </a:r>
                    </a:p>
                  </a:txBody>
                  <a:tcPr marL="9525" marR="9525" marT="9525" marB="0" anchor="ctr">
                    <a:solidFill>
                      <a:srgbClr val="00A95F"/>
                    </a:solidFill>
                  </a:tcPr>
                </a:tc>
                <a:extLst>
                  <a:ext uri="{0D108BD9-81ED-4DB2-BD59-A6C34878D82A}">
                    <a16:rowId xmlns:a16="http://schemas.microsoft.com/office/drawing/2014/main" val="514278114"/>
                  </a:ext>
                </a:extLst>
              </a:tr>
              <a:tr h="121500">
                <a:tc>
                  <a:txBody>
                    <a:bodyPr/>
                    <a:lstStyle/>
                    <a:p>
                      <a:pPr algn="l" fontAlgn="ctr"/>
                      <a:r>
                        <a:rPr lang="fr-FR" sz="700" b="0" i="0" u="none" strike="noStrike">
                          <a:solidFill>
                            <a:srgbClr val="000000"/>
                          </a:solidFill>
                          <a:effectLst/>
                          <a:latin typeface="Marianne" panose="02000000000000000000" pitchFamily="2" charset="0"/>
                        </a:rPr>
                        <a:t>Nombre total de places installées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0</a:t>
                      </a:r>
                    </a:p>
                  </a:txBody>
                  <a:tcPr marL="9525" marR="9525" marT="9525" marB="0" anchor="ctr">
                    <a:solidFill>
                      <a:srgbClr val="00A95F"/>
                    </a:solidFill>
                  </a:tcPr>
                </a:tc>
                <a:extLst>
                  <a:ext uri="{0D108BD9-81ED-4DB2-BD59-A6C34878D82A}">
                    <a16:rowId xmlns:a16="http://schemas.microsoft.com/office/drawing/2014/main" val="878762446"/>
                  </a:ext>
                </a:extLst>
              </a:tr>
              <a:tr h="121500">
                <a:tc>
                  <a:txBody>
                    <a:bodyPr/>
                    <a:lstStyle/>
                    <a:p>
                      <a:pPr algn="l" fontAlgn="ctr"/>
                      <a:r>
                        <a:rPr lang="fr-FR" sz="700" b="0" i="0" u="none" strike="noStrike">
                          <a:solidFill>
                            <a:srgbClr val="000000"/>
                          </a:solidFill>
                          <a:effectLst/>
                          <a:latin typeface="Marianne" panose="02000000000000000000" pitchFamily="2" charset="0"/>
                        </a:rPr>
                        <a:t>Dont places en accueil temporaire (1)</a:t>
                      </a:r>
                    </a:p>
                  </a:txBody>
                  <a:tcPr marL="457200"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0</a:t>
                      </a:r>
                    </a:p>
                  </a:txBody>
                  <a:tcPr marL="9525" marR="9525" marT="9525" marB="0" anchor="ctr">
                    <a:solidFill>
                      <a:srgbClr val="00A95F"/>
                    </a:solidFill>
                  </a:tcPr>
                </a:tc>
                <a:extLst>
                  <a:ext uri="{0D108BD9-81ED-4DB2-BD59-A6C34878D82A}">
                    <a16:rowId xmlns:a16="http://schemas.microsoft.com/office/drawing/2014/main" val="1854100358"/>
                  </a:ext>
                </a:extLst>
              </a:tr>
              <a:tr h="121500">
                <a:tc>
                  <a:txBody>
                    <a:bodyPr/>
                    <a:lstStyle/>
                    <a:p>
                      <a:pPr algn="l" fontAlgn="ctr"/>
                      <a:r>
                        <a:rPr lang="fr-FR" sz="700" b="0" i="0" u="none" strike="noStrike">
                          <a:solidFill>
                            <a:srgbClr val="000000"/>
                          </a:solidFill>
                          <a:effectLst/>
                          <a:latin typeface="Marianne" panose="02000000000000000000" pitchFamily="2" charset="0"/>
                        </a:rPr>
                        <a:t>Dont places en accueil de jour, externat ou semi-internat (5)</a:t>
                      </a:r>
                    </a:p>
                  </a:txBody>
                  <a:tcPr marL="457200"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0</a:t>
                      </a:r>
                    </a:p>
                  </a:txBody>
                  <a:tcPr marL="9525" marR="9525" marT="9525" marB="0" anchor="ctr">
                    <a:solidFill>
                      <a:srgbClr val="00A95F"/>
                    </a:solidFill>
                  </a:tcPr>
                </a:tc>
                <a:extLst>
                  <a:ext uri="{0D108BD9-81ED-4DB2-BD59-A6C34878D82A}">
                    <a16:rowId xmlns:a16="http://schemas.microsoft.com/office/drawing/2014/main" val="1089797205"/>
                  </a:ext>
                </a:extLst>
              </a:tr>
              <a:tr h="121500">
                <a:tc>
                  <a:txBody>
                    <a:bodyPr/>
                    <a:lstStyle/>
                    <a:p>
                      <a:pPr algn="l" fontAlgn="ctr"/>
                      <a:r>
                        <a:rPr lang="fr-FR" sz="700" b="1" i="0" u="none" strike="noStrike">
                          <a:solidFill>
                            <a:srgbClr val="000000"/>
                          </a:solidFill>
                          <a:effectLst/>
                          <a:latin typeface="Marianne" panose="02000000000000000000" pitchFamily="2" charset="0"/>
                        </a:rPr>
                        <a:t>Établissements pour jeunes déficients sensoriels (2)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 </a:t>
                      </a:r>
                    </a:p>
                  </a:txBody>
                  <a:tcPr marL="9525" marR="9525" marT="9525" marB="0" anchor="ctr">
                    <a:solidFill>
                      <a:srgbClr val="00A95F"/>
                    </a:solidFill>
                  </a:tcPr>
                </a:tc>
                <a:extLst>
                  <a:ext uri="{0D108BD9-81ED-4DB2-BD59-A6C34878D82A}">
                    <a16:rowId xmlns:a16="http://schemas.microsoft.com/office/drawing/2014/main" val="4258393966"/>
                  </a:ext>
                </a:extLst>
              </a:tr>
              <a:tr h="121500">
                <a:tc>
                  <a:txBody>
                    <a:bodyPr/>
                    <a:lstStyle/>
                    <a:p>
                      <a:pPr algn="l" fontAlgn="ctr"/>
                      <a:r>
                        <a:rPr lang="fr-FR" sz="700" b="0" i="0" u="none" strike="noStrike">
                          <a:solidFill>
                            <a:srgbClr val="000000"/>
                          </a:solidFill>
                          <a:effectLst/>
                          <a:latin typeface="Marianne" panose="02000000000000000000" pitchFamily="2" charset="0"/>
                        </a:rPr>
                        <a:t>Nombre d'établissements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8</a:t>
                      </a:r>
                    </a:p>
                  </a:txBody>
                  <a:tcPr marL="9525" marR="9525" marT="9525" marB="0" anchor="ctr">
                    <a:solidFill>
                      <a:srgbClr val="00A95F"/>
                    </a:solidFill>
                  </a:tcPr>
                </a:tc>
                <a:extLst>
                  <a:ext uri="{0D108BD9-81ED-4DB2-BD59-A6C34878D82A}">
                    <a16:rowId xmlns:a16="http://schemas.microsoft.com/office/drawing/2014/main" val="4149416181"/>
                  </a:ext>
                </a:extLst>
              </a:tr>
              <a:tr h="121500">
                <a:tc>
                  <a:txBody>
                    <a:bodyPr/>
                    <a:lstStyle/>
                    <a:p>
                      <a:pPr algn="l" fontAlgn="ctr"/>
                      <a:r>
                        <a:rPr lang="fr-FR" sz="700" b="0" i="0" u="none" strike="noStrike">
                          <a:solidFill>
                            <a:srgbClr val="000000"/>
                          </a:solidFill>
                          <a:effectLst/>
                          <a:latin typeface="Marianne" panose="02000000000000000000" pitchFamily="2" charset="0"/>
                        </a:rPr>
                        <a:t>Nombre total de places installées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123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103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170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77</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473</a:t>
                      </a:r>
                    </a:p>
                  </a:txBody>
                  <a:tcPr marL="9525" marR="9525" marT="9525" marB="0" anchor="ctr">
                    <a:solidFill>
                      <a:srgbClr val="00A95F"/>
                    </a:solidFill>
                  </a:tcPr>
                </a:tc>
                <a:extLst>
                  <a:ext uri="{0D108BD9-81ED-4DB2-BD59-A6C34878D82A}">
                    <a16:rowId xmlns:a16="http://schemas.microsoft.com/office/drawing/2014/main" val="3622602316"/>
                  </a:ext>
                </a:extLst>
              </a:tr>
              <a:tr h="121500">
                <a:tc>
                  <a:txBody>
                    <a:bodyPr/>
                    <a:lstStyle/>
                    <a:p>
                      <a:pPr algn="l" fontAlgn="ctr"/>
                      <a:r>
                        <a:rPr lang="fr-FR" sz="700" b="0" i="0" u="none" strike="noStrike">
                          <a:solidFill>
                            <a:srgbClr val="000000"/>
                          </a:solidFill>
                          <a:effectLst/>
                          <a:latin typeface="Marianne" panose="02000000000000000000" pitchFamily="2" charset="0"/>
                        </a:rPr>
                        <a:t>Dont places en accueil temporaire (1)</a:t>
                      </a:r>
                    </a:p>
                  </a:txBody>
                  <a:tcPr marL="457200"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0</a:t>
                      </a:r>
                    </a:p>
                  </a:txBody>
                  <a:tcPr marL="9525" marR="9525" marT="9525" marB="0" anchor="ctr">
                    <a:solidFill>
                      <a:srgbClr val="00A95F"/>
                    </a:solidFill>
                  </a:tcPr>
                </a:tc>
                <a:extLst>
                  <a:ext uri="{0D108BD9-81ED-4DB2-BD59-A6C34878D82A}">
                    <a16:rowId xmlns:a16="http://schemas.microsoft.com/office/drawing/2014/main" val="2041661629"/>
                  </a:ext>
                </a:extLst>
              </a:tr>
              <a:tr h="121500">
                <a:tc>
                  <a:txBody>
                    <a:bodyPr/>
                    <a:lstStyle/>
                    <a:p>
                      <a:pPr algn="l" fontAlgn="ctr"/>
                      <a:r>
                        <a:rPr lang="fr-FR" sz="700" b="0" i="0" u="none" strike="noStrike" dirty="0">
                          <a:solidFill>
                            <a:srgbClr val="000000"/>
                          </a:solidFill>
                          <a:effectLst/>
                          <a:latin typeface="Marianne" panose="02000000000000000000" pitchFamily="2" charset="0"/>
                        </a:rPr>
                        <a:t>Dont places en accueil de jour, externat ou semi-internat (5)</a:t>
                      </a:r>
                    </a:p>
                  </a:txBody>
                  <a:tcPr marL="457200" marR="9525" marT="9525" marB="0" anchor="ctr"/>
                </a:tc>
                <a:tc>
                  <a:txBody>
                    <a:bodyPr/>
                    <a:lstStyle/>
                    <a:p>
                      <a:pPr algn="r" fontAlgn="ctr"/>
                      <a:r>
                        <a:rPr lang="fr-FR" sz="700" b="0" i="0" u="none" strike="noStrike">
                          <a:solidFill>
                            <a:srgbClr val="000000"/>
                          </a:solidFill>
                          <a:effectLst/>
                          <a:latin typeface="Marianne" panose="02000000000000000000" pitchFamily="2" charset="0"/>
                        </a:rPr>
                        <a:t>50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6</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104</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42</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202</a:t>
                      </a:r>
                    </a:p>
                  </a:txBody>
                  <a:tcPr marL="9525" marR="9525" marT="9525" marB="0" anchor="ctr">
                    <a:solidFill>
                      <a:srgbClr val="00A95F"/>
                    </a:solidFill>
                  </a:tcPr>
                </a:tc>
                <a:extLst>
                  <a:ext uri="{0D108BD9-81ED-4DB2-BD59-A6C34878D82A}">
                    <a16:rowId xmlns:a16="http://schemas.microsoft.com/office/drawing/2014/main" val="3980974636"/>
                  </a:ext>
                </a:extLst>
              </a:tr>
            </a:tbl>
          </a:graphicData>
        </a:graphic>
      </p:graphicFrame>
      <p:sp>
        <p:nvSpPr>
          <p:cNvPr id="6" name="Flèche : courbe vers la droite 5">
            <a:extLst>
              <a:ext uri="{FF2B5EF4-FFF2-40B4-BE49-F238E27FC236}">
                <a16:creationId xmlns:a16="http://schemas.microsoft.com/office/drawing/2014/main" id="{0E3D5DFA-DA79-DB1D-2C8F-F22CE06C2DC6}"/>
              </a:ext>
            </a:extLst>
          </p:cNvPr>
          <p:cNvSpPr/>
          <p:nvPr/>
        </p:nvSpPr>
        <p:spPr>
          <a:xfrm>
            <a:off x="7871875" y="5553207"/>
            <a:ext cx="293972" cy="426995"/>
          </a:xfrm>
          <a:prstGeom prst="curvedRightArrow">
            <a:avLst/>
          </a:prstGeom>
          <a:solidFill>
            <a:srgbClr val="00A9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chemeClr val="tx1"/>
              </a:solidFill>
            </a:endParaRPr>
          </a:p>
        </p:txBody>
      </p:sp>
      <p:sp>
        <p:nvSpPr>
          <p:cNvPr id="9" name="ZoneTexte 8">
            <a:extLst>
              <a:ext uri="{FF2B5EF4-FFF2-40B4-BE49-F238E27FC236}">
                <a16:creationId xmlns:a16="http://schemas.microsoft.com/office/drawing/2014/main" id="{B71F144C-5A6B-4110-D630-D2AC709DEC09}"/>
              </a:ext>
            </a:extLst>
          </p:cNvPr>
          <p:cNvSpPr txBox="1"/>
          <p:nvPr/>
        </p:nvSpPr>
        <p:spPr>
          <a:xfrm>
            <a:off x="170361" y="5420690"/>
            <a:ext cx="7706495" cy="276999"/>
          </a:xfrm>
          <a:prstGeom prst="rect">
            <a:avLst/>
          </a:prstGeom>
          <a:noFill/>
        </p:spPr>
        <p:txBody>
          <a:bodyPr wrap="square" rtlCol="0">
            <a:spAutoFit/>
          </a:bodyPr>
          <a:lstStyle/>
          <a:p>
            <a:r>
              <a:rPr lang="fr-FR" sz="600" i="1" dirty="0">
                <a:latin typeface="Marianne" panose="02000000000000000000" pitchFamily="2" charset="0"/>
              </a:rPr>
              <a:t>Sources : DREES, </a:t>
            </a:r>
            <a:r>
              <a:rPr lang="fr-FR" sz="600" i="1" dirty="0" err="1">
                <a:latin typeface="Marianne" panose="02000000000000000000" pitchFamily="2" charset="0"/>
              </a:rPr>
              <a:t>Finess</a:t>
            </a:r>
            <a:r>
              <a:rPr lang="fr-FR" sz="600" i="1" dirty="0">
                <a:latin typeface="Marianne" panose="02000000000000000000" pitchFamily="2" charset="0"/>
              </a:rPr>
              <a:t> ; Insee, estimation de population 2022, (1) Y compris accueil de jour , (2) Rassemble trois types d'établissements : ceux pour déficients visuels, pour déficients auditifs, et pour déficients auditifs et visuels , (5) Hors places d'accueil temporaire accueil temporaire</a:t>
            </a:r>
          </a:p>
        </p:txBody>
      </p:sp>
      <p:sp>
        <p:nvSpPr>
          <p:cNvPr id="3" name="ZoneTexte 2">
            <a:extLst>
              <a:ext uri="{FF2B5EF4-FFF2-40B4-BE49-F238E27FC236}">
                <a16:creationId xmlns:a16="http://schemas.microsoft.com/office/drawing/2014/main" id="{8DF649C6-48F7-9A4F-9B5E-60E670F3899D}"/>
              </a:ext>
            </a:extLst>
          </p:cNvPr>
          <p:cNvSpPr txBox="1"/>
          <p:nvPr/>
        </p:nvSpPr>
        <p:spPr>
          <a:xfrm>
            <a:off x="8242731" y="5417257"/>
            <a:ext cx="1125139" cy="553998"/>
          </a:xfrm>
          <a:prstGeom prst="rect">
            <a:avLst/>
          </a:prstGeom>
          <a:noFill/>
        </p:spPr>
        <p:txBody>
          <a:bodyPr wrap="square" rtlCol="0">
            <a:spAutoFit/>
          </a:bodyPr>
          <a:lstStyle/>
          <a:p>
            <a:r>
              <a:rPr lang="fr-FR" sz="3000" b="1" dirty="0"/>
              <a:t>…</a:t>
            </a:r>
          </a:p>
        </p:txBody>
      </p:sp>
      <p:pic>
        <p:nvPicPr>
          <p:cNvPr id="10" name="Graphique 9" descr="Jouer avec un remplissage uni">
            <a:extLst>
              <a:ext uri="{FF2B5EF4-FFF2-40B4-BE49-F238E27FC236}">
                <a16:creationId xmlns:a16="http://schemas.microsoft.com/office/drawing/2014/main" id="{4E5C4F5A-3F1D-A252-B43E-F4AED01567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0361" y="302655"/>
            <a:ext cx="483650" cy="483650"/>
          </a:xfrm>
          <a:prstGeom prst="rect">
            <a:avLst/>
          </a:prstGeom>
        </p:spPr>
      </p:pic>
    </p:spTree>
    <p:extLst>
      <p:ext uri="{BB962C8B-B14F-4D97-AF65-F5344CB8AC3E}">
        <p14:creationId xmlns:p14="http://schemas.microsoft.com/office/powerpoint/2010/main" val="3407876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BD03CF5-1D03-8C2A-5B0E-3D66EAA2AA77}"/>
              </a:ext>
            </a:extLst>
          </p:cNvPr>
          <p:cNvSpPr txBox="1"/>
          <p:nvPr/>
        </p:nvSpPr>
        <p:spPr>
          <a:xfrm>
            <a:off x="640247" y="314044"/>
            <a:ext cx="6966923" cy="600164"/>
          </a:xfrm>
          <a:prstGeom prst="rect">
            <a:avLst/>
          </a:prstGeom>
          <a:noFill/>
        </p:spPr>
        <p:txBody>
          <a:bodyPr wrap="square" rtlCol="0">
            <a:spAutoFit/>
          </a:bodyPr>
          <a:lstStyle/>
          <a:p>
            <a:r>
              <a:rPr lang="fr-FR" sz="2400" b="1" dirty="0">
                <a:latin typeface="Marianne" panose="02000000000000000000" pitchFamily="2" charset="0"/>
              </a:rPr>
              <a:t>Etablissements et services médico-sociaux</a:t>
            </a:r>
          </a:p>
          <a:p>
            <a:r>
              <a:rPr lang="fr-FR" sz="900" dirty="0">
                <a:latin typeface="Marianne" panose="02000000000000000000" pitchFamily="2" charset="0"/>
              </a:rPr>
              <a:t>Capacité d'accueil pour enfants et adolescents handicapés selon la catégorie d'établissement</a:t>
            </a:r>
          </a:p>
        </p:txBody>
      </p:sp>
      <p:sp>
        <p:nvSpPr>
          <p:cNvPr id="4" name="Espace réservé du numéro de diapositive 3">
            <a:extLst>
              <a:ext uri="{FF2B5EF4-FFF2-40B4-BE49-F238E27FC236}">
                <a16:creationId xmlns:a16="http://schemas.microsoft.com/office/drawing/2014/main" id="{66C43035-28D7-2169-4C92-4C9C41301A71}"/>
              </a:ext>
            </a:extLst>
          </p:cNvPr>
          <p:cNvSpPr>
            <a:spLocks noGrp="1"/>
          </p:cNvSpPr>
          <p:nvPr>
            <p:ph type="sldNum" sz="quarter" idx="12"/>
          </p:nvPr>
        </p:nvSpPr>
        <p:spPr/>
        <p:txBody>
          <a:bodyPr/>
          <a:lstStyle/>
          <a:p>
            <a:fld id="{B4A918BC-4D43-4B42-B3C0-E7EBE25E6AF0}" type="slidenum">
              <a:rPr lang="en-US" smtClean="0"/>
              <a:t>19</a:t>
            </a:fld>
            <a:endParaRPr lang="en-US"/>
          </a:p>
        </p:txBody>
      </p:sp>
      <p:graphicFrame>
        <p:nvGraphicFramePr>
          <p:cNvPr id="5" name="Tableau 4">
            <a:extLst>
              <a:ext uri="{FF2B5EF4-FFF2-40B4-BE49-F238E27FC236}">
                <a16:creationId xmlns:a16="http://schemas.microsoft.com/office/drawing/2014/main" id="{8B316218-0465-92DB-0AD3-38A4E18AF061}"/>
              </a:ext>
            </a:extLst>
          </p:cNvPr>
          <p:cNvGraphicFramePr>
            <a:graphicFrameLocks noGrp="1"/>
          </p:cNvGraphicFramePr>
          <p:nvPr>
            <p:extLst>
              <p:ext uri="{D42A27DB-BD31-4B8C-83A1-F6EECF244321}">
                <p14:modId xmlns:p14="http://schemas.microsoft.com/office/powerpoint/2010/main" val="2834608472"/>
              </p:ext>
            </p:extLst>
          </p:nvPr>
        </p:nvGraphicFramePr>
        <p:xfrm>
          <a:off x="273672" y="1411393"/>
          <a:ext cx="8634942" cy="2640173"/>
        </p:xfrm>
        <a:graphic>
          <a:graphicData uri="http://schemas.openxmlformats.org/drawingml/2006/table">
            <a:tbl>
              <a:tblPr>
                <a:tableStyleId>{5C22544A-7EE6-4342-B048-85BDC9FD1C3A}</a:tableStyleId>
              </a:tblPr>
              <a:tblGrid>
                <a:gridCol w="5151632">
                  <a:extLst>
                    <a:ext uri="{9D8B030D-6E8A-4147-A177-3AD203B41FA5}">
                      <a16:colId xmlns:a16="http://schemas.microsoft.com/office/drawing/2014/main" val="1723456726"/>
                    </a:ext>
                  </a:extLst>
                </a:gridCol>
                <a:gridCol w="696662">
                  <a:extLst>
                    <a:ext uri="{9D8B030D-6E8A-4147-A177-3AD203B41FA5}">
                      <a16:colId xmlns:a16="http://schemas.microsoft.com/office/drawing/2014/main" val="217751371"/>
                    </a:ext>
                  </a:extLst>
                </a:gridCol>
                <a:gridCol w="696662">
                  <a:extLst>
                    <a:ext uri="{9D8B030D-6E8A-4147-A177-3AD203B41FA5}">
                      <a16:colId xmlns:a16="http://schemas.microsoft.com/office/drawing/2014/main" val="820197230"/>
                    </a:ext>
                  </a:extLst>
                </a:gridCol>
                <a:gridCol w="696662">
                  <a:extLst>
                    <a:ext uri="{9D8B030D-6E8A-4147-A177-3AD203B41FA5}">
                      <a16:colId xmlns:a16="http://schemas.microsoft.com/office/drawing/2014/main" val="424193048"/>
                    </a:ext>
                  </a:extLst>
                </a:gridCol>
                <a:gridCol w="696662">
                  <a:extLst>
                    <a:ext uri="{9D8B030D-6E8A-4147-A177-3AD203B41FA5}">
                      <a16:colId xmlns:a16="http://schemas.microsoft.com/office/drawing/2014/main" val="2212116683"/>
                    </a:ext>
                  </a:extLst>
                </a:gridCol>
                <a:gridCol w="696662">
                  <a:extLst>
                    <a:ext uri="{9D8B030D-6E8A-4147-A177-3AD203B41FA5}">
                      <a16:colId xmlns:a16="http://schemas.microsoft.com/office/drawing/2014/main" val="2438776521"/>
                    </a:ext>
                  </a:extLst>
                </a:gridCol>
              </a:tblGrid>
              <a:tr h="104978">
                <a:tc>
                  <a:txBody>
                    <a:bodyPr/>
                    <a:lstStyle/>
                    <a:p>
                      <a:pPr algn="ctr" fontAlgn="ctr"/>
                      <a:r>
                        <a:rPr lang="fr-FR" sz="700" u="none" strike="noStrike" kern="1200" dirty="0">
                          <a:solidFill>
                            <a:schemeClr val="dk1"/>
                          </a:solidFill>
                          <a:effectLst/>
                          <a:latin typeface="Marianne" panose="02000000000000000000" pitchFamily="2" charset="0"/>
                          <a:ea typeface="+mn-ea"/>
                          <a:cs typeface="+mn-cs"/>
                        </a:rPr>
                        <a:t> </a:t>
                      </a:r>
                    </a:p>
                  </a:txBody>
                  <a:tcPr marL="2108" marR="2108" marT="2108" marB="0" anchor="ctr"/>
                </a:tc>
                <a:tc>
                  <a:txBody>
                    <a:bodyPr/>
                    <a:lstStyle/>
                    <a:p>
                      <a:pPr algn="ctr" fontAlgn="ctr"/>
                      <a:r>
                        <a:rPr lang="fr-FR" sz="700" u="none" strike="noStrike" kern="1200" dirty="0">
                          <a:solidFill>
                            <a:schemeClr val="dk1"/>
                          </a:solidFill>
                          <a:effectLst/>
                          <a:latin typeface="Marianne" panose="02000000000000000000" pitchFamily="2" charset="0"/>
                          <a:ea typeface="+mn-ea"/>
                          <a:cs typeface="+mn-cs"/>
                        </a:rPr>
                        <a:t>Côtes-d'Armor</a:t>
                      </a:r>
                    </a:p>
                  </a:txBody>
                  <a:tcPr marL="2108" marR="2108" marT="2108" marB="0" anchor="ctr"/>
                </a:tc>
                <a:tc>
                  <a:txBody>
                    <a:bodyPr/>
                    <a:lstStyle/>
                    <a:p>
                      <a:pPr algn="ctr" fontAlgn="ctr"/>
                      <a:r>
                        <a:rPr lang="fr-FR" sz="700" u="none" strike="noStrike" kern="1200">
                          <a:solidFill>
                            <a:schemeClr val="dk1"/>
                          </a:solidFill>
                          <a:effectLst/>
                          <a:latin typeface="Marianne" panose="02000000000000000000" pitchFamily="2" charset="0"/>
                          <a:ea typeface="+mn-ea"/>
                          <a:cs typeface="+mn-cs"/>
                        </a:rPr>
                        <a:t>Finistère</a:t>
                      </a:r>
                    </a:p>
                  </a:txBody>
                  <a:tcPr marL="2108" marR="2108" marT="2108" marB="0" anchor="ctr"/>
                </a:tc>
                <a:tc>
                  <a:txBody>
                    <a:bodyPr/>
                    <a:lstStyle/>
                    <a:p>
                      <a:pPr algn="ctr" fontAlgn="ctr"/>
                      <a:r>
                        <a:rPr lang="fr-FR" sz="700" u="none" strike="noStrike" kern="1200">
                          <a:solidFill>
                            <a:schemeClr val="dk1"/>
                          </a:solidFill>
                          <a:effectLst/>
                          <a:latin typeface="Marianne" panose="02000000000000000000" pitchFamily="2" charset="0"/>
                          <a:ea typeface="+mn-ea"/>
                          <a:cs typeface="+mn-cs"/>
                        </a:rPr>
                        <a:t>Ille-et-Vilaine</a:t>
                      </a:r>
                    </a:p>
                  </a:txBody>
                  <a:tcPr marL="2108" marR="2108" marT="2108" marB="0" anchor="ctr"/>
                </a:tc>
                <a:tc>
                  <a:txBody>
                    <a:bodyPr/>
                    <a:lstStyle/>
                    <a:p>
                      <a:pPr algn="ctr" fontAlgn="ctr"/>
                      <a:r>
                        <a:rPr lang="fr-FR" sz="700" u="none" strike="noStrike" kern="1200">
                          <a:solidFill>
                            <a:schemeClr val="dk1"/>
                          </a:solidFill>
                          <a:effectLst/>
                          <a:latin typeface="Marianne" panose="02000000000000000000" pitchFamily="2" charset="0"/>
                          <a:ea typeface="+mn-ea"/>
                          <a:cs typeface="+mn-cs"/>
                        </a:rPr>
                        <a:t>Morbihan</a:t>
                      </a:r>
                    </a:p>
                  </a:txBody>
                  <a:tcPr marL="2108" marR="2108" marT="2108" marB="0" anchor="ctr"/>
                </a:tc>
                <a:tc>
                  <a:txBody>
                    <a:bodyPr/>
                    <a:lstStyle/>
                    <a:p>
                      <a:pPr algn="ctr" fontAlgn="ctr"/>
                      <a:r>
                        <a:rPr lang="fr-FR" sz="700" b="1" u="none" strike="noStrike" kern="1200" dirty="0">
                          <a:solidFill>
                            <a:schemeClr val="dk1"/>
                          </a:solidFill>
                          <a:effectLst/>
                          <a:latin typeface="Marianne" panose="02000000000000000000" pitchFamily="2" charset="0"/>
                          <a:ea typeface="+mn-ea"/>
                          <a:cs typeface="+mn-cs"/>
                        </a:rPr>
                        <a:t>BRETAGNE</a:t>
                      </a:r>
                    </a:p>
                  </a:txBody>
                  <a:tcPr marL="2108" marR="2108" marT="2108" marB="0" anchor="ctr">
                    <a:solidFill>
                      <a:srgbClr val="00A95F"/>
                    </a:solidFill>
                  </a:tcPr>
                </a:tc>
                <a:extLst>
                  <a:ext uri="{0D108BD9-81ED-4DB2-BD59-A6C34878D82A}">
                    <a16:rowId xmlns:a16="http://schemas.microsoft.com/office/drawing/2014/main" val="664846665"/>
                  </a:ext>
                </a:extLst>
              </a:tr>
              <a:tr h="121500">
                <a:tc>
                  <a:txBody>
                    <a:bodyPr/>
                    <a:lstStyle/>
                    <a:p>
                      <a:pPr algn="l" fontAlgn="ctr"/>
                      <a:r>
                        <a:rPr lang="fr-FR" sz="700" b="1" i="0" u="none" strike="noStrike">
                          <a:solidFill>
                            <a:srgbClr val="000000"/>
                          </a:solidFill>
                          <a:effectLst/>
                          <a:latin typeface="Marianne" panose="02000000000000000000" pitchFamily="2" charset="0"/>
                        </a:rPr>
                        <a:t>Établissements expérimentaux </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 </a:t>
                      </a:r>
                    </a:p>
                  </a:txBody>
                  <a:tcPr marL="9525" marR="9525" marT="9525" marB="0" anchor="ctr">
                    <a:solidFill>
                      <a:srgbClr val="00A95F"/>
                    </a:solidFill>
                  </a:tcPr>
                </a:tc>
                <a:extLst>
                  <a:ext uri="{0D108BD9-81ED-4DB2-BD59-A6C34878D82A}">
                    <a16:rowId xmlns:a16="http://schemas.microsoft.com/office/drawing/2014/main" val="2148108939"/>
                  </a:ext>
                </a:extLst>
              </a:tr>
              <a:tr h="121500">
                <a:tc>
                  <a:txBody>
                    <a:bodyPr/>
                    <a:lstStyle/>
                    <a:p>
                      <a:pPr algn="l" fontAlgn="ctr"/>
                      <a:r>
                        <a:rPr lang="fr-FR" sz="700" b="0" i="0" u="none" strike="noStrike">
                          <a:solidFill>
                            <a:srgbClr val="000000"/>
                          </a:solidFill>
                          <a:effectLst/>
                          <a:latin typeface="Marianne" panose="02000000000000000000" pitchFamily="2" charset="0"/>
                        </a:rPr>
                        <a:t>Nombre d'établissements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0</a:t>
                      </a:r>
                    </a:p>
                  </a:txBody>
                  <a:tcPr marL="9525" marR="9525" marT="9525" marB="0" anchor="ctr">
                    <a:solidFill>
                      <a:srgbClr val="00A95F"/>
                    </a:solidFill>
                  </a:tcPr>
                </a:tc>
                <a:extLst>
                  <a:ext uri="{0D108BD9-81ED-4DB2-BD59-A6C34878D82A}">
                    <a16:rowId xmlns:a16="http://schemas.microsoft.com/office/drawing/2014/main" val="777287462"/>
                  </a:ext>
                </a:extLst>
              </a:tr>
              <a:tr h="121500">
                <a:tc>
                  <a:txBody>
                    <a:bodyPr/>
                    <a:lstStyle/>
                    <a:p>
                      <a:pPr algn="l" fontAlgn="ctr"/>
                      <a:r>
                        <a:rPr lang="fr-FR" sz="700" b="0" i="0" u="none" strike="noStrike">
                          <a:solidFill>
                            <a:srgbClr val="000000"/>
                          </a:solidFill>
                          <a:effectLst/>
                          <a:latin typeface="Marianne" panose="02000000000000000000" pitchFamily="2" charset="0"/>
                        </a:rPr>
                        <a:t>Nombre total de places installées (6)</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0</a:t>
                      </a:r>
                    </a:p>
                  </a:txBody>
                  <a:tcPr marL="9525" marR="9525" marT="9525" marB="0" anchor="ctr">
                    <a:solidFill>
                      <a:srgbClr val="00A95F"/>
                    </a:solidFill>
                  </a:tcPr>
                </a:tc>
                <a:extLst>
                  <a:ext uri="{0D108BD9-81ED-4DB2-BD59-A6C34878D82A}">
                    <a16:rowId xmlns:a16="http://schemas.microsoft.com/office/drawing/2014/main" val="2253850486"/>
                  </a:ext>
                </a:extLst>
              </a:tr>
              <a:tr h="121500">
                <a:tc>
                  <a:txBody>
                    <a:bodyPr/>
                    <a:lstStyle/>
                    <a:p>
                      <a:pPr algn="l" fontAlgn="ctr"/>
                      <a:r>
                        <a:rPr lang="fr-FR" sz="700" b="0" i="0" u="none" strike="noStrike">
                          <a:solidFill>
                            <a:srgbClr val="000000"/>
                          </a:solidFill>
                          <a:effectLst/>
                          <a:latin typeface="Marianne" panose="02000000000000000000" pitchFamily="2" charset="0"/>
                        </a:rPr>
                        <a:t>Dont places en accueil temporaire (1)</a:t>
                      </a:r>
                    </a:p>
                  </a:txBody>
                  <a:tcPr marL="457200"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0</a:t>
                      </a:r>
                    </a:p>
                  </a:txBody>
                  <a:tcPr marL="9525" marR="9525" marT="9525" marB="0" anchor="ctr">
                    <a:solidFill>
                      <a:srgbClr val="00A95F"/>
                    </a:solidFill>
                  </a:tcPr>
                </a:tc>
                <a:extLst>
                  <a:ext uri="{0D108BD9-81ED-4DB2-BD59-A6C34878D82A}">
                    <a16:rowId xmlns:a16="http://schemas.microsoft.com/office/drawing/2014/main" val="32795266"/>
                  </a:ext>
                </a:extLst>
              </a:tr>
              <a:tr h="121500">
                <a:tc>
                  <a:txBody>
                    <a:bodyPr/>
                    <a:lstStyle/>
                    <a:p>
                      <a:pPr algn="l" fontAlgn="ctr"/>
                      <a:r>
                        <a:rPr lang="fr-FR" sz="700" b="0" i="0" u="none" strike="noStrike">
                          <a:solidFill>
                            <a:srgbClr val="000000"/>
                          </a:solidFill>
                          <a:effectLst/>
                          <a:latin typeface="Marianne" panose="02000000000000000000" pitchFamily="2" charset="0"/>
                        </a:rPr>
                        <a:t>Dont places en accueil de jour, externat ou semi-internat (5)</a:t>
                      </a:r>
                    </a:p>
                  </a:txBody>
                  <a:tcPr marL="457200"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0</a:t>
                      </a:r>
                    </a:p>
                  </a:txBody>
                  <a:tcPr marL="9525" marR="9525" marT="9525" marB="0" anchor="ctr">
                    <a:solidFill>
                      <a:srgbClr val="00A95F"/>
                    </a:solidFill>
                  </a:tcPr>
                </a:tc>
                <a:extLst>
                  <a:ext uri="{0D108BD9-81ED-4DB2-BD59-A6C34878D82A}">
                    <a16:rowId xmlns:a16="http://schemas.microsoft.com/office/drawing/2014/main" val="3721112819"/>
                  </a:ext>
                </a:extLst>
              </a:tr>
              <a:tr h="121500">
                <a:tc>
                  <a:txBody>
                    <a:bodyPr/>
                    <a:lstStyle/>
                    <a:p>
                      <a:pPr algn="l" fontAlgn="ctr"/>
                      <a:r>
                        <a:rPr lang="fr-FR" sz="700" b="1" i="0" u="none" strike="noStrike">
                          <a:solidFill>
                            <a:srgbClr val="000000"/>
                          </a:solidFill>
                          <a:effectLst/>
                          <a:latin typeface="Marianne" panose="02000000000000000000" pitchFamily="2" charset="0"/>
                        </a:rPr>
                        <a:t>Foyers d'hébergement pour enfants et adolescents handicapés</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 </a:t>
                      </a:r>
                    </a:p>
                  </a:txBody>
                  <a:tcPr marL="9525" marR="9525" marT="9525" marB="0" anchor="ctr">
                    <a:solidFill>
                      <a:srgbClr val="00A95F"/>
                    </a:solidFill>
                  </a:tcPr>
                </a:tc>
                <a:extLst>
                  <a:ext uri="{0D108BD9-81ED-4DB2-BD59-A6C34878D82A}">
                    <a16:rowId xmlns:a16="http://schemas.microsoft.com/office/drawing/2014/main" val="3650032351"/>
                  </a:ext>
                </a:extLst>
              </a:tr>
              <a:tr h="121500">
                <a:tc>
                  <a:txBody>
                    <a:bodyPr/>
                    <a:lstStyle/>
                    <a:p>
                      <a:pPr algn="l" fontAlgn="ctr"/>
                      <a:r>
                        <a:rPr lang="fr-FR" sz="700" b="0" i="0" u="none" strike="noStrike">
                          <a:solidFill>
                            <a:srgbClr val="000000"/>
                          </a:solidFill>
                          <a:effectLst/>
                          <a:latin typeface="Marianne" panose="02000000000000000000" pitchFamily="2" charset="0"/>
                        </a:rPr>
                        <a:t>Nombre d'établissements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0</a:t>
                      </a:r>
                    </a:p>
                  </a:txBody>
                  <a:tcPr marL="9525" marR="9525" marT="9525" marB="0" anchor="ctr">
                    <a:solidFill>
                      <a:srgbClr val="00A95F"/>
                    </a:solidFill>
                  </a:tcPr>
                </a:tc>
                <a:extLst>
                  <a:ext uri="{0D108BD9-81ED-4DB2-BD59-A6C34878D82A}">
                    <a16:rowId xmlns:a16="http://schemas.microsoft.com/office/drawing/2014/main" val="3017969184"/>
                  </a:ext>
                </a:extLst>
              </a:tr>
              <a:tr h="121500">
                <a:tc>
                  <a:txBody>
                    <a:bodyPr/>
                    <a:lstStyle/>
                    <a:p>
                      <a:pPr algn="l" fontAlgn="ctr"/>
                      <a:r>
                        <a:rPr lang="fr-FR" sz="700" b="0" i="0" u="none" strike="noStrike">
                          <a:solidFill>
                            <a:srgbClr val="000000"/>
                          </a:solidFill>
                          <a:effectLst/>
                          <a:latin typeface="Marianne" panose="02000000000000000000" pitchFamily="2" charset="0"/>
                        </a:rPr>
                        <a:t>Nombre total de places installées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0</a:t>
                      </a:r>
                    </a:p>
                  </a:txBody>
                  <a:tcPr marL="9525" marR="9525" marT="9525" marB="0" anchor="ctr">
                    <a:solidFill>
                      <a:srgbClr val="00A95F"/>
                    </a:solidFill>
                  </a:tcPr>
                </a:tc>
                <a:extLst>
                  <a:ext uri="{0D108BD9-81ED-4DB2-BD59-A6C34878D82A}">
                    <a16:rowId xmlns:a16="http://schemas.microsoft.com/office/drawing/2014/main" val="428627873"/>
                  </a:ext>
                </a:extLst>
              </a:tr>
              <a:tr h="121500">
                <a:tc>
                  <a:txBody>
                    <a:bodyPr/>
                    <a:lstStyle/>
                    <a:p>
                      <a:pPr algn="l" fontAlgn="ctr"/>
                      <a:r>
                        <a:rPr lang="fr-FR" sz="700" b="1" i="0" u="none" strike="noStrike">
                          <a:solidFill>
                            <a:srgbClr val="000000"/>
                          </a:solidFill>
                          <a:effectLst/>
                          <a:latin typeface="Marianne" panose="02000000000000000000" pitchFamily="2" charset="0"/>
                        </a:rPr>
                        <a:t>Établissements d'accueil temporaire</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 </a:t>
                      </a:r>
                    </a:p>
                  </a:txBody>
                  <a:tcPr marL="9525" marR="9525" marT="9525" marB="0" anchor="ctr">
                    <a:solidFill>
                      <a:srgbClr val="00A95F"/>
                    </a:solidFill>
                  </a:tcPr>
                </a:tc>
                <a:extLst>
                  <a:ext uri="{0D108BD9-81ED-4DB2-BD59-A6C34878D82A}">
                    <a16:rowId xmlns:a16="http://schemas.microsoft.com/office/drawing/2014/main" val="4159197380"/>
                  </a:ext>
                </a:extLst>
              </a:tr>
              <a:tr h="121500">
                <a:tc>
                  <a:txBody>
                    <a:bodyPr/>
                    <a:lstStyle/>
                    <a:p>
                      <a:pPr algn="l" fontAlgn="ctr"/>
                      <a:r>
                        <a:rPr lang="fr-FR" sz="700" b="0" i="0" u="none" strike="noStrike">
                          <a:solidFill>
                            <a:srgbClr val="000000"/>
                          </a:solidFill>
                          <a:effectLst/>
                          <a:latin typeface="Marianne" panose="02000000000000000000" pitchFamily="2" charset="0"/>
                        </a:rPr>
                        <a:t>Nombre d'établissements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0</a:t>
                      </a:r>
                    </a:p>
                  </a:txBody>
                  <a:tcPr marL="9525" marR="9525" marT="9525" marB="0" anchor="ctr">
                    <a:solidFill>
                      <a:srgbClr val="00A95F"/>
                    </a:solidFill>
                  </a:tcPr>
                </a:tc>
                <a:extLst>
                  <a:ext uri="{0D108BD9-81ED-4DB2-BD59-A6C34878D82A}">
                    <a16:rowId xmlns:a16="http://schemas.microsoft.com/office/drawing/2014/main" val="334394"/>
                  </a:ext>
                </a:extLst>
              </a:tr>
              <a:tr h="121500">
                <a:tc>
                  <a:txBody>
                    <a:bodyPr/>
                    <a:lstStyle/>
                    <a:p>
                      <a:pPr algn="l" fontAlgn="ctr"/>
                      <a:r>
                        <a:rPr lang="fr-FR" sz="700" b="0" i="0" u="none" strike="noStrike">
                          <a:solidFill>
                            <a:srgbClr val="000000"/>
                          </a:solidFill>
                          <a:effectLst/>
                          <a:latin typeface="Marianne" panose="02000000000000000000" pitchFamily="2" charset="0"/>
                        </a:rPr>
                        <a:t>Nombre total de places installées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0</a:t>
                      </a:r>
                    </a:p>
                  </a:txBody>
                  <a:tcPr marL="9525" marR="9525" marT="9525" marB="0" anchor="ctr">
                    <a:solidFill>
                      <a:srgbClr val="00A95F"/>
                    </a:solidFill>
                  </a:tcPr>
                </a:tc>
                <a:extLst>
                  <a:ext uri="{0D108BD9-81ED-4DB2-BD59-A6C34878D82A}">
                    <a16:rowId xmlns:a16="http://schemas.microsoft.com/office/drawing/2014/main" val="3858616413"/>
                  </a:ext>
                </a:extLst>
              </a:tr>
              <a:tr h="121500">
                <a:tc>
                  <a:txBody>
                    <a:bodyPr/>
                    <a:lstStyle/>
                    <a:p>
                      <a:pPr algn="l" fontAlgn="ctr"/>
                      <a:r>
                        <a:rPr lang="fr-FR" sz="700" b="1" i="0" u="none" strike="noStrike">
                          <a:solidFill>
                            <a:srgbClr val="000000"/>
                          </a:solidFill>
                          <a:effectLst/>
                          <a:latin typeface="Marianne" panose="02000000000000000000" pitchFamily="2" charset="0"/>
                        </a:rPr>
                        <a:t>Services d'éducation spéciale et de soins à domicile (SESSAD) (3)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 </a:t>
                      </a:r>
                    </a:p>
                  </a:txBody>
                  <a:tcPr marL="9525" marR="9525" marT="9525" marB="0" anchor="ctr">
                    <a:solidFill>
                      <a:srgbClr val="00A95F"/>
                    </a:solidFill>
                  </a:tcPr>
                </a:tc>
                <a:extLst>
                  <a:ext uri="{0D108BD9-81ED-4DB2-BD59-A6C34878D82A}">
                    <a16:rowId xmlns:a16="http://schemas.microsoft.com/office/drawing/2014/main" val="3783029468"/>
                  </a:ext>
                </a:extLst>
              </a:tr>
              <a:tr h="121500">
                <a:tc>
                  <a:txBody>
                    <a:bodyPr/>
                    <a:lstStyle/>
                    <a:p>
                      <a:pPr algn="l" fontAlgn="ctr"/>
                      <a:r>
                        <a:rPr lang="fr-FR" sz="700" b="0" i="0" u="none" strike="noStrike">
                          <a:solidFill>
                            <a:srgbClr val="000000"/>
                          </a:solidFill>
                          <a:effectLst/>
                          <a:latin typeface="Marianne" panose="02000000000000000000" pitchFamily="2" charset="0"/>
                        </a:rPr>
                        <a:t>Nombre d'établissements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10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17</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49</a:t>
                      </a:r>
                    </a:p>
                  </a:txBody>
                  <a:tcPr marL="9525" marR="9525" marT="9525" marB="0" anchor="ctr">
                    <a:solidFill>
                      <a:srgbClr val="00A95F"/>
                    </a:solidFill>
                  </a:tcPr>
                </a:tc>
                <a:extLst>
                  <a:ext uri="{0D108BD9-81ED-4DB2-BD59-A6C34878D82A}">
                    <a16:rowId xmlns:a16="http://schemas.microsoft.com/office/drawing/2014/main" val="3315811100"/>
                  </a:ext>
                </a:extLst>
              </a:tr>
              <a:tr h="121500">
                <a:tc>
                  <a:txBody>
                    <a:bodyPr/>
                    <a:lstStyle/>
                    <a:p>
                      <a:pPr algn="l" fontAlgn="ctr"/>
                      <a:r>
                        <a:rPr lang="fr-FR" sz="700" b="0" i="0" u="none" strike="noStrike">
                          <a:solidFill>
                            <a:srgbClr val="000000"/>
                          </a:solidFill>
                          <a:effectLst/>
                          <a:latin typeface="Marianne" panose="02000000000000000000" pitchFamily="2" charset="0"/>
                        </a:rPr>
                        <a:t>Nombre total de places installées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336</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533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474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490</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1 833</a:t>
                      </a:r>
                    </a:p>
                  </a:txBody>
                  <a:tcPr marL="9525" marR="9525" marT="9525" marB="0" anchor="ctr">
                    <a:solidFill>
                      <a:srgbClr val="00A95F"/>
                    </a:solidFill>
                  </a:tcPr>
                </a:tc>
                <a:extLst>
                  <a:ext uri="{0D108BD9-81ED-4DB2-BD59-A6C34878D82A}">
                    <a16:rowId xmlns:a16="http://schemas.microsoft.com/office/drawing/2014/main" val="284105615"/>
                  </a:ext>
                </a:extLst>
              </a:tr>
              <a:tr h="121500">
                <a:tc>
                  <a:txBody>
                    <a:bodyPr/>
                    <a:lstStyle/>
                    <a:p>
                      <a:pPr algn="l" fontAlgn="ctr"/>
                      <a:r>
                        <a:rPr lang="fr-FR" sz="700" b="1" i="0" u="none" strike="noStrike">
                          <a:solidFill>
                            <a:srgbClr val="000000"/>
                          </a:solidFill>
                          <a:effectLst/>
                          <a:latin typeface="Marianne" panose="02000000000000000000" pitchFamily="2" charset="0"/>
                        </a:rPr>
                        <a:t>Centres Médico-Psycho-Pédagogique (CMPP) (4)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 </a:t>
                      </a:r>
                    </a:p>
                  </a:txBody>
                  <a:tcPr marL="9525" marR="9525" marT="9525" marB="0" anchor="ctr">
                    <a:solidFill>
                      <a:srgbClr val="00A95F"/>
                    </a:solidFill>
                  </a:tcPr>
                </a:tc>
                <a:extLst>
                  <a:ext uri="{0D108BD9-81ED-4DB2-BD59-A6C34878D82A}">
                    <a16:rowId xmlns:a16="http://schemas.microsoft.com/office/drawing/2014/main" val="3958591439"/>
                  </a:ext>
                </a:extLst>
              </a:tr>
              <a:tr h="121500">
                <a:tc>
                  <a:txBody>
                    <a:bodyPr/>
                    <a:lstStyle/>
                    <a:p>
                      <a:pPr algn="l" fontAlgn="ctr"/>
                      <a:r>
                        <a:rPr lang="fr-FR" sz="700" b="0" i="0" u="none" strike="noStrike">
                          <a:solidFill>
                            <a:srgbClr val="000000"/>
                          </a:solidFill>
                          <a:effectLst/>
                          <a:latin typeface="Marianne" panose="02000000000000000000" pitchFamily="2" charset="0"/>
                        </a:rPr>
                        <a:t>Nombre d'établissements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1</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6</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8</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5</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20</a:t>
                      </a:r>
                    </a:p>
                  </a:txBody>
                  <a:tcPr marL="9525" marR="9525" marT="9525" marB="0" anchor="ctr">
                    <a:solidFill>
                      <a:srgbClr val="00A95F"/>
                    </a:solidFill>
                  </a:tcPr>
                </a:tc>
                <a:extLst>
                  <a:ext uri="{0D108BD9-81ED-4DB2-BD59-A6C34878D82A}">
                    <a16:rowId xmlns:a16="http://schemas.microsoft.com/office/drawing/2014/main" val="845383826"/>
                  </a:ext>
                </a:extLst>
              </a:tr>
              <a:tr h="121500">
                <a:tc>
                  <a:txBody>
                    <a:bodyPr/>
                    <a:lstStyle/>
                    <a:p>
                      <a:pPr algn="l" fontAlgn="ctr"/>
                      <a:r>
                        <a:rPr lang="fr-FR" sz="700" b="1" i="0" u="none" strike="noStrike">
                          <a:solidFill>
                            <a:srgbClr val="000000"/>
                          </a:solidFill>
                          <a:effectLst/>
                          <a:latin typeface="Marianne" panose="02000000000000000000" pitchFamily="2" charset="0"/>
                        </a:rPr>
                        <a:t>Centres Action Médico-Sociale Précoce (CAMSP) (4)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 </a:t>
                      </a:r>
                    </a:p>
                  </a:txBody>
                  <a:tcPr marL="9525" marR="9525" marT="9525" marB="0" anchor="ctr">
                    <a:solidFill>
                      <a:srgbClr val="00A95F"/>
                    </a:solidFill>
                  </a:tcPr>
                </a:tc>
                <a:extLst>
                  <a:ext uri="{0D108BD9-81ED-4DB2-BD59-A6C34878D82A}">
                    <a16:rowId xmlns:a16="http://schemas.microsoft.com/office/drawing/2014/main" val="3970197351"/>
                  </a:ext>
                </a:extLst>
              </a:tr>
              <a:tr h="121500">
                <a:tc>
                  <a:txBody>
                    <a:bodyPr/>
                    <a:lstStyle/>
                    <a:p>
                      <a:pPr algn="l" fontAlgn="ctr"/>
                      <a:r>
                        <a:rPr lang="fr-FR" sz="700" b="0" i="0" u="none" strike="noStrike">
                          <a:solidFill>
                            <a:srgbClr val="000000"/>
                          </a:solidFill>
                          <a:effectLst/>
                          <a:latin typeface="Marianne" panose="02000000000000000000" pitchFamily="2" charset="0"/>
                        </a:rPr>
                        <a:t>Nombre d'établissements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6</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4</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18</a:t>
                      </a:r>
                    </a:p>
                  </a:txBody>
                  <a:tcPr marL="9525" marR="9525" marT="9525" marB="0" anchor="ctr">
                    <a:solidFill>
                      <a:srgbClr val="00A95F"/>
                    </a:solidFill>
                  </a:tcPr>
                </a:tc>
                <a:extLst>
                  <a:ext uri="{0D108BD9-81ED-4DB2-BD59-A6C34878D82A}">
                    <a16:rowId xmlns:a16="http://schemas.microsoft.com/office/drawing/2014/main" val="138807143"/>
                  </a:ext>
                </a:extLst>
              </a:tr>
              <a:tr h="207848">
                <a:tc>
                  <a:txBody>
                    <a:bodyPr/>
                    <a:lstStyle/>
                    <a:p>
                      <a:pPr algn="l" fontAlgn="ctr"/>
                      <a:r>
                        <a:rPr lang="fr-FR" sz="700" b="1" i="0" u="none" strike="noStrike">
                          <a:solidFill>
                            <a:srgbClr val="000000"/>
                          </a:solidFill>
                          <a:effectLst/>
                          <a:latin typeface="Marianne" panose="02000000000000000000" pitchFamily="2" charset="0"/>
                        </a:rPr>
                        <a:t>Taux d'équipement en places dans les établissements pour enfants handicapés (hors SESSAD, CMPP, CAMSP, jardins d'enfants spécialisés et places d'accueil temporaire) pour 1 000 habitants de moins de 20 ans (5)</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9,6</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7,6</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8,4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7,1</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8,1</a:t>
                      </a:r>
                    </a:p>
                  </a:txBody>
                  <a:tcPr marL="9525" marR="9525" marT="9525" marB="0" anchor="ctr">
                    <a:solidFill>
                      <a:srgbClr val="00A95F"/>
                    </a:solidFill>
                  </a:tcPr>
                </a:tc>
                <a:extLst>
                  <a:ext uri="{0D108BD9-81ED-4DB2-BD59-A6C34878D82A}">
                    <a16:rowId xmlns:a16="http://schemas.microsoft.com/office/drawing/2014/main" val="439097828"/>
                  </a:ext>
                </a:extLst>
              </a:tr>
              <a:tr h="121500">
                <a:tc>
                  <a:txBody>
                    <a:bodyPr/>
                    <a:lstStyle/>
                    <a:p>
                      <a:pPr algn="l" fontAlgn="ctr"/>
                      <a:r>
                        <a:rPr lang="fr-FR" sz="700" b="1" i="0" u="none" strike="noStrike" dirty="0">
                          <a:solidFill>
                            <a:srgbClr val="000000"/>
                          </a:solidFill>
                          <a:effectLst/>
                          <a:latin typeface="Marianne" panose="02000000000000000000" pitchFamily="2" charset="0"/>
                        </a:rPr>
                        <a:t>Taux d'équipement en places dans les SESSAD pour 1 000 habitants de - 20 ans (5)</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2,5</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2,7</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1,7</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2,9</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2,4</a:t>
                      </a:r>
                    </a:p>
                  </a:txBody>
                  <a:tcPr marL="9525" marR="9525" marT="9525" marB="0" anchor="ctr">
                    <a:solidFill>
                      <a:srgbClr val="00A95F"/>
                    </a:solidFill>
                  </a:tcPr>
                </a:tc>
                <a:extLst>
                  <a:ext uri="{0D108BD9-81ED-4DB2-BD59-A6C34878D82A}">
                    <a16:rowId xmlns:a16="http://schemas.microsoft.com/office/drawing/2014/main" val="1544694290"/>
                  </a:ext>
                </a:extLst>
              </a:tr>
            </a:tbl>
          </a:graphicData>
        </a:graphic>
      </p:graphicFrame>
      <p:sp>
        <p:nvSpPr>
          <p:cNvPr id="3" name="ZoneTexte 2">
            <a:extLst>
              <a:ext uri="{FF2B5EF4-FFF2-40B4-BE49-F238E27FC236}">
                <a16:creationId xmlns:a16="http://schemas.microsoft.com/office/drawing/2014/main" id="{A0A02A5E-4F99-B871-DB43-08F48D5502F0}"/>
              </a:ext>
            </a:extLst>
          </p:cNvPr>
          <p:cNvSpPr txBox="1"/>
          <p:nvPr/>
        </p:nvSpPr>
        <p:spPr>
          <a:xfrm>
            <a:off x="226232" y="4142827"/>
            <a:ext cx="7706495" cy="738664"/>
          </a:xfrm>
          <a:prstGeom prst="rect">
            <a:avLst/>
          </a:prstGeom>
          <a:noFill/>
        </p:spPr>
        <p:txBody>
          <a:bodyPr wrap="square" rtlCol="0">
            <a:spAutoFit/>
          </a:bodyPr>
          <a:lstStyle/>
          <a:p>
            <a:r>
              <a:rPr lang="fr-FR" sz="600" i="1" dirty="0">
                <a:latin typeface="Marianne" panose="02000000000000000000" pitchFamily="2" charset="0"/>
              </a:rPr>
              <a:t>Sources : DREES, </a:t>
            </a:r>
            <a:r>
              <a:rPr lang="fr-FR" sz="600" i="1" dirty="0" err="1">
                <a:latin typeface="Marianne" panose="02000000000000000000" pitchFamily="2" charset="0"/>
              </a:rPr>
              <a:t>Finess</a:t>
            </a:r>
            <a:r>
              <a:rPr lang="fr-FR" sz="600" i="1" dirty="0">
                <a:latin typeface="Marianne" panose="02000000000000000000" pitchFamily="2" charset="0"/>
              </a:rPr>
              <a:t> ; Insee, Estimations de population 2023 (résultats provisoires arrêtés avril 2024)</a:t>
            </a:r>
          </a:p>
          <a:p>
            <a:pPr marL="171450" indent="-171450">
              <a:buAutoNum type="arabicParenBoth"/>
            </a:pPr>
            <a:r>
              <a:rPr lang="fr-FR" sz="600" i="1" dirty="0">
                <a:latin typeface="Marianne" panose="02000000000000000000" pitchFamily="2" charset="0"/>
              </a:rPr>
              <a:t>Y compris accueil de jour  </a:t>
            </a:r>
          </a:p>
          <a:p>
            <a:pPr marL="171450" indent="-171450">
              <a:buAutoNum type="arabicParenBoth"/>
            </a:pPr>
            <a:r>
              <a:rPr lang="fr-FR" sz="600" i="1" dirty="0">
                <a:latin typeface="Marianne" panose="02000000000000000000" pitchFamily="2" charset="0"/>
              </a:rPr>
              <a:t>Rassemble trois types d'établissements : ceux pour déficients visuels, pour déficients auditifs, et pour déficients auditifs et visuels</a:t>
            </a:r>
          </a:p>
          <a:p>
            <a:r>
              <a:rPr lang="fr-FR" sz="600" i="1" dirty="0">
                <a:latin typeface="Marianne" panose="02000000000000000000" pitchFamily="2" charset="0"/>
              </a:rPr>
              <a:t>(3) Services autonomes et services rattachés à un établissement </a:t>
            </a:r>
          </a:p>
          <a:p>
            <a:r>
              <a:rPr lang="fr-FR" sz="600" i="1" dirty="0">
                <a:latin typeface="Marianne" panose="02000000000000000000" pitchFamily="2" charset="0"/>
              </a:rPr>
              <a:t>(4) Les capacités ne sont pas mentionnées car ces structures fonctionnent en files actives)</a:t>
            </a:r>
          </a:p>
          <a:p>
            <a:r>
              <a:rPr lang="fr-FR" sz="600" i="1" dirty="0">
                <a:latin typeface="Marianne" panose="02000000000000000000" pitchFamily="2" charset="0"/>
              </a:rPr>
              <a:t>(5) Hors places d'accueil temporaire accueil temporaire</a:t>
            </a:r>
          </a:p>
          <a:p>
            <a:r>
              <a:rPr lang="fr-FR" sz="600" i="1" dirty="0">
                <a:latin typeface="Marianne" panose="02000000000000000000" pitchFamily="2" charset="0"/>
              </a:rPr>
              <a:t>(6) pour l’établissement expérimental du Nord, il s’agit d’une Equipe mobile expérimentale (enregistrée sous le code catégorie 377) ce qui explique l’absence de place.</a:t>
            </a:r>
          </a:p>
        </p:txBody>
      </p:sp>
      <p:sp>
        <p:nvSpPr>
          <p:cNvPr id="6" name="ZoneTexte 5">
            <a:extLst>
              <a:ext uri="{FF2B5EF4-FFF2-40B4-BE49-F238E27FC236}">
                <a16:creationId xmlns:a16="http://schemas.microsoft.com/office/drawing/2014/main" id="{5B29F679-0160-48A3-B0D7-05619DD946D5}"/>
              </a:ext>
            </a:extLst>
          </p:cNvPr>
          <p:cNvSpPr txBox="1"/>
          <p:nvPr/>
        </p:nvSpPr>
        <p:spPr>
          <a:xfrm>
            <a:off x="191852" y="914208"/>
            <a:ext cx="1125139" cy="553998"/>
          </a:xfrm>
          <a:prstGeom prst="rect">
            <a:avLst/>
          </a:prstGeom>
          <a:noFill/>
        </p:spPr>
        <p:txBody>
          <a:bodyPr wrap="square" rtlCol="0">
            <a:spAutoFit/>
          </a:bodyPr>
          <a:lstStyle/>
          <a:p>
            <a:r>
              <a:rPr lang="fr-FR" sz="3000" b="1" dirty="0"/>
              <a:t>…</a:t>
            </a:r>
          </a:p>
        </p:txBody>
      </p:sp>
      <p:pic>
        <p:nvPicPr>
          <p:cNvPr id="8" name="Graphique 7" descr="Jouer avec un remplissage uni">
            <a:extLst>
              <a:ext uri="{FF2B5EF4-FFF2-40B4-BE49-F238E27FC236}">
                <a16:creationId xmlns:a16="http://schemas.microsoft.com/office/drawing/2014/main" id="{6D500F4F-87E4-2368-1500-FA751015F97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1852" y="314044"/>
            <a:ext cx="483650" cy="483650"/>
          </a:xfrm>
          <a:prstGeom prst="rect">
            <a:avLst/>
          </a:prstGeom>
        </p:spPr>
      </p:pic>
    </p:spTree>
    <p:extLst>
      <p:ext uri="{BB962C8B-B14F-4D97-AF65-F5344CB8AC3E}">
        <p14:creationId xmlns:p14="http://schemas.microsoft.com/office/powerpoint/2010/main" val="1607642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6C43035-28D7-2169-4C92-4C9C41301A71}"/>
              </a:ext>
            </a:extLst>
          </p:cNvPr>
          <p:cNvSpPr>
            <a:spLocks noGrp="1"/>
          </p:cNvSpPr>
          <p:nvPr>
            <p:ph type="sldNum" sz="quarter" idx="12"/>
          </p:nvPr>
        </p:nvSpPr>
        <p:spPr/>
        <p:txBody>
          <a:bodyPr/>
          <a:lstStyle/>
          <a:p>
            <a:fld id="{B4A918BC-4D43-4B42-B3C0-E7EBE25E6AF0}" type="slidenum">
              <a:rPr lang="en-US" smtClean="0"/>
              <a:t>2</a:t>
            </a:fld>
            <a:endParaRPr lang="en-US"/>
          </a:p>
        </p:txBody>
      </p:sp>
      <p:sp>
        <p:nvSpPr>
          <p:cNvPr id="2" name="ZoneTexte 1">
            <a:extLst>
              <a:ext uri="{FF2B5EF4-FFF2-40B4-BE49-F238E27FC236}">
                <a16:creationId xmlns:a16="http://schemas.microsoft.com/office/drawing/2014/main" id="{FFD51731-BBD8-2FDD-0B58-1C0E458106E8}"/>
              </a:ext>
            </a:extLst>
          </p:cNvPr>
          <p:cNvSpPr txBox="1"/>
          <p:nvPr/>
        </p:nvSpPr>
        <p:spPr>
          <a:xfrm>
            <a:off x="572537" y="2021319"/>
            <a:ext cx="8375021" cy="2250616"/>
          </a:xfrm>
          <a:prstGeom prst="rect">
            <a:avLst/>
          </a:prstGeom>
          <a:noFill/>
        </p:spPr>
        <p:txBody>
          <a:bodyPr wrap="square" rtlCol="0">
            <a:spAutoFit/>
          </a:bodyPr>
          <a:lstStyle/>
          <a:p>
            <a:pPr algn="just">
              <a:lnSpc>
                <a:spcPct val="150000"/>
              </a:lnSpc>
            </a:pPr>
            <a:r>
              <a:rPr lang="fr-FR" sz="975" dirty="0">
                <a:latin typeface="Marianne" panose="02000000000000000000" pitchFamily="2" charset="0"/>
              </a:rPr>
              <a:t>La </a:t>
            </a:r>
            <a:r>
              <a:rPr lang="fr-FR" sz="975" b="1" dirty="0">
                <a:latin typeface="Marianne" panose="02000000000000000000" pitchFamily="2" charset="0"/>
              </a:rPr>
              <a:t>Direction Régionale de l’économie, de l’emploi, du travail et des solidarités de Bretagne </a:t>
            </a:r>
            <a:r>
              <a:rPr lang="fr-FR" sz="975" dirty="0">
                <a:latin typeface="Marianne" panose="02000000000000000000" pitchFamily="2" charset="0"/>
              </a:rPr>
              <a:t>présente dans ce document les principaux indicateurs et statistiques disponibles dans les domaines de la cohésion sociale, du travail et de l’emploi en Région Bretagne et pour ses quatre départements.</a:t>
            </a:r>
          </a:p>
          <a:p>
            <a:pPr algn="just">
              <a:lnSpc>
                <a:spcPct val="150000"/>
              </a:lnSpc>
            </a:pPr>
            <a:endParaRPr lang="fr-FR" sz="975" dirty="0">
              <a:latin typeface="Marianne" panose="02000000000000000000" pitchFamily="2" charset="0"/>
            </a:endParaRPr>
          </a:p>
          <a:p>
            <a:pPr algn="just">
              <a:lnSpc>
                <a:spcPct val="150000"/>
              </a:lnSpc>
            </a:pPr>
            <a:r>
              <a:rPr lang="fr-FR" sz="975" dirty="0">
                <a:latin typeface="Marianne" panose="02000000000000000000" pitchFamily="2" charset="0"/>
              </a:rPr>
              <a:t>Ils sont issus du Panorama statistique, annuel, produit par la DREES en collaboration avec la DARES.</a:t>
            </a:r>
          </a:p>
          <a:p>
            <a:pPr algn="just">
              <a:lnSpc>
                <a:spcPct val="150000"/>
              </a:lnSpc>
            </a:pPr>
            <a:endParaRPr lang="fr-FR" sz="975" dirty="0">
              <a:latin typeface="Marianne" panose="02000000000000000000" pitchFamily="2" charset="0"/>
            </a:endParaRPr>
          </a:p>
          <a:p>
            <a:pPr algn="just">
              <a:lnSpc>
                <a:spcPct val="150000"/>
              </a:lnSpc>
            </a:pPr>
            <a:r>
              <a:rPr lang="fr-FR" sz="975" dirty="0">
                <a:latin typeface="Marianne" panose="02000000000000000000" pitchFamily="2" charset="0"/>
              </a:rPr>
              <a:t>Pour aller plus loin, et disposer de données à un échelon territorial plus fin, la DREETS met à disposition PLATOSS, une plateforme d’observation régionale en libre accès. </a:t>
            </a:r>
            <a:endParaRPr lang="en-US" sz="975" dirty="0">
              <a:latin typeface="Marianne" panose="02000000000000000000" pitchFamily="2" charset="0"/>
            </a:endParaRPr>
          </a:p>
          <a:p>
            <a:endParaRPr lang="fr-FR" sz="975" dirty="0">
              <a:latin typeface="Marianne" panose="02000000000000000000" pitchFamily="2" charset="0"/>
            </a:endParaRPr>
          </a:p>
          <a:p>
            <a:r>
              <a:rPr lang="fr-FR" sz="1350" dirty="0">
                <a:latin typeface="Mariane"/>
              </a:rPr>
              <a:t> </a:t>
            </a:r>
          </a:p>
        </p:txBody>
      </p:sp>
      <p:grpSp>
        <p:nvGrpSpPr>
          <p:cNvPr id="6" name="Groupe 5">
            <a:extLst>
              <a:ext uri="{FF2B5EF4-FFF2-40B4-BE49-F238E27FC236}">
                <a16:creationId xmlns:a16="http://schemas.microsoft.com/office/drawing/2014/main" id="{3344F599-7F99-C89A-F312-17F7902D3CD8}"/>
              </a:ext>
            </a:extLst>
          </p:cNvPr>
          <p:cNvGrpSpPr/>
          <p:nvPr/>
        </p:nvGrpSpPr>
        <p:grpSpPr>
          <a:xfrm>
            <a:off x="3829421" y="4361056"/>
            <a:ext cx="1600997" cy="475625"/>
            <a:chOff x="8987427" y="4065398"/>
            <a:chExt cx="2134663" cy="634166"/>
          </a:xfrm>
        </p:grpSpPr>
        <p:pic>
          <p:nvPicPr>
            <p:cNvPr id="7" name="Image 6" descr="Une image contenant Police, logo, Graphique, graphisme&#10;&#10;Description générée automatiquement">
              <a:hlinkClick r:id="rId2"/>
              <a:extLst>
                <a:ext uri="{FF2B5EF4-FFF2-40B4-BE49-F238E27FC236}">
                  <a16:creationId xmlns:a16="http://schemas.microsoft.com/office/drawing/2014/main" id="{A4904016-2BF9-6AEF-CEF3-E086626A0A92}"/>
                </a:ext>
              </a:extLst>
            </p:cNvPr>
            <p:cNvPicPr>
              <a:picLocks noChangeAspect="1"/>
            </p:cNvPicPr>
            <p:nvPr/>
          </p:nvPicPr>
          <p:blipFill>
            <a:blip r:embed="rId3"/>
            <a:stretch>
              <a:fillRect/>
            </a:stretch>
          </p:blipFill>
          <p:spPr>
            <a:xfrm>
              <a:off x="8987427" y="4065399"/>
              <a:ext cx="1938338" cy="634165"/>
            </a:xfrm>
            <a:prstGeom prst="rect">
              <a:avLst/>
            </a:prstGeom>
          </p:spPr>
        </p:pic>
        <p:sp>
          <p:nvSpPr>
            <p:cNvPr id="5" name="Rectangle 4">
              <a:extLst>
                <a:ext uri="{FF2B5EF4-FFF2-40B4-BE49-F238E27FC236}">
                  <a16:creationId xmlns:a16="http://schemas.microsoft.com/office/drawing/2014/main" id="{D3C9BAE7-E550-C591-9576-44F7D16224DF}"/>
                </a:ext>
              </a:extLst>
            </p:cNvPr>
            <p:cNvSpPr/>
            <p:nvPr/>
          </p:nvSpPr>
          <p:spPr>
            <a:xfrm>
              <a:off x="8987427" y="4065398"/>
              <a:ext cx="2134663" cy="634165"/>
            </a:xfrm>
            <a:prstGeom prst="rect">
              <a:avLst/>
            </a:prstGeom>
            <a:solidFill>
              <a:srgbClr val="FFFFFF">
                <a:alpha val="54902"/>
              </a:srgbClr>
            </a:solidFill>
            <a:ln>
              <a:solidFill>
                <a:srgbClr val="FFFFFF">
                  <a:alpha val="2117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spTree>
    <p:extLst>
      <p:ext uri="{BB962C8B-B14F-4D97-AF65-F5344CB8AC3E}">
        <p14:creationId xmlns:p14="http://schemas.microsoft.com/office/powerpoint/2010/main" val="2318705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BD03CF5-1D03-8C2A-5B0E-3D66EAA2AA77}"/>
              </a:ext>
            </a:extLst>
          </p:cNvPr>
          <p:cNvSpPr txBox="1"/>
          <p:nvPr/>
        </p:nvSpPr>
        <p:spPr>
          <a:xfrm>
            <a:off x="649301" y="313175"/>
            <a:ext cx="6966923" cy="600164"/>
          </a:xfrm>
          <a:prstGeom prst="rect">
            <a:avLst/>
          </a:prstGeom>
          <a:noFill/>
        </p:spPr>
        <p:txBody>
          <a:bodyPr wrap="square" rtlCol="0">
            <a:spAutoFit/>
          </a:bodyPr>
          <a:lstStyle/>
          <a:p>
            <a:r>
              <a:rPr lang="fr-FR" sz="2400" b="1" dirty="0">
                <a:latin typeface="Marianne" panose="02000000000000000000" pitchFamily="2" charset="0"/>
              </a:rPr>
              <a:t>Logement - Hébergement</a:t>
            </a:r>
          </a:p>
          <a:p>
            <a:r>
              <a:rPr lang="fr-FR" sz="900" dirty="0">
                <a:latin typeface="Marianne" panose="02000000000000000000" pitchFamily="2" charset="0"/>
              </a:rPr>
              <a:t>Recours au Droit Au Logement (DALO en 2021)</a:t>
            </a:r>
          </a:p>
        </p:txBody>
      </p:sp>
      <p:sp>
        <p:nvSpPr>
          <p:cNvPr id="4" name="Espace réservé du numéro de diapositive 3">
            <a:extLst>
              <a:ext uri="{FF2B5EF4-FFF2-40B4-BE49-F238E27FC236}">
                <a16:creationId xmlns:a16="http://schemas.microsoft.com/office/drawing/2014/main" id="{66C43035-28D7-2169-4C92-4C9C41301A71}"/>
              </a:ext>
            </a:extLst>
          </p:cNvPr>
          <p:cNvSpPr>
            <a:spLocks noGrp="1"/>
          </p:cNvSpPr>
          <p:nvPr>
            <p:ph type="sldNum" sz="quarter" idx="12"/>
          </p:nvPr>
        </p:nvSpPr>
        <p:spPr/>
        <p:txBody>
          <a:bodyPr/>
          <a:lstStyle/>
          <a:p>
            <a:fld id="{B4A918BC-4D43-4B42-B3C0-E7EBE25E6AF0}" type="slidenum">
              <a:rPr lang="en-US" smtClean="0"/>
              <a:t>20</a:t>
            </a:fld>
            <a:endParaRPr lang="en-US"/>
          </a:p>
        </p:txBody>
      </p:sp>
      <p:sp>
        <p:nvSpPr>
          <p:cNvPr id="9" name="ZoneTexte 8">
            <a:extLst>
              <a:ext uri="{FF2B5EF4-FFF2-40B4-BE49-F238E27FC236}">
                <a16:creationId xmlns:a16="http://schemas.microsoft.com/office/drawing/2014/main" id="{70AA655C-8A10-37F5-8446-E6E4A6285678}"/>
              </a:ext>
            </a:extLst>
          </p:cNvPr>
          <p:cNvSpPr txBox="1"/>
          <p:nvPr/>
        </p:nvSpPr>
        <p:spPr>
          <a:xfrm>
            <a:off x="339706" y="4264810"/>
            <a:ext cx="6941400" cy="369332"/>
          </a:xfrm>
          <a:prstGeom prst="rect">
            <a:avLst/>
          </a:prstGeom>
          <a:noFill/>
        </p:spPr>
        <p:txBody>
          <a:bodyPr wrap="square">
            <a:spAutoFit/>
          </a:bodyPr>
          <a:lstStyle/>
          <a:p>
            <a:r>
              <a:rPr lang="fr-FR" sz="600" i="1" dirty="0">
                <a:latin typeface="Marianne" panose="02000000000000000000" pitchFamily="2" charset="0"/>
              </a:rPr>
              <a:t>Source : Infocentre </a:t>
            </a:r>
            <a:r>
              <a:rPr lang="fr-FR" sz="600" i="1" dirty="0" err="1">
                <a:latin typeface="Marianne" panose="02000000000000000000" pitchFamily="2" charset="0"/>
              </a:rPr>
              <a:t>Dalo</a:t>
            </a:r>
            <a:r>
              <a:rPr lang="fr-FR" sz="600" i="1" dirty="0">
                <a:latin typeface="Marianne" panose="02000000000000000000" pitchFamily="2" charset="0"/>
              </a:rPr>
              <a:t> (outil national du Ministère de la cohésion des territoires)</a:t>
            </a:r>
          </a:p>
          <a:p>
            <a:r>
              <a:rPr lang="fr-FR" sz="600" i="1" dirty="0">
                <a:latin typeface="Marianne" panose="02000000000000000000" pitchFamily="2" charset="0"/>
              </a:rPr>
              <a:t>(1) Dans la synthèse, les décisions favorables correspondent à la somme des décisions favorables logement, des décisions favorables hébergement et des réorientations des recours logement vers l'hébergement (2)  Le nombre de décisions prises peut excéder le nombre de demande reçues en raison du traitement des demandes de l'année précédente.</a:t>
            </a:r>
          </a:p>
        </p:txBody>
      </p:sp>
      <p:graphicFrame>
        <p:nvGraphicFramePr>
          <p:cNvPr id="3" name="Tableau 2">
            <a:extLst>
              <a:ext uri="{FF2B5EF4-FFF2-40B4-BE49-F238E27FC236}">
                <a16:creationId xmlns:a16="http://schemas.microsoft.com/office/drawing/2014/main" id="{19C816E6-BC35-8B7A-D501-8E818FA3588B}"/>
              </a:ext>
            </a:extLst>
          </p:cNvPr>
          <p:cNvGraphicFramePr>
            <a:graphicFrameLocks noGrp="1"/>
          </p:cNvGraphicFramePr>
          <p:nvPr>
            <p:extLst>
              <p:ext uri="{D42A27DB-BD31-4B8C-83A1-F6EECF244321}">
                <p14:modId xmlns:p14="http://schemas.microsoft.com/office/powerpoint/2010/main" val="2806691762"/>
              </p:ext>
            </p:extLst>
          </p:nvPr>
        </p:nvGraphicFramePr>
        <p:xfrm>
          <a:off x="403316" y="1393528"/>
          <a:ext cx="7395900" cy="2781611"/>
        </p:xfrm>
        <a:graphic>
          <a:graphicData uri="http://schemas.openxmlformats.org/drawingml/2006/table">
            <a:tbl>
              <a:tblPr>
                <a:tableStyleId>{5C22544A-7EE6-4342-B048-85BDC9FD1C3A}</a:tableStyleId>
              </a:tblPr>
              <a:tblGrid>
                <a:gridCol w="3795900">
                  <a:extLst>
                    <a:ext uri="{9D8B030D-6E8A-4147-A177-3AD203B41FA5}">
                      <a16:colId xmlns:a16="http://schemas.microsoft.com/office/drawing/2014/main" val="698294489"/>
                    </a:ext>
                  </a:extLst>
                </a:gridCol>
                <a:gridCol w="720000">
                  <a:extLst>
                    <a:ext uri="{9D8B030D-6E8A-4147-A177-3AD203B41FA5}">
                      <a16:colId xmlns:a16="http://schemas.microsoft.com/office/drawing/2014/main" val="2472564929"/>
                    </a:ext>
                  </a:extLst>
                </a:gridCol>
                <a:gridCol w="720000">
                  <a:extLst>
                    <a:ext uri="{9D8B030D-6E8A-4147-A177-3AD203B41FA5}">
                      <a16:colId xmlns:a16="http://schemas.microsoft.com/office/drawing/2014/main" val="1320693170"/>
                    </a:ext>
                  </a:extLst>
                </a:gridCol>
                <a:gridCol w="720000">
                  <a:extLst>
                    <a:ext uri="{9D8B030D-6E8A-4147-A177-3AD203B41FA5}">
                      <a16:colId xmlns:a16="http://schemas.microsoft.com/office/drawing/2014/main" val="1526369621"/>
                    </a:ext>
                  </a:extLst>
                </a:gridCol>
                <a:gridCol w="720000">
                  <a:extLst>
                    <a:ext uri="{9D8B030D-6E8A-4147-A177-3AD203B41FA5}">
                      <a16:colId xmlns:a16="http://schemas.microsoft.com/office/drawing/2014/main" val="2597841719"/>
                    </a:ext>
                  </a:extLst>
                </a:gridCol>
                <a:gridCol w="720000">
                  <a:extLst>
                    <a:ext uri="{9D8B030D-6E8A-4147-A177-3AD203B41FA5}">
                      <a16:colId xmlns:a16="http://schemas.microsoft.com/office/drawing/2014/main" val="2595463428"/>
                    </a:ext>
                  </a:extLst>
                </a:gridCol>
              </a:tblGrid>
              <a:tr h="217826">
                <a:tc>
                  <a:txBody>
                    <a:bodyPr/>
                    <a:lstStyle/>
                    <a:p>
                      <a:pPr marL="0" algn="l" defTabSz="914400" rtl="0" eaLnBrk="1" fontAlgn="ctr" latinLnBrk="0" hangingPunct="1"/>
                      <a:r>
                        <a:rPr lang="fr-FR" sz="700" u="none" strike="noStrike" kern="1200" dirty="0">
                          <a:solidFill>
                            <a:schemeClr val="dk1"/>
                          </a:solidFill>
                          <a:effectLst/>
                          <a:latin typeface="Marianne" panose="02000000000000000000" pitchFamily="2" charset="0"/>
                          <a:ea typeface="+mn-ea"/>
                          <a:cs typeface="+mn-cs"/>
                        </a:rPr>
                        <a:t> </a:t>
                      </a:r>
                    </a:p>
                  </a:txBody>
                  <a:tcPr marL="5066" marR="5066" marT="5066" marB="0" anchor="ctr"/>
                </a:tc>
                <a:tc>
                  <a:txBody>
                    <a:bodyPr/>
                    <a:lstStyle/>
                    <a:p>
                      <a:pPr marL="0" algn="ctr" defTabSz="914400" rtl="0" eaLnBrk="1" fontAlgn="ctr" latinLnBrk="0" hangingPunct="1"/>
                      <a:r>
                        <a:rPr lang="fr-FR" sz="700" u="none" strike="noStrike" kern="1200" dirty="0">
                          <a:solidFill>
                            <a:schemeClr val="dk1"/>
                          </a:solidFill>
                          <a:effectLst/>
                          <a:latin typeface="Marianne" panose="02000000000000000000" pitchFamily="2" charset="0"/>
                          <a:ea typeface="+mn-ea"/>
                          <a:cs typeface="+mn-cs"/>
                        </a:rPr>
                        <a:t>Côtes-d'Armor</a:t>
                      </a:r>
                    </a:p>
                  </a:txBody>
                  <a:tcPr marL="5066" marR="5066" marT="5066" marB="0" anchor="ctr"/>
                </a:tc>
                <a:tc>
                  <a:txBody>
                    <a:bodyPr/>
                    <a:lstStyle/>
                    <a:p>
                      <a:pPr marL="0" algn="ctr" defTabSz="914400" rtl="0" eaLnBrk="1" fontAlgn="ctr" latinLnBrk="0" hangingPunct="1"/>
                      <a:r>
                        <a:rPr lang="fr-FR" sz="700" u="none" strike="noStrike" kern="1200" dirty="0">
                          <a:solidFill>
                            <a:schemeClr val="dk1"/>
                          </a:solidFill>
                          <a:effectLst/>
                          <a:latin typeface="Marianne" panose="02000000000000000000" pitchFamily="2" charset="0"/>
                          <a:ea typeface="+mn-ea"/>
                          <a:cs typeface="+mn-cs"/>
                        </a:rPr>
                        <a:t>Finistère</a:t>
                      </a:r>
                    </a:p>
                  </a:txBody>
                  <a:tcPr marL="5066" marR="5066" marT="5066" marB="0" anchor="ctr"/>
                </a:tc>
                <a:tc>
                  <a:txBody>
                    <a:bodyPr/>
                    <a:lstStyle/>
                    <a:p>
                      <a:pPr marL="0" algn="ctr" defTabSz="914400" rtl="0" eaLnBrk="1" fontAlgn="ctr" latinLnBrk="0" hangingPunct="1"/>
                      <a:r>
                        <a:rPr lang="fr-FR" sz="700" u="none" strike="noStrike" kern="1200">
                          <a:solidFill>
                            <a:schemeClr val="dk1"/>
                          </a:solidFill>
                          <a:effectLst/>
                          <a:latin typeface="Marianne" panose="02000000000000000000" pitchFamily="2" charset="0"/>
                          <a:ea typeface="+mn-ea"/>
                          <a:cs typeface="+mn-cs"/>
                        </a:rPr>
                        <a:t>Ille-et-Vilaine</a:t>
                      </a:r>
                    </a:p>
                  </a:txBody>
                  <a:tcPr marL="5066" marR="5066" marT="5066" marB="0" anchor="ctr"/>
                </a:tc>
                <a:tc>
                  <a:txBody>
                    <a:bodyPr/>
                    <a:lstStyle/>
                    <a:p>
                      <a:pPr marL="0" algn="ctr" defTabSz="914400" rtl="0" eaLnBrk="1" fontAlgn="ctr" latinLnBrk="0" hangingPunct="1"/>
                      <a:r>
                        <a:rPr lang="fr-FR" sz="700" u="none" strike="noStrike" kern="1200" dirty="0">
                          <a:solidFill>
                            <a:schemeClr val="dk1"/>
                          </a:solidFill>
                          <a:effectLst/>
                          <a:latin typeface="Marianne" panose="02000000000000000000" pitchFamily="2" charset="0"/>
                          <a:ea typeface="+mn-ea"/>
                          <a:cs typeface="+mn-cs"/>
                        </a:rPr>
                        <a:t>Morbihan</a:t>
                      </a:r>
                    </a:p>
                  </a:txBody>
                  <a:tcPr marL="5066" marR="5066" marT="5066" marB="0" anchor="ctr"/>
                </a:tc>
                <a:tc>
                  <a:txBody>
                    <a:bodyPr/>
                    <a:lstStyle/>
                    <a:p>
                      <a:pPr marL="0" algn="ctr" defTabSz="914400" rtl="0" eaLnBrk="1" fontAlgn="ctr" latinLnBrk="0" hangingPunct="1"/>
                      <a:r>
                        <a:rPr lang="fr-FR" sz="700" b="1" u="none" strike="noStrike" kern="1200" dirty="0">
                          <a:solidFill>
                            <a:schemeClr val="dk1"/>
                          </a:solidFill>
                          <a:effectLst/>
                          <a:latin typeface="Marianne" panose="02000000000000000000" pitchFamily="2" charset="0"/>
                          <a:ea typeface="+mn-ea"/>
                          <a:cs typeface="+mn-cs"/>
                        </a:rPr>
                        <a:t>BRETAGNE</a:t>
                      </a:r>
                    </a:p>
                  </a:txBody>
                  <a:tcPr marL="5066" marR="5066" marT="5066" marB="0" anchor="ctr">
                    <a:solidFill>
                      <a:srgbClr val="C08C65"/>
                    </a:solidFill>
                  </a:tcPr>
                </a:tc>
                <a:extLst>
                  <a:ext uri="{0D108BD9-81ED-4DB2-BD59-A6C34878D82A}">
                    <a16:rowId xmlns:a16="http://schemas.microsoft.com/office/drawing/2014/main" val="3696464328"/>
                  </a:ext>
                </a:extLst>
              </a:tr>
              <a:tr h="137700">
                <a:tc>
                  <a:txBody>
                    <a:bodyPr/>
                    <a:lstStyle/>
                    <a:p>
                      <a:pPr algn="l" fontAlgn="ctr"/>
                      <a:r>
                        <a:rPr lang="fr-FR" sz="700" b="1" i="0" u="none" strike="noStrike" dirty="0">
                          <a:solidFill>
                            <a:srgbClr val="000000"/>
                          </a:solidFill>
                          <a:effectLst/>
                          <a:latin typeface="Marianne" panose="02000000000000000000" pitchFamily="2" charset="0"/>
                        </a:rPr>
                        <a:t>Nombre de recours "logement" reçus</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340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241</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327</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912</a:t>
                      </a:r>
                    </a:p>
                  </a:txBody>
                  <a:tcPr marL="9525" marR="9525" marT="9525" marB="0" anchor="ctr">
                    <a:solidFill>
                      <a:srgbClr val="C08C65"/>
                    </a:solidFill>
                  </a:tcPr>
                </a:tc>
                <a:extLst>
                  <a:ext uri="{0D108BD9-81ED-4DB2-BD59-A6C34878D82A}">
                    <a16:rowId xmlns:a16="http://schemas.microsoft.com/office/drawing/2014/main" val="1401812842"/>
                  </a:ext>
                </a:extLst>
              </a:tr>
              <a:tr h="137700">
                <a:tc>
                  <a:txBody>
                    <a:bodyPr/>
                    <a:lstStyle/>
                    <a:p>
                      <a:pPr algn="l" fontAlgn="ctr"/>
                      <a:r>
                        <a:rPr lang="fr-FR" sz="700" b="1" i="0" u="none" strike="noStrike" dirty="0">
                          <a:solidFill>
                            <a:srgbClr val="000000"/>
                          </a:solidFill>
                          <a:effectLst/>
                          <a:latin typeface="Marianne" panose="02000000000000000000" pitchFamily="2" charset="0"/>
                        </a:rPr>
                        <a:t>Nombre de décisions "logement" prises (2)</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342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221</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289</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856</a:t>
                      </a:r>
                    </a:p>
                  </a:txBody>
                  <a:tcPr marL="9525" marR="9525" marT="9525" marB="0" anchor="ctr">
                    <a:solidFill>
                      <a:srgbClr val="C08C65"/>
                    </a:solidFill>
                  </a:tcPr>
                </a:tc>
                <a:extLst>
                  <a:ext uri="{0D108BD9-81ED-4DB2-BD59-A6C34878D82A}">
                    <a16:rowId xmlns:a16="http://schemas.microsoft.com/office/drawing/2014/main" val="2188868275"/>
                  </a:ext>
                </a:extLst>
              </a:tr>
              <a:tr h="137700">
                <a:tc>
                  <a:txBody>
                    <a:bodyPr/>
                    <a:lstStyle/>
                    <a:p>
                      <a:pPr algn="l" fontAlgn="ctr"/>
                      <a:r>
                        <a:rPr lang="fr-FR" sz="700" b="0" i="0" u="none" strike="noStrike">
                          <a:solidFill>
                            <a:srgbClr val="000000"/>
                          </a:solidFill>
                          <a:effectLst/>
                          <a:latin typeface="Marianne" panose="02000000000000000000" pitchFamily="2" charset="0"/>
                        </a:rPr>
                        <a:t>Dont nombre de décisions favorables logement (prioritaires et urgents)</a:t>
                      </a:r>
                    </a:p>
                  </a:txBody>
                  <a:tcPr marL="457200" marR="9525" marT="9525" marB="0" anchor="ctr"/>
                </a:tc>
                <a:tc>
                  <a:txBody>
                    <a:bodyPr/>
                    <a:lstStyle/>
                    <a:p>
                      <a:pPr algn="r" fontAlgn="ctr"/>
                      <a:r>
                        <a:rPr lang="fr-FR" sz="700" b="0" i="0" u="none" strike="noStrike">
                          <a:solidFill>
                            <a:srgbClr val="000000"/>
                          </a:solidFill>
                          <a:effectLst/>
                          <a:latin typeface="Marianne" panose="02000000000000000000" pitchFamily="2" charset="0"/>
                        </a:rPr>
                        <a:t>190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104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100</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398</a:t>
                      </a:r>
                    </a:p>
                  </a:txBody>
                  <a:tcPr marL="9525" marR="9525" marT="9525" marB="0" anchor="ctr">
                    <a:solidFill>
                      <a:srgbClr val="C08C65"/>
                    </a:solidFill>
                  </a:tcPr>
                </a:tc>
                <a:extLst>
                  <a:ext uri="{0D108BD9-81ED-4DB2-BD59-A6C34878D82A}">
                    <a16:rowId xmlns:a16="http://schemas.microsoft.com/office/drawing/2014/main" val="78427827"/>
                  </a:ext>
                </a:extLst>
              </a:tr>
              <a:tr h="137700">
                <a:tc>
                  <a:txBody>
                    <a:bodyPr/>
                    <a:lstStyle/>
                    <a:p>
                      <a:pPr algn="l" fontAlgn="ctr"/>
                      <a:r>
                        <a:rPr lang="fr-FR" sz="700" b="0" i="0" u="none" strike="noStrike">
                          <a:solidFill>
                            <a:srgbClr val="000000"/>
                          </a:solidFill>
                          <a:effectLst/>
                          <a:latin typeface="Marianne" panose="02000000000000000000" pitchFamily="2" charset="0"/>
                        </a:rPr>
                        <a:t>Nombre de bénéficiaires relogés suite offre</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85</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66</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22</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173</a:t>
                      </a:r>
                    </a:p>
                  </a:txBody>
                  <a:tcPr marL="9525" marR="9525" marT="9525" marB="0" anchor="ctr">
                    <a:solidFill>
                      <a:srgbClr val="C08C65"/>
                    </a:solidFill>
                  </a:tcPr>
                </a:tc>
                <a:extLst>
                  <a:ext uri="{0D108BD9-81ED-4DB2-BD59-A6C34878D82A}">
                    <a16:rowId xmlns:a16="http://schemas.microsoft.com/office/drawing/2014/main" val="552083690"/>
                  </a:ext>
                </a:extLst>
              </a:tr>
              <a:tr h="137700">
                <a:tc>
                  <a:txBody>
                    <a:bodyPr/>
                    <a:lstStyle/>
                    <a:p>
                      <a:pPr algn="l" fontAlgn="ctr"/>
                      <a:r>
                        <a:rPr lang="fr-FR" sz="700" b="0" i="0" u="none" strike="noStrike">
                          <a:solidFill>
                            <a:srgbClr val="000000"/>
                          </a:solidFill>
                          <a:effectLst/>
                          <a:latin typeface="Marianne" panose="02000000000000000000" pitchFamily="2" charset="0"/>
                        </a:rPr>
                        <a:t>Nombre de refus d’offre adaptée</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9</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25</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34</a:t>
                      </a:r>
                    </a:p>
                  </a:txBody>
                  <a:tcPr marL="9525" marR="9525" marT="9525" marB="0" anchor="ctr">
                    <a:solidFill>
                      <a:srgbClr val="C08C65"/>
                    </a:solidFill>
                  </a:tcPr>
                </a:tc>
                <a:extLst>
                  <a:ext uri="{0D108BD9-81ED-4DB2-BD59-A6C34878D82A}">
                    <a16:rowId xmlns:a16="http://schemas.microsoft.com/office/drawing/2014/main" val="2869528800"/>
                  </a:ext>
                </a:extLst>
              </a:tr>
              <a:tr h="137700">
                <a:tc>
                  <a:txBody>
                    <a:bodyPr/>
                    <a:lstStyle/>
                    <a:p>
                      <a:pPr algn="l" fontAlgn="ctr"/>
                      <a:r>
                        <a:rPr lang="fr-FR" sz="700" b="0" i="0" u="none" strike="noStrike">
                          <a:solidFill>
                            <a:srgbClr val="000000"/>
                          </a:solidFill>
                          <a:effectLst/>
                          <a:latin typeface="Marianne" panose="02000000000000000000" pitchFamily="2" charset="0"/>
                        </a:rPr>
                        <a:t>Total de bénéficiaires logés ou ayant refusé ou n’étant plus à reloger</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98</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94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22</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214</a:t>
                      </a:r>
                    </a:p>
                  </a:txBody>
                  <a:tcPr marL="9525" marR="9525" marT="9525" marB="0" anchor="ctr">
                    <a:solidFill>
                      <a:srgbClr val="C08C65"/>
                    </a:solidFill>
                  </a:tcPr>
                </a:tc>
                <a:extLst>
                  <a:ext uri="{0D108BD9-81ED-4DB2-BD59-A6C34878D82A}">
                    <a16:rowId xmlns:a16="http://schemas.microsoft.com/office/drawing/2014/main" val="311428750"/>
                  </a:ext>
                </a:extLst>
              </a:tr>
              <a:tr h="137700">
                <a:tc>
                  <a:txBody>
                    <a:bodyPr/>
                    <a:lstStyle/>
                    <a:p>
                      <a:pPr algn="l" fontAlgn="ctr"/>
                      <a:r>
                        <a:rPr lang="fr-FR" sz="700" b="1" i="0" u="none" strike="noStrike">
                          <a:solidFill>
                            <a:srgbClr val="000000"/>
                          </a:solidFill>
                          <a:effectLst/>
                          <a:latin typeface="Marianne" panose="02000000000000000000" pitchFamily="2" charset="0"/>
                        </a:rPr>
                        <a:t>Nombre de recours "hébergement" reçus</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75</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9</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106</a:t>
                      </a:r>
                    </a:p>
                  </a:txBody>
                  <a:tcPr marL="9525" marR="9525" marT="9525" marB="0" anchor="ctr">
                    <a:solidFill>
                      <a:srgbClr val="C08C65"/>
                    </a:solidFill>
                  </a:tcPr>
                </a:tc>
                <a:extLst>
                  <a:ext uri="{0D108BD9-81ED-4DB2-BD59-A6C34878D82A}">
                    <a16:rowId xmlns:a16="http://schemas.microsoft.com/office/drawing/2014/main" val="1697888490"/>
                  </a:ext>
                </a:extLst>
              </a:tr>
              <a:tr h="137700">
                <a:tc>
                  <a:txBody>
                    <a:bodyPr/>
                    <a:lstStyle/>
                    <a:p>
                      <a:pPr algn="l" fontAlgn="ctr"/>
                      <a:r>
                        <a:rPr lang="fr-FR" sz="700" b="1" i="0" u="none" strike="noStrike">
                          <a:solidFill>
                            <a:srgbClr val="000000"/>
                          </a:solidFill>
                          <a:effectLst/>
                          <a:latin typeface="Marianne" panose="02000000000000000000" pitchFamily="2" charset="0"/>
                        </a:rPr>
                        <a:t>Nombre de décisions "hébergement" prises (2)</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72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21</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7</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100</a:t>
                      </a:r>
                    </a:p>
                  </a:txBody>
                  <a:tcPr marL="9525" marR="9525" marT="9525" marB="0" anchor="ctr">
                    <a:solidFill>
                      <a:srgbClr val="C08C65"/>
                    </a:solidFill>
                  </a:tcPr>
                </a:tc>
                <a:extLst>
                  <a:ext uri="{0D108BD9-81ED-4DB2-BD59-A6C34878D82A}">
                    <a16:rowId xmlns:a16="http://schemas.microsoft.com/office/drawing/2014/main" val="765386541"/>
                  </a:ext>
                </a:extLst>
              </a:tr>
              <a:tr h="137700">
                <a:tc>
                  <a:txBody>
                    <a:bodyPr/>
                    <a:lstStyle/>
                    <a:p>
                      <a:pPr algn="l" fontAlgn="ctr"/>
                      <a:r>
                        <a:rPr lang="fr-FR" sz="700" b="0" i="0" u="none" strike="noStrike">
                          <a:solidFill>
                            <a:srgbClr val="000000"/>
                          </a:solidFill>
                          <a:effectLst/>
                          <a:latin typeface="Marianne" panose="02000000000000000000" pitchFamily="2" charset="0"/>
                        </a:rPr>
                        <a:t>Dont nombre de décisions favorables (prioritaires et devant être accueillis + recours ''logement'' réorientés ''hébergement'')</a:t>
                      </a:r>
                    </a:p>
                  </a:txBody>
                  <a:tcPr marL="457200" marR="9525" marT="9525" marB="0" anchor="ctr"/>
                </a:tc>
                <a:tc>
                  <a:txBody>
                    <a:bodyPr/>
                    <a:lstStyle/>
                    <a:p>
                      <a:pPr algn="r" fontAlgn="ctr"/>
                      <a:r>
                        <a:rPr lang="fr-FR" sz="700" b="0" i="0" u="none" strike="noStrike">
                          <a:solidFill>
                            <a:srgbClr val="000000"/>
                          </a:solidFill>
                          <a:effectLst/>
                          <a:latin typeface="Marianne" panose="02000000000000000000" pitchFamily="2" charset="0"/>
                        </a:rPr>
                        <a:t>64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33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4</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101</a:t>
                      </a:r>
                    </a:p>
                  </a:txBody>
                  <a:tcPr marL="9525" marR="9525" marT="9525" marB="0" anchor="ctr">
                    <a:solidFill>
                      <a:srgbClr val="C08C65"/>
                    </a:solidFill>
                  </a:tcPr>
                </a:tc>
                <a:extLst>
                  <a:ext uri="{0D108BD9-81ED-4DB2-BD59-A6C34878D82A}">
                    <a16:rowId xmlns:a16="http://schemas.microsoft.com/office/drawing/2014/main" val="3067086206"/>
                  </a:ext>
                </a:extLst>
              </a:tr>
              <a:tr h="137700">
                <a:tc>
                  <a:txBody>
                    <a:bodyPr/>
                    <a:lstStyle/>
                    <a:p>
                      <a:pPr algn="l" fontAlgn="ctr"/>
                      <a:r>
                        <a:rPr lang="fr-FR" sz="700" b="0" i="0" u="none" strike="noStrike">
                          <a:solidFill>
                            <a:srgbClr val="000000"/>
                          </a:solidFill>
                          <a:effectLst/>
                          <a:latin typeface="Marianne" panose="02000000000000000000" pitchFamily="2" charset="0"/>
                        </a:rPr>
                        <a:t>Nombre de bénéficiaires accueillis suite proposition</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24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28</a:t>
                      </a:r>
                    </a:p>
                  </a:txBody>
                  <a:tcPr marL="9525" marR="9525" marT="9525" marB="0" anchor="ctr">
                    <a:solidFill>
                      <a:srgbClr val="C08C65"/>
                    </a:solidFill>
                  </a:tcPr>
                </a:tc>
                <a:extLst>
                  <a:ext uri="{0D108BD9-81ED-4DB2-BD59-A6C34878D82A}">
                    <a16:rowId xmlns:a16="http://schemas.microsoft.com/office/drawing/2014/main" val="3025136039"/>
                  </a:ext>
                </a:extLst>
              </a:tr>
              <a:tr h="137700">
                <a:tc>
                  <a:txBody>
                    <a:bodyPr/>
                    <a:lstStyle/>
                    <a:p>
                      <a:pPr algn="l" fontAlgn="ctr"/>
                      <a:r>
                        <a:rPr lang="fr-FR" sz="700" b="0" i="0" u="none" strike="noStrike">
                          <a:solidFill>
                            <a:srgbClr val="000000"/>
                          </a:solidFill>
                          <a:effectLst/>
                          <a:latin typeface="Marianne" panose="02000000000000000000" pitchFamily="2" charset="0"/>
                        </a:rPr>
                        <a:t>Nombre de refus de proposition adaptée</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0</a:t>
                      </a:r>
                    </a:p>
                  </a:txBody>
                  <a:tcPr marL="9525" marR="9525" marT="9525" marB="0" anchor="ctr">
                    <a:solidFill>
                      <a:srgbClr val="C08C65"/>
                    </a:solidFill>
                  </a:tcPr>
                </a:tc>
                <a:extLst>
                  <a:ext uri="{0D108BD9-81ED-4DB2-BD59-A6C34878D82A}">
                    <a16:rowId xmlns:a16="http://schemas.microsoft.com/office/drawing/2014/main" val="120981188"/>
                  </a:ext>
                </a:extLst>
              </a:tr>
              <a:tr h="137700">
                <a:tc>
                  <a:txBody>
                    <a:bodyPr/>
                    <a:lstStyle/>
                    <a:p>
                      <a:pPr algn="l" fontAlgn="ctr"/>
                      <a:r>
                        <a:rPr lang="fr-FR" sz="700" b="0" i="0" u="none" strike="noStrike">
                          <a:solidFill>
                            <a:srgbClr val="000000"/>
                          </a:solidFill>
                          <a:effectLst/>
                          <a:latin typeface="Marianne" panose="02000000000000000000" pitchFamily="2" charset="0"/>
                        </a:rPr>
                        <a:t>Total de bénéficiaires accueillis ou ayant refusé ou n’étant plus à accueillir</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33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37</a:t>
                      </a:r>
                    </a:p>
                  </a:txBody>
                  <a:tcPr marL="9525" marR="9525" marT="9525" marB="0" anchor="ctr">
                    <a:solidFill>
                      <a:srgbClr val="C08C65"/>
                    </a:solidFill>
                  </a:tcPr>
                </a:tc>
                <a:extLst>
                  <a:ext uri="{0D108BD9-81ED-4DB2-BD59-A6C34878D82A}">
                    <a16:rowId xmlns:a16="http://schemas.microsoft.com/office/drawing/2014/main" val="4091026215"/>
                  </a:ext>
                </a:extLst>
              </a:tr>
              <a:tr h="137700">
                <a:tc>
                  <a:txBody>
                    <a:bodyPr/>
                    <a:lstStyle/>
                    <a:p>
                      <a:pPr algn="l" fontAlgn="ctr"/>
                      <a:r>
                        <a:rPr lang="fr-FR" sz="700" b="1" i="0" u="none" strike="noStrike">
                          <a:solidFill>
                            <a:srgbClr val="000000"/>
                          </a:solidFill>
                          <a:effectLst/>
                          <a:latin typeface="Marianne" panose="02000000000000000000" pitchFamily="2" charset="0"/>
                        </a:rPr>
                        <a:t>Nombre de recours reçus</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415</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263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336</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1 018</a:t>
                      </a:r>
                    </a:p>
                  </a:txBody>
                  <a:tcPr marL="9525" marR="9525" marT="9525" marB="0" anchor="ctr">
                    <a:solidFill>
                      <a:srgbClr val="C08C65"/>
                    </a:solidFill>
                  </a:tcPr>
                </a:tc>
                <a:extLst>
                  <a:ext uri="{0D108BD9-81ED-4DB2-BD59-A6C34878D82A}">
                    <a16:rowId xmlns:a16="http://schemas.microsoft.com/office/drawing/2014/main" val="919335013"/>
                  </a:ext>
                </a:extLst>
              </a:tr>
              <a:tr h="137700">
                <a:tc>
                  <a:txBody>
                    <a:bodyPr/>
                    <a:lstStyle/>
                    <a:p>
                      <a:pPr algn="l" fontAlgn="ctr"/>
                      <a:r>
                        <a:rPr lang="fr-FR" sz="700" b="1" i="0" u="none" strike="noStrike">
                          <a:solidFill>
                            <a:srgbClr val="000000"/>
                          </a:solidFill>
                          <a:effectLst/>
                          <a:latin typeface="Marianne" panose="02000000000000000000" pitchFamily="2" charset="0"/>
                        </a:rPr>
                        <a:t>Nombre de décisions prises (2)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414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242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296</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956</a:t>
                      </a:r>
                    </a:p>
                  </a:txBody>
                  <a:tcPr marL="9525" marR="9525" marT="9525" marB="0" anchor="ctr">
                    <a:solidFill>
                      <a:srgbClr val="C08C65"/>
                    </a:solidFill>
                  </a:tcPr>
                </a:tc>
                <a:extLst>
                  <a:ext uri="{0D108BD9-81ED-4DB2-BD59-A6C34878D82A}">
                    <a16:rowId xmlns:a16="http://schemas.microsoft.com/office/drawing/2014/main" val="2741635454"/>
                  </a:ext>
                </a:extLst>
              </a:tr>
              <a:tr h="137700">
                <a:tc>
                  <a:txBody>
                    <a:bodyPr/>
                    <a:lstStyle/>
                    <a:p>
                      <a:pPr algn="l" fontAlgn="ctr"/>
                      <a:r>
                        <a:rPr lang="fr-FR" sz="700" b="0" i="0" u="none" strike="noStrike">
                          <a:solidFill>
                            <a:srgbClr val="000000"/>
                          </a:solidFill>
                          <a:effectLst/>
                          <a:latin typeface="Marianne" panose="02000000000000000000" pitchFamily="2" charset="0"/>
                        </a:rPr>
                        <a:t>Dont nombre de décisions favorables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254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137</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104</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499</a:t>
                      </a:r>
                    </a:p>
                  </a:txBody>
                  <a:tcPr marL="9525" marR="9525" marT="9525" marB="0" anchor="ctr">
                    <a:solidFill>
                      <a:srgbClr val="C08C65"/>
                    </a:solidFill>
                  </a:tcPr>
                </a:tc>
                <a:extLst>
                  <a:ext uri="{0D108BD9-81ED-4DB2-BD59-A6C34878D82A}">
                    <a16:rowId xmlns:a16="http://schemas.microsoft.com/office/drawing/2014/main" val="2373205658"/>
                  </a:ext>
                </a:extLst>
              </a:tr>
              <a:tr h="137700">
                <a:tc>
                  <a:txBody>
                    <a:bodyPr/>
                    <a:lstStyle/>
                    <a:p>
                      <a:pPr algn="l" fontAlgn="ctr"/>
                      <a:r>
                        <a:rPr lang="fr-FR" sz="700" b="1" i="0" u="none" strike="noStrike">
                          <a:solidFill>
                            <a:srgbClr val="000000"/>
                          </a:solidFill>
                          <a:effectLst/>
                          <a:latin typeface="Marianne" panose="02000000000000000000" pitchFamily="2" charset="0"/>
                        </a:rPr>
                        <a:t>Nombre de bénéficiaires logés/ accueillis suite offre/ proposition</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109</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70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22</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201</a:t>
                      </a:r>
                    </a:p>
                  </a:txBody>
                  <a:tcPr marL="9525" marR="9525" marT="9525" marB="0" anchor="ctr">
                    <a:solidFill>
                      <a:srgbClr val="C08C65"/>
                    </a:solidFill>
                  </a:tcPr>
                </a:tc>
                <a:extLst>
                  <a:ext uri="{0D108BD9-81ED-4DB2-BD59-A6C34878D82A}">
                    <a16:rowId xmlns:a16="http://schemas.microsoft.com/office/drawing/2014/main" val="4290879274"/>
                  </a:ext>
                </a:extLst>
              </a:tr>
              <a:tr h="137700">
                <a:tc>
                  <a:txBody>
                    <a:bodyPr/>
                    <a:lstStyle/>
                    <a:p>
                      <a:pPr algn="l" fontAlgn="ctr"/>
                      <a:r>
                        <a:rPr lang="fr-FR" sz="700" b="1" i="0" u="none" strike="noStrike">
                          <a:solidFill>
                            <a:srgbClr val="000000"/>
                          </a:solidFill>
                          <a:effectLst/>
                          <a:latin typeface="Marianne" panose="02000000000000000000" pitchFamily="2" charset="0"/>
                        </a:rPr>
                        <a:t>Nombre de refus d’offre/ proposition adaptée</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9</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25</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34</a:t>
                      </a:r>
                    </a:p>
                  </a:txBody>
                  <a:tcPr marL="9525" marR="9525" marT="9525" marB="0" anchor="ctr">
                    <a:solidFill>
                      <a:srgbClr val="C08C65"/>
                    </a:solidFill>
                  </a:tcPr>
                </a:tc>
                <a:extLst>
                  <a:ext uri="{0D108BD9-81ED-4DB2-BD59-A6C34878D82A}">
                    <a16:rowId xmlns:a16="http://schemas.microsoft.com/office/drawing/2014/main" val="782778040"/>
                  </a:ext>
                </a:extLst>
              </a:tr>
              <a:tr h="137700">
                <a:tc>
                  <a:txBody>
                    <a:bodyPr/>
                    <a:lstStyle/>
                    <a:p>
                      <a:pPr algn="l" fontAlgn="ctr"/>
                      <a:r>
                        <a:rPr lang="fr-FR" sz="700" b="1" i="0" u="none" strike="noStrike" dirty="0">
                          <a:solidFill>
                            <a:srgbClr val="000000"/>
                          </a:solidFill>
                          <a:effectLst/>
                          <a:latin typeface="Marianne" panose="02000000000000000000" pitchFamily="2" charset="0"/>
                        </a:rPr>
                        <a:t>Total de bénéficiaires logés/ accueillis ou ayant refusé ou n’étant plus à loger/accueillir</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131</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98</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22</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251</a:t>
                      </a:r>
                    </a:p>
                  </a:txBody>
                  <a:tcPr marL="9525" marR="9525" marT="9525" marB="0" anchor="ctr">
                    <a:solidFill>
                      <a:srgbClr val="C08C65"/>
                    </a:solidFill>
                  </a:tcPr>
                </a:tc>
                <a:extLst>
                  <a:ext uri="{0D108BD9-81ED-4DB2-BD59-A6C34878D82A}">
                    <a16:rowId xmlns:a16="http://schemas.microsoft.com/office/drawing/2014/main" val="192375983"/>
                  </a:ext>
                </a:extLst>
              </a:tr>
            </a:tbl>
          </a:graphicData>
        </a:graphic>
      </p:graphicFrame>
      <p:pic>
        <p:nvPicPr>
          <p:cNvPr id="6" name="Graphique 5" descr="Jouer avec un remplissage uni">
            <a:extLst>
              <a:ext uri="{FF2B5EF4-FFF2-40B4-BE49-F238E27FC236}">
                <a16:creationId xmlns:a16="http://schemas.microsoft.com/office/drawing/2014/main" id="{F7F35C18-9C68-446B-2D0F-01F7D60AF81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1491" y="313175"/>
            <a:ext cx="483650" cy="483650"/>
          </a:xfrm>
          <a:prstGeom prst="rect">
            <a:avLst/>
          </a:prstGeom>
        </p:spPr>
      </p:pic>
    </p:spTree>
    <p:extLst>
      <p:ext uri="{BB962C8B-B14F-4D97-AF65-F5344CB8AC3E}">
        <p14:creationId xmlns:p14="http://schemas.microsoft.com/office/powerpoint/2010/main" val="196013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BD03CF5-1D03-8C2A-5B0E-3D66EAA2AA77}"/>
              </a:ext>
            </a:extLst>
          </p:cNvPr>
          <p:cNvSpPr txBox="1"/>
          <p:nvPr/>
        </p:nvSpPr>
        <p:spPr>
          <a:xfrm>
            <a:off x="672131" y="315674"/>
            <a:ext cx="6966923" cy="600164"/>
          </a:xfrm>
          <a:prstGeom prst="rect">
            <a:avLst/>
          </a:prstGeom>
          <a:noFill/>
        </p:spPr>
        <p:txBody>
          <a:bodyPr wrap="square" rtlCol="0">
            <a:spAutoFit/>
          </a:bodyPr>
          <a:lstStyle/>
          <a:p>
            <a:r>
              <a:rPr lang="fr-FR" sz="2400" b="1" dirty="0">
                <a:latin typeface="Marianne" panose="02000000000000000000" pitchFamily="2" charset="0"/>
              </a:rPr>
              <a:t>Logement - Hébergement</a:t>
            </a:r>
          </a:p>
          <a:p>
            <a:r>
              <a:rPr lang="fr-FR" sz="900" dirty="0">
                <a:latin typeface="Marianne" panose="02000000000000000000" pitchFamily="2" charset="0"/>
              </a:rPr>
              <a:t>Précarité logement</a:t>
            </a:r>
          </a:p>
        </p:txBody>
      </p:sp>
      <p:sp>
        <p:nvSpPr>
          <p:cNvPr id="4" name="Espace réservé du numéro de diapositive 3">
            <a:extLst>
              <a:ext uri="{FF2B5EF4-FFF2-40B4-BE49-F238E27FC236}">
                <a16:creationId xmlns:a16="http://schemas.microsoft.com/office/drawing/2014/main" id="{66C43035-28D7-2169-4C92-4C9C41301A71}"/>
              </a:ext>
            </a:extLst>
          </p:cNvPr>
          <p:cNvSpPr>
            <a:spLocks noGrp="1"/>
          </p:cNvSpPr>
          <p:nvPr>
            <p:ph type="sldNum" sz="quarter" idx="12"/>
          </p:nvPr>
        </p:nvSpPr>
        <p:spPr/>
        <p:txBody>
          <a:bodyPr/>
          <a:lstStyle/>
          <a:p>
            <a:fld id="{B4A918BC-4D43-4B42-B3C0-E7EBE25E6AF0}" type="slidenum">
              <a:rPr lang="en-US" smtClean="0"/>
              <a:t>21</a:t>
            </a:fld>
            <a:endParaRPr lang="en-US"/>
          </a:p>
        </p:txBody>
      </p:sp>
      <p:sp>
        <p:nvSpPr>
          <p:cNvPr id="9" name="ZoneTexte 8">
            <a:extLst>
              <a:ext uri="{FF2B5EF4-FFF2-40B4-BE49-F238E27FC236}">
                <a16:creationId xmlns:a16="http://schemas.microsoft.com/office/drawing/2014/main" id="{70AA655C-8A10-37F5-8446-E6E4A6285678}"/>
              </a:ext>
            </a:extLst>
          </p:cNvPr>
          <p:cNvSpPr txBox="1"/>
          <p:nvPr/>
        </p:nvSpPr>
        <p:spPr>
          <a:xfrm>
            <a:off x="430307" y="3592873"/>
            <a:ext cx="7752802" cy="738664"/>
          </a:xfrm>
          <a:prstGeom prst="rect">
            <a:avLst/>
          </a:prstGeom>
          <a:noFill/>
        </p:spPr>
        <p:txBody>
          <a:bodyPr wrap="square">
            <a:spAutoFit/>
          </a:bodyPr>
          <a:lstStyle/>
          <a:p>
            <a:r>
              <a:rPr lang="fr-FR" sz="600" i="1" dirty="0">
                <a:latin typeface="Marianne" panose="02000000000000000000" pitchFamily="2" charset="0"/>
              </a:rPr>
              <a:t>Sources : Ministère de la justice/SG/SDSE, répertoire général civil 2019 ; banque de France, enquête typologique 2020</a:t>
            </a:r>
          </a:p>
          <a:p>
            <a:pPr marL="171450" indent="-171450">
              <a:buAutoNum type="arabicParenBoth"/>
            </a:pPr>
            <a:r>
              <a:rPr lang="fr-FR" sz="600" i="1" dirty="0">
                <a:latin typeface="Marianne" panose="02000000000000000000" pitchFamily="2" charset="0"/>
              </a:rPr>
              <a:t>Indicateurs sociaux départementaux, indicateur complémentaire – indicateur de suivi du Plan Pluriannuel contre la Pauvreté et pour l’Inclusion Sociale (2013-2017)</a:t>
            </a:r>
          </a:p>
          <a:p>
            <a:r>
              <a:rPr lang="fr-FR" sz="600" i="1" dirty="0">
                <a:latin typeface="Marianne" panose="02000000000000000000" pitchFamily="2" charset="0"/>
              </a:rPr>
              <a:t>(2) L’expulsion « ferme » : le juge constate ou prononce la résiliation du bail sans en suspendre les effets. L’occupant perd alors ses droits en tant que locataire ; il doit dès lors s’acquitter d’une « indemnité d’occupation » égale au montant des loyers et charges contractuelles jusqu’à la libération effective des lieux.</a:t>
            </a:r>
          </a:p>
          <a:p>
            <a:pPr marL="162000" indent="-162000" algn="just"/>
            <a:r>
              <a:rPr lang="fr-FR" sz="600" i="1" dirty="0">
                <a:latin typeface="Marianne" panose="02000000000000000000" pitchFamily="2" charset="0"/>
              </a:rPr>
              <a:t>(3) L’expulsion « conditionnelle » : le juge suspend les effets de la clause résolutoire insérée dans le bail d’habilitation ou de la résiliation qu’il prononce et accorde des délais de paiement au locataire. Si les délais de paiement ne sont pas respectés, la clause résolutoire et la résiliation reprennent leurs effets et l’expulsion peut être poursuivie.</a:t>
            </a:r>
          </a:p>
          <a:p>
            <a:endParaRPr lang="fr-FR" sz="600" i="1" dirty="0">
              <a:latin typeface="Marianne" panose="02000000000000000000" pitchFamily="2" charset="0"/>
            </a:endParaRPr>
          </a:p>
        </p:txBody>
      </p:sp>
      <p:graphicFrame>
        <p:nvGraphicFramePr>
          <p:cNvPr id="5" name="Tableau 4">
            <a:extLst>
              <a:ext uri="{FF2B5EF4-FFF2-40B4-BE49-F238E27FC236}">
                <a16:creationId xmlns:a16="http://schemas.microsoft.com/office/drawing/2014/main" id="{003F632A-826D-5E9A-5BF8-25F587E8FE50}"/>
              </a:ext>
            </a:extLst>
          </p:cNvPr>
          <p:cNvGraphicFramePr>
            <a:graphicFrameLocks noGrp="1"/>
          </p:cNvGraphicFramePr>
          <p:nvPr>
            <p:extLst>
              <p:ext uri="{D42A27DB-BD31-4B8C-83A1-F6EECF244321}">
                <p14:modId xmlns:p14="http://schemas.microsoft.com/office/powerpoint/2010/main" val="1961017298"/>
              </p:ext>
            </p:extLst>
          </p:nvPr>
        </p:nvGraphicFramePr>
        <p:xfrm>
          <a:off x="430306" y="2014571"/>
          <a:ext cx="7752803" cy="1357502"/>
        </p:xfrm>
        <a:graphic>
          <a:graphicData uri="http://schemas.openxmlformats.org/drawingml/2006/table">
            <a:tbl>
              <a:tblPr>
                <a:tableStyleId>{5C22544A-7EE6-4342-B048-85BDC9FD1C3A}</a:tableStyleId>
              </a:tblPr>
              <a:tblGrid>
                <a:gridCol w="4348428">
                  <a:extLst>
                    <a:ext uri="{9D8B030D-6E8A-4147-A177-3AD203B41FA5}">
                      <a16:colId xmlns:a16="http://schemas.microsoft.com/office/drawing/2014/main" val="2706840753"/>
                    </a:ext>
                  </a:extLst>
                </a:gridCol>
                <a:gridCol w="628153">
                  <a:extLst>
                    <a:ext uri="{9D8B030D-6E8A-4147-A177-3AD203B41FA5}">
                      <a16:colId xmlns:a16="http://schemas.microsoft.com/office/drawing/2014/main" val="1450826556"/>
                    </a:ext>
                  </a:extLst>
                </a:gridCol>
                <a:gridCol w="616222">
                  <a:extLst>
                    <a:ext uri="{9D8B030D-6E8A-4147-A177-3AD203B41FA5}">
                      <a16:colId xmlns:a16="http://schemas.microsoft.com/office/drawing/2014/main" val="1940093735"/>
                    </a:ext>
                  </a:extLst>
                </a:gridCol>
                <a:gridCol w="720000">
                  <a:extLst>
                    <a:ext uri="{9D8B030D-6E8A-4147-A177-3AD203B41FA5}">
                      <a16:colId xmlns:a16="http://schemas.microsoft.com/office/drawing/2014/main" val="3207284121"/>
                    </a:ext>
                  </a:extLst>
                </a:gridCol>
                <a:gridCol w="720000">
                  <a:extLst>
                    <a:ext uri="{9D8B030D-6E8A-4147-A177-3AD203B41FA5}">
                      <a16:colId xmlns:a16="http://schemas.microsoft.com/office/drawing/2014/main" val="1757046734"/>
                    </a:ext>
                  </a:extLst>
                </a:gridCol>
                <a:gridCol w="720000">
                  <a:extLst>
                    <a:ext uri="{9D8B030D-6E8A-4147-A177-3AD203B41FA5}">
                      <a16:colId xmlns:a16="http://schemas.microsoft.com/office/drawing/2014/main" val="1167676631"/>
                    </a:ext>
                  </a:extLst>
                </a:gridCol>
              </a:tblGrid>
              <a:tr h="266542">
                <a:tc>
                  <a:txBody>
                    <a:bodyPr/>
                    <a:lstStyle/>
                    <a:p>
                      <a:pPr algn="ctr" fontAlgn="ctr"/>
                      <a:r>
                        <a:rPr lang="fr-FR" sz="700" u="none" strike="noStrike" kern="1200" dirty="0">
                          <a:solidFill>
                            <a:schemeClr val="dk1"/>
                          </a:solidFill>
                          <a:effectLst/>
                          <a:latin typeface="Marianne" panose="02000000000000000000" pitchFamily="2" charset="0"/>
                          <a:ea typeface="+mn-ea"/>
                          <a:cs typeface="+mn-cs"/>
                        </a:rPr>
                        <a:t> </a:t>
                      </a:r>
                    </a:p>
                  </a:txBody>
                  <a:tcPr marL="6199" marR="6199" marT="6199" marB="0" anchor="ctr"/>
                </a:tc>
                <a:tc>
                  <a:txBody>
                    <a:bodyPr/>
                    <a:lstStyle/>
                    <a:p>
                      <a:pPr algn="ctr" fontAlgn="ctr"/>
                      <a:r>
                        <a:rPr lang="fr-FR" sz="700" u="none" strike="noStrike" kern="1200" dirty="0">
                          <a:solidFill>
                            <a:schemeClr val="dk1"/>
                          </a:solidFill>
                          <a:effectLst/>
                          <a:latin typeface="Marianne" panose="02000000000000000000" pitchFamily="2" charset="0"/>
                          <a:ea typeface="+mn-ea"/>
                          <a:cs typeface="+mn-cs"/>
                        </a:rPr>
                        <a:t>Côtes-d'Armor</a:t>
                      </a:r>
                    </a:p>
                  </a:txBody>
                  <a:tcPr marL="6199" marR="6199" marT="6199" marB="0" anchor="ctr"/>
                </a:tc>
                <a:tc>
                  <a:txBody>
                    <a:bodyPr/>
                    <a:lstStyle/>
                    <a:p>
                      <a:pPr algn="ctr" fontAlgn="ctr"/>
                      <a:r>
                        <a:rPr lang="fr-FR" sz="700" u="none" strike="noStrike" kern="1200" dirty="0">
                          <a:solidFill>
                            <a:schemeClr val="dk1"/>
                          </a:solidFill>
                          <a:effectLst/>
                          <a:latin typeface="Marianne" panose="02000000000000000000" pitchFamily="2" charset="0"/>
                          <a:ea typeface="+mn-ea"/>
                          <a:cs typeface="+mn-cs"/>
                        </a:rPr>
                        <a:t>Finistère</a:t>
                      </a:r>
                    </a:p>
                  </a:txBody>
                  <a:tcPr marL="6199" marR="6199" marT="6199" marB="0" anchor="ctr"/>
                </a:tc>
                <a:tc>
                  <a:txBody>
                    <a:bodyPr/>
                    <a:lstStyle/>
                    <a:p>
                      <a:pPr algn="ctr" fontAlgn="ctr"/>
                      <a:r>
                        <a:rPr lang="fr-FR" sz="700" u="none" strike="noStrike" kern="1200" dirty="0">
                          <a:solidFill>
                            <a:schemeClr val="dk1"/>
                          </a:solidFill>
                          <a:effectLst/>
                          <a:latin typeface="Marianne" panose="02000000000000000000" pitchFamily="2" charset="0"/>
                          <a:ea typeface="+mn-ea"/>
                          <a:cs typeface="+mn-cs"/>
                        </a:rPr>
                        <a:t>Ille-et-Vilaine</a:t>
                      </a:r>
                    </a:p>
                  </a:txBody>
                  <a:tcPr marL="6199" marR="6199" marT="6199" marB="0" anchor="ctr"/>
                </a:tc>
                <a:tc>
                  <a:txBody>
                    <a:bodyPr/>
                    <a:lstStyle/>
                    <a:p>
                      <a:pPr algn="ctr" fontAlgn="ctr"/>
                      <a:r>
                        <a:rPr lang="fr-FR" sz="700" u="none" strike="noStrike" kern="1200" dirty="0">
                          <a:solidFill>
                            <a:schemeClr val="dk1"/>
                          </a:solidFill>
                          <a:effectLst/>
                          <a:latin typeface="Marianne" panose="02000000000000000000" pitchFamily="2" charset="0"/>
                          <a:ea typeface="+mn-ea"/>
                          <a:cs typeface="+mn-cs"/>
                        </a:rPr>
                        <a:t>Morbihan</a:t>
                      </a:r>
                    </a:p>
                  </a:txBody>
                  <a:tcPr marL="6199" marR="6199" marT="6199" marB="0" anchor="ctr"/>
                </a:tc>
                <a:tc>
                  <a:txBody>
                    <a:bodyPr/>
                    <a:lstStyle/>
                    <a:p>
                      <a:pPr algn="ctr" fontAlgn="ctr"/>
                      <a:r>
                        <a:rPr lang="fr-FR" sz="700" b="1" u="none" strike="noStrike" kern="1200" dirty="0">
                          <a:solidFill>
                            <a:schemeClr val="dk1"/>
                          </a:solidFill>
                          <a:effectLst/>
                          <a:latin typeface="Marianne" panose="02000000000000000000" pitchFamily="2" charset="0"/>
                          <a:ea typeface="+mn-ea"/>
                          <a:cs typeface="+mn-cs"/>
                        </a:rPr>
                        <a:t>BRETAGNE</a:t>
                      </a:r>
                    </a:p>
                  </a:txBody>
                  <a:tcPr marL="6199" marR="6199" marT="6199" marB="0" anchor="ctr">
                    <a:solidFill>
                      <a:srgbClr val="C08C65"/>
                    </a:solidFill>
                  </a:tcPr>
                </a:tc>
                <a:extLst>
                  <a:ext uri="{0D108BD9-81ED-4DB2-BD59-A6C34878D82A}">
                    <a16:rowId xmlns:a16="http://schemas.microsoft.com/office/drawing/2014/main" val="3051681198"/>
                  </a:ext>
                </a:extLst>
              </a:tr>
              <a:tr h="13637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FR" sz="700" b="1" u="none" strike="noStrike" kern="1200" dirty="0">
                          <a:solidFill>
                            <a:schemeClr val="dk1"/>
                          </a:solidFill>
                          <a:effectLst/>
                          <a:latin typeface="Marianne" panose="02000000000000000000" pitchFamily="2" charset="0"/>
                          <a:ea typeface="+mn-ea"/>
                          <a:cs typeface="+mn-cs"/>
                        </a:rPr>
                        <a:t>      Ensemble Décisions d'expulsions locatives en 2019 (1)</a:t>
                      </a:r>
                    </a:p>
                  </a:txBody>
                  <a:tcPr marL="111575" marR="6199" marT="6199" marB="0" anchor="ctr"/>
                </a:tc>
                <a:tc>
                  <a:txBody>
                    <a:bodyPr/>
                    <a:lstStyle/>
                    <a:p>
                      <a:pPr algn="r" fontAlgn="ctr"/>
                      <a:r>
                        <a:rPr lang="fr-FR" sz="700" b="1" i="0" u="none" strike="noStrike" dirty="0">
                          <a:solidFill>
                            <a:srgbClr val="000000"/>
                          </a:solidFill>
                          <a:effectLst/>
                          <a:latin typeface="Marianne" panose="02000000000000000000" pitchFamily="2" charset="0"/>
                        </a:rPr>
                        <a:t>623</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892</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1198</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639</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3 352</a:t>
                      </a:r>
                    </a:p>
                  </a:txBody>
                  <a:tcPr marL="9525" marR="9525" marT="9525" marB="0" anchor="ctr">
                    <a:solidFill>
                      <a:srgbClr val="C08C65"/>
                    </a:solidFill>
                  </a:tcPr>
                </a:tc>
                <a:extLst>
                  <a:ext uri="{0D108BD9-81ED-4DB2-BD59-A6C34878D82A}">
                    <a16:rowId xmlns:a16="http://schemas.microsoft.com/office/drawing/2014/main" val="1013104923"/>
                  </a:ext>
                </a:extLst>
              </a:tr>
              <a:tr h="136370">
                <a:tc>
                  <a:txBody>
                    <a:bodyPr/>
                    <a:lstStyle/>
                    <a:p>
                      <a:pPr algn="l" fontAlgn="ctr"/>
                      <a:r>
                        <a:rPr lang="fr-FR" sz="700" i="1" u="none" strike="noStrike" kern="1200" dirty="0">
                          <a:solidFill>
                            <a:schemeClr val="dk1"/>
                          </a:solidFill>
                          <a:effectLst/>
                          <a:latin typeface="Marianne" panose="02000000000000000000" pitchFamily="2" charset="0"/>
                          <a:ea typeface="+mn-ea"/>
                          <a:cs typeface="+mn-cs"/>
                        </a:rPr>
                        <a:t>Expulsions « fermes »  (2)</a:t>
                      </a:r>
                    </a:p>
                  </a:txBody>
                  <a:tcPr marL="111575" marR="6199" marT="6199" marB="0" anchor="ctr"/>
                </a:tc>
                <a:tc>
                  <a:txBody>
                    <a:bodyPr/>
                    <a:lstStyle/>
                    <a:p>
                      <a:pPr algn="r" fontAlgn="ctr"/>
                      <a:r>
                        <a:rPr lang="fr-FR" sz="700" b="0" i="0" u="none" strike="noStrike">
                          <a:solidFill>
                            <a:srgbClr val="000000"/>
                          </a:solidFill>
                          <a:effectLst/>
                          <a:latin typeface="Marianne" panose="02000000000000000000" pitchFamily="2" charset="0"/>
                        </a:rPr>
                        <a:t>453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670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813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461</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2 397</a:t>
                      </a:r>
                    </a:p>
                  </a:txBody>
                  <a:tcPr marL="9525" marR="9525" marT="9525" marB="0" anchor="ctr">
                    <a:solidFill>
                      <a:srgbClr val="C08C65"/>
                    </a:solidFill>
                  </a:tcPr>
                </a:tc>
                <a:extLst>
                  <a:ext uri="{0D108BD9-81ED-4DB2-BD59-A6C34878D82A}">
                    <a16:rowId xmlns:a16="http://schemas.microsoft.com/office/drawing/2014/main" val="3797690587"/>
                  </a:ext>
                </a:extLst>
              </a:tr>
              <a:tr h="136370">
                <a:tc>
                  <a:txBody>
                    <a:bodyPr/>
                    <a:lstStyle/>
                    <a:p>
                      <a:pPr algn="l" fontAlgn="ctr"/>
                      <a:r>
                        <a:rPr lang="fr-FR" sz="700" i="1" u="none" strike="noStrike" kern="1200" dirty="0">
                          <a:solidFill>
                            <a:schemeClr val="dk1"/>
                          </a:solidFill>
                          <a:effectLst/>
                          <a:latin typeface="Marianne" panose="02000000000000000000" pitchFamily="2" charset="0"/>
                          <a:ea typeface="+mn-ea"/>
                          <a:cs typeface="+mn-cs"/>
                        </a:rPr>
                        <a:t>Expulsions « conditionnelles » (3)</a:t>
                      </a:r>
                    </a:p>
                  </a:txBody>
                  <a:tcPr marL="111575" marR="6199" marT="6199" marB="0" anchor="ctr"/>
                </a:tc>
                <a:tc>
                  <a:txBody>
                    <a:bodyPr/>
                    <a:lstStyle/>
                    <a:p>
                      <a:pPr algn="r" fontAlgn="ctr"/>
                      <a:r>
                        <a:rPr lang="fr-FR" sz="700" b="0" i="0" u="none" strike="noStrike">
                          <a:solidFill>
                            <a:srgbClr val="000000"/>
                          </a:solidFill>
                          <a:effectLst/>
                          <a:latin typeface="Marianne" panose="02000000000000000000" pitchFamily="2" charset="0"/>
                        </a:rPr>
                        <a:t>170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222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385</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178</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955</a:t>
                      </a:r>
                    </a:p>
                  </a:txBody>
                  <a:tcPr marL="9525" marR="9525" marT="9525" marB="0" anchor="ctr">
                    <a:solidFill>
                      <a:srgbClr val="C08C65"/>
                    </a:solidFill>
                  </a:tcPr>
                </a:tc>
                <a:extLst>
                  <a:ext uri="{0D108BD9-81ED-4DB2-BD59-A6C34878D82A}">
                    <a16:rowId xmlns:a16="http://schemas.microsoft.com/office/drawing/2014/main" val="159836382"/>
                  </a:ext>
                </a:extLst>
              </a:tr>
              <a:tr h="136370">
                <a:tc>
                  <a:txBody>
                    <a:bodyPr/>
                    <a:lstStyle/>
                    <a:p>
                      <a:pPr algn="l" fontAlgn="ctr"/>
                      <a:r>
                        <a:rPr lang="fr-FR" sz="700" u="none" strike="noStrike" kern="1200" dirty="0">
                          <a:solidFill>
                            <a:schemeClr val="dk1"/>
                          </a:solidFill>
                          <a:effectLst/>
                          <a:latin typeface="Marianne" panose="02000000000000000000" pitchFamily="2" charset="0"/>
                          <a:ea typeface="+mn-ea"/>
                          <a:cs typeface="+mn-cs"/>
                        </a:rPr>
                        <a:t>Décisions d'expulsions locatives pour 1 000 ménages</a:t>
                      </a:r>
                    </a:p>
                  </a:txBody>
                  <a:tcPr marL="111575" marR="6199" marT="6199" marB="0" anchor="ctr"/>
                </a:tc>
                <a:tc>
                  <a:txBody>
                    <a:bodyPr/>
                    <a:lstStyle/>
                    <a:p>
                      <a:pPr algn="r" fontAlgn="ctr"/>
                      <a:r>
                        <a:rPr lang="fr-FR" sz="700" b="0" i="0" u="none" strike="noStrike">
                          <a:solidFill>
                            <a:srgbClr val="000000"/>
                          </a:solidFill>
                          <a:effectLst/>
                          <a:latin typeface="Marianne" panose="02000000000000000000" pitchFamily="2" charset="0"/>
                        </a:rPr>
                        <a:t>8,2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7,1</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6,5</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5,9</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6,8</a:t>
                      </a:r>
                    </a:p>
                  </a:txBody>
                  <a:tcPr marL="9525" marR="9525" marT="9525" marB="0" anchor="ctr">
                    <a:solidFill>
                      <a:srgbClr val="C08C65"/>
                    </a:solidFill>
                  </a:tcPr>
                </a:tc>
                <a:extLst>
                  <a:ext uri="{0D108BD9-81ED-4DB2-BD59-A6C34878D82A}">
                    <a16:rowId xmlns:a16="http://schemas.microsoft.com/office/drawing/2014/main" val="2185411603"/>
                  </a:ext>
                </a:extLst>
              </a:tr>
              <a:tr h="136370">
                <a:tc>
                  <a:txBody>
                    <a:bodyPr/>
                    <a:lstStyle/>
                    <a:p>
                      <a:pPr algn="l" fontAlgn="ctr"/>
                      <a:r>
                        <a:rPr lang="fr-FR" sz="700" b="1" u="none" strike="noStrike" kern="1200" dirty="0">
                          <a:solidFill>
                            <a:schemeClr val="dk1"/>
                          </a:solidFill>
                          <a:effectLst/>
                          <a:latin typeface="Marianne" panose="02000000000000000000" pitchFamily="2" charset="0"/>
                          <a:ea typeface="+mn-ea"/>
                          <a:cs typeface="+mn-cs"/>
                        </a:rPr>
                        <a:t>         Dettes relatives à des impayés d'énergie dans les dossiers de surendettement en 2022 (1)</a:t>
                      </a:r>
                    </a:p>
                  </a:txBody>
                  <a:tcPr marL="6199" marR="6199" marT="6199"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 </a:t>
                      </a:r>
                    </a:p>
                  </a:txBody>
                  <a:tcPr marL="9525" marR="9525" marT="9525" marB="0" anchor="ctr">
                    <a:solidFill>
                      <a:srgbClr val="C08C65"/>
                    </a:solidFill>
                  </a:tcPr>
                </a:tc>
                <a:extLst>
                  <a:ext uri="{0D108BD9-81ED-4DB2-BD59-A6C34878D82A}">
                    <a16:rowId xmlns:a16="http://schemas.microsoft.com/office/drawing/2014/main" val="2212702071"/>
                  </a:ext>
                </a:extLst>
              </a:tr>
              <a:tr h="136370">
                <a:tc>
                  <a:txBody>
                    <a:bodyPr/>
                    <a:lstStyle/>
                    <a:p>
                      <a:pPr algn="l" fontAlgn="ctr"/>
                      <a:r>
                        <a:rPr lang="fr-FR" sz="700" u="none" strike="noStrike" kern="1200" dirty="0">
                          <a:solidFill>
                            <a:schemeClr val="dk1"/>
                          </a:solidFill>
                          <a:effectLst/>
                          <a:latin typeface="Marianne" panose="02000000000000000000" pitchFamily="2" charset="0"/>
                          <a:ea typeface="+mn-ea"/>
                          <a:cs typeface="+mn-cs"/>
                        </a:rPr>
                        <a:t>Nombre de dossiers de surendettement avec impayés d'énergie</a:t>
                      </a:r>
                    </a:p>
                  </a:txBody>
                  <a:tcPr marL="111575" marR="6199" marT="6199" marB="0" anchor="ctr"/>
                </a:tc>
                <a:tc>
                  <a:txBody>
                    <a:bodyPr/>
                    <a:lstStyle/>
                    <a:p>
                      <a:pPr algn="r" fontAlgn="ctr"/>
                      <a:r>
                        <a:rPr lang="fr-FR" sz="700" b="0" i="0" u="none" strike="noStrike">
                          <a:solidFill>
                            <a:srgbClr val="000000"/>
                          </a:solidFill>
                          <a:effectLst/>
                          <a:latin typeface="Marianne" panose="02000000000000000000" pitchFamily="2" charset="0"/>
                        </a:rPr>
                        <a:t>336</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333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495</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340</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1 504</a:t>
                      </a:r>
                    </a:p>
                  </a:txBody>
                  <a:tcPr marL="9525" marR="9525" marT="9525" marB="0" anchor="ctr">
                    <a:solidFill>
                      <a:srgbClr val="C08C65"/>
                    </a:solidFill>
                  </a:tcPr>
                </a:tc>
                <a:extLst>
                  <a:ext uri="{0D108BD9-81ED-4DB2-BD59-A6C34878D82A}">
                    <a16:rowId xmlns:a16="http://schemas.microsoft.com/office/drawing/2014/main" val="3568840482"/>
                  </a:ext>
                </a:extLst>
              </a:tr>
              <a:tr h="136370">
                <a:tc>
                  <a:txBody>
                    <a:bodyPr/>
                    <a:lstStyle/>
                    <a:p>
                      <a:pPr algn="l" fontAlgn="ctr"/>
                      <a:r>
                        <a:rPr lang="fr-FR" sz="700" u="none" strike="noStrike" kern="1200" dirty="0">
                          <a:solidFill>
                            <a:schemeClr val="dk1"/>
                          </a:solidFill>
                          <a:effectLst/>
                          <a:latin typeface="Marianne" panose="02000000000000000000" pitchFamily="2" charset="0"/>
                          <a:ea typeface="+mn-ea"/>
                          <a:cs typeface="+mn-cs"/>
                        </a:rPr>
                        <a:t>Part des dossiers avec impayés d'énergie parmi l'ensemble des dossiers de surendettement (en %)</a:t>
                      </a:r>
                    </a:p>
                  </a:txBody>
                  <a:tcPr marL="111575" marR="6199" marT="6199" marB="0" anchor="ctr"/>
                </a:tc>
                <a:tc>
                  <a:txBody>
                    <a:bodyPr/>
                    <a:lstStyle/>
                    <a:p>
                      <a:pPr algn="r" fontAlgn="ctr"/>
                      <a:r>
                        <a:rPr lang="fr-FR" sz="700" b="0" i="0" u="none" strike="noStrike">
                          <a:solidFill>
                            <a:srgbClr val="000000"/>
                          </a:solidFill>
                          <a:effectLst/>
                          <a:latin typeface="Marianne" panose="02000000000000000000" pitchFamily="2" charset="0"/>
                        </a:rPr>
                        <a:t>40,9</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33,4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38,6</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39,4</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38,0</a:t>
                      </a:r>
                    </a:p>
                  </a:txBody>
                  <a:tcPr marL="9525" marR="9525" marT="9525" marB="0" anchor="ctr">
                    <a:solidFill>
                      <a:srgbClr val="C08C65"/>
                    </a:solidFill>
                  </a:tcPr>
                </a:tc>
                <a:extLst>
                  <a:ext uri="{0D108BD9-81ED-4DB2-BD59-A6C34878D82A}">
                    <a16:rowId xmlns:a16="http://schemas.microsoft.com/office/drawing/2014/main" val="133527523"/>
                  </a:ext>
                </a:extLst>
              </a:tr>
              <a:tr h="136370">
                <a:tc>
                  <a:txBody>
                    <a:bodyPr/>
                    <a:lstStyle/>
                    <a:p>
                      <a:pPr algn="l" fontAlgn="ctr"/>
                      <a:r>
                        <a:rPr lang="fr-FR" sz="700" u="none" strike="noStrike" kern="1200" dirty="0">
                          <a:solidFill>
                            <a:schemeClr val="dk1"/>
                          </a:solidFill>
                          <a:effectLst/>
                          <a:latin typeface="Marianne" panose="02000000000000000000" pitchFamily="2" charset="0"/>
                          <a:ea typeface="+mn-ea"/>
                          <a:cs typeface="+mn-cs"/>
                        </a:rPr>
                        <a:t>Part des dettes liées à des impayés d'énergie dans l'ensemble des dettes (en %)</a:t>
                      </a:r>
                    </a:p>
                  </a:txBody>
                  <a:tcPr marL="111575" marR="6199" marT="6199" marB="0" anchor="ctr"/>
                </a:tc>
                <a:tc>
                  <a:txBody>
                    <a:bodyPr/>
                    <a:lstStyle/>
                    <a:p>
                      <a:pPr algn="r" fontAlgn="ctr"/>
                      <a:r>
                        <a:rPr lang="fr-FR" sz="700" b="0" i="0" u="none" strike="noStrike">
                          <a:solidFill>
                            <a:srgbClr val="000000"/>
                          </a:solidFill>
                          <a:effectLst/>
                          <a:latin typeface="Marianne" panose="02000000000000000000" pitchFamily="2" charset="0"/>
                        </a:rPr>
                        <a:t>1,8</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1,5</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1,3</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1,4</a:t>
                      </a:r>
                    </a:p>
                  </a:txBody>
                  <a:tcPr marL="9525" marR="9525" marT="9525" marB="0" anchor="ctr">
                    <a:solidFill>
                      <a:srgbClr val="C08C65"/>
                    </a:solidFill>
                  </a:tcPr>
                </a:tc>
                <a:extLst>
                  <a:ext uri="{0D108BD9-81ED-4DB2-BD59-A6C34878D82A}">
                    <a16:rowId xmlns:a16="http://schemas.microsoft.com/office/drawing/2014/main" val="1666089897"/>
                  </a:ext>
                </a:extLst>
              </a:tr>
            </a:tbl>
          </a:graphicData>
        </a:graphic>
      </p:graphicFrame>
      <p:pic>
        <p:nvPicPr>
          <p:cNvPr id="3" name="Graphique 2" descr="Jouer avec un remplissage uni">
            <a:extLst>
              <a:ext uri="{FF2B5EF4-FFF2-40B4-BE49-F238E27FC236}">
                <a16:creationId xmlns:a16="http://schemas.microsoft.com/office/drawing/2014/main" id="{FC20120B-ADC5-9EB7-4591-207E4884B9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8481" y="318751"/>
            <a:ext cx="483650" cy="483650"/>
          </a:xfrm>
          <a:prstGeom prst="rect">
            <a:avLst/>
          </a:prstGeom>
        </p:spPr>
      </p:pic>
      <p:pic>
        <p:nvPicPr>
          <p:cNvPr id="1026" name="Picture 2" descr="Vector cartoon woman nutrition disorder bulimia, depressed bulimic girl bulimia nervosa - woman vomiting">
            <a:extLst>
              <a:ext uri="{FF2B5EF4-FFF2-40B4-BE49-F238E27FC236}">
                <a16:creationId xmlns:a16="http://schemas.microsoft.com/office/drawing/2014/main" id="{1E80602E-A3D5-7EE0-AB7B-80ACAE883B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7766" y="315674"/>
            <a:ext cx="1581834" cy="158183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au 5">
            <a:extLst>
              <a:ext uri="{FF2B5EF4-FFF2-40B4-BE49-F238E27FC236}">
                <a16:creationId xmlns:a16="http://schemas.microsoft.com/office/drawing/2014/main" id="{DEEC2401-EDC8-8150-AC31-896F89578200}"/>
              </a:ext>
            </a:extLst>
          </p:cNvPr>
          <p:cNvGraphicFramePr>
            <a:graphicFrameLocks noGrp="1"/>
          </p:cNvGraphicFramePr>
          <p:nvPr>
            <p:extLst>
              <p:ext uri="{D42A27DB-BD31-4B8C-83A1-F6EECF244321}">
                <p14:modId xmlns:p14="http://schemas.microsoft.com/office/powerpoint/2010/main" val="1461454339"/>
              </p:ext>
            </p:extLst>
          </p:nvPr>
        </p:nvGraphicFramePr>
        <p:xfrm>
          <a:off x="336407" y="4990253"/>
          <a:ext cx="5029200" cy="1000125"/>
        </p:xfrm>
        <a:graphic>
          <a:graphicData uri="http://schemas.openxmlformats.org/drawingml/2006/table">
            <a:tbl>
              <a:tblPr>
                <a:tableStyleId>{5C22544A-7EE6-4342-B048-85BDC9FD1C3A}</a:tableStyleId>
              </a:tblPr>
              <a:tblGrid>
                <a:gridCol w="1009508">
                  <a:extLst>
                    <a:ext uri="{9D8B030D-6E8A-4147-A177-3AD203B41FA5}">
                      <a16:colId xmlns:a16="http://schemas.microsoft.com/office/drawing/2014/main" val="2312919264"/>
                    </a:ext>
                  </a:extLst>
                </a:gridCol>
                <a:gridCol w="666892">
                  <a:extLst>
                    <a:ext uri="{9D8B030D-6E8A-4147-A177-3AD203B41FA5}">
                      <a16:colId xmlns:a16="http://schemas.microsoft.com/office/drawing/2014/main" val="3560875900"/>
                    </a:ext>
                  </a:extLst>
                </a:gridCol>
                <a:gridCol w="838200">
                  <a:extLst>
                    <a:ext uri="{9D8B030D-6E8A-4147-A177-3AD203B41FA5}">
                      <a16:colId xmlns:a16="http://schemas.microsoft.com/office/drawing/2014/main" val="2484933416"/>
                    </a:ext>
                  </a:extLst>
                </a:gridCol>
                <a:gridCol w="838200">
                  <a:extLst>
                    <a:ext uri="{9D8B030D-6E8A-4147-A177-3AD203B41FA5}">
                      <a16:colId xmlns:a16="http://schemas.microsoft.com/office/drawing/2014/main" val="4159237014"/>
                    </a:ext>
                  </a:extLst>
                </a:gridCol>
                <a:gridCol w="838200">
                  <a:extLst>
                    <a:ext uri="{9D8B030D-6E8A-4147-A177-3AD203B41FA5}">
                      <a16:colId xmlns:a16="http://schemas.microsoft.com/office/drawing/2014/main" val="3805776837"/>
                    </a:ext>
                  </a:extLst>
                </a:gridCol>
                <a:gridCol w="838200">
                  <a:extLst>
                    <a:ext uri="{9D8B030D-6E8A-4147-A177-3AD203B41FA5}">
                      <a16:colId xmlns:a16="http://schemas.microsoft.com/office/drawing/2014/main" val="3064925091"/>
                    </a:ext>
                  </a:extLst>
                </a:gridCol>
              </a:tblGrid>
              <a:tr h="200025">
                <a:tc>
                  <a:txBody>
                    <a:bodyPr/>
                    <a:lstStyle/>
                    <a:p>
                      <a:pPr algn="l" fontAlgn="b"/>
                      <a:endParaRPr lang="fr-FR" sz="700" b="0" i="0" u="none" strike="noStrike" dirty="0">
                        <a:solidFill>
                          <a:srgbClr val="000000"/>
                        </a:solidFill>
                        <a:effectLst/>
                        <a:latin typeface="Marianne" panose="02000000000000000000" pitchFamily="2" charset="0"/>
                      </a:endParaRPr>
                    </a:p>
                  </a:txBody>
                  <a:tcPr marL="9525" marR="9525" marT="9525" marB="0" anchor="b"/>
                </a:tc>
                <a:tc>
                  <a:txBody>
                    <a:bodyPr/>
                    <a:lstStyle/>
                    <a:p>
                      <a:pPr algn="ctr" fontAlgn="ctr"/>
                      <a:r>
                        <a:rPr lang="fr-FR" sz="700" u="none" strike="noStrike" kern="1200" dirty="0">
                          <a:solidFill>
                            <a:schemeClr val="dk1"/>
                          </a:solidFill>
                          <a:effectLst/>
                          <a:latin typeface="Marianne" panose="02000000000000000000" pitchFamily="2" charset="0"/>
                          <a:ea typeface="+mn-ea"/>
                          <a:cs typeface="+mn-cs"/>
                        </a:rPr>
                        <a:t>Côtes-d'Armor</a:t>
                      </a:r>
                    </a:p>
                  </a:txBody>
                  <a:tcPr marL="6199" marR="6199" marT="6199" marB="0" anchor="ctr"/>
                </a:tc>
                <a:tc>
                  <a:txBody>
                    <a:bodyPr/>
                    <a:lstStyle/>
                    <a:p>
                      <a:pPr algn="ctr" fontAlgn="ctr"/>
                      <a:r>
                        <a:rPr lang="fr-FR" sz="700" u="none" strike="noStrike" kern="1200" dirty="0">
                          <a:solidFill>
                            <a:schemeClr val="dk1"/>
                          </a:solidFill>
                          <a:effectLst/>
                          <a:latin typeface="Marianne" panose="02000000000000000000" pitchFamily="2" charset="0"/>
                          <a:ea typeface="+mn-ea"/>
                          <a:cs typeface="+mn-cs"/>
                        </a:rPr>
                        <a:t>Finistère</a:t>
                      </a:r>
                    </a:p>
                  </a:txBody>
                  <a:tcPr marL="6199" marR="6199" marT="6199" marB="0" anchor="ctr"/>
                </a:tc>
                <a:tc>
                  <a:txBody>
                    <a:bodyPr/>
                    <a:lstStyle/>
                    <a:p>
                      <a:pPr algn="ctr" fontAlgn="ctr"/>
                      <a:r>
                        <a:rPr lang="fr-FR" sz="700" u="none" strike="noStrike" kern="1200" dirty="0">
                          <a:solidFill>
                            <a:schemeClr val="dk1"/>
                          </a:solidFill>
                          <a:effectLst/>
                          <a:latin typeface="Marianne" panose="02000000000000000000" pitchFamily="2" charset="0"/>
                          <a:ea typeface="+mn-ea"/>
                          <a:cs typeface="+mn-cs"/>
                        </a:rPr>
                        <a:t>Ille-et-Vilaine</a:t>
                      </a:r>
                    </a:p>
                  </a:txBody>
                  <a:tcPr marL="6199" marR="6199" marT="6199" marB="0" anchor="ctr"/>
                </a:tc>
                <a:tc>
                  <a:txBody>
                    <a:bodyPr/>
                    <a:lstStyle/>
                    <a:p>
                      <a:pPr algn="ctr" fontAlgn="ctr"/>
                      <a:r>
                        <a:rPr lang="fr-FR" sz="700" u="none" strike="noStrike" kern="1200" dirty="0">
                          <a:solidFill>
                            <a:schemeClr val="dk1"/>
                          </a:solidFill>
                          <a:effectLst/>
                          <a:latin typeface="Marianne" panose="02000000000000000000" pitchFamily="2" charset="0"/>
                          <a:ea typeface="+mn-ea"/>
                          <a:cs typeface="+mn-cs"/>
                        </a:rPr>
                        <a:t>Morbihan</a:t>
                      </a:r>
                    </a:p>
                  </a:txBody>
                  <a:tcPr marL="6199" marR="6199" marT="6199" marB="0" anchor="ctr"/>
                </a:tc>
                <a:tc>
                  <a:txBody>
                    <a:bodyPr/>
                    <a:lstStyle/>
                    <a:p>
                      <a:pPr algn="ctr" fontAlgn="ctr"/>
                      <a:r>
                        <a:rPr lang="fr-FR" sz="700" b="1" u="none" strike="noStrike" kern="1200" dirty="0">
                          <a:solidFill>
                            <a:schemeClr val="dk1"/>
                          </a:solidFill>
                          <a:effectLst/>
                          <a:latin typeface="Marianne" panose="02000000000000000000" pitchFamily="2" charset="0"/>
                          <a:ea typeface="+mn-ea"/>
                          <a:cs typeface="+mn-cs"/>
                        </a:rPr>
                        <a:t>BRETAGNE</a:t>
                      </a:r>
                    </a:p>
                  </a:txBody>
                  <a:tcPr marL="6199" marR="6199" marT="6199" marB="0" anchor="ctr">
                    <a:solidFill>
                      <a:srgbClr val="C08C65"/>
                    </a:solidFill>
                  </a:tcPr>
                </a:tc>
                <a:extLst>
                  <a:ext uri="{0D108BD9-81ED-4DB2-BD59-A6C34878D82A}">
                    <a16:rowId xmlns:a16="http://schemas.microsoft.com/office/drawing/2014/main" val="165254625"/>
                  </a:ext>
                </a:extLst>
              </a:tr>
              <a:tr h="200025">
                <a:tc>
                  <a:txBody>
                    <a:bodyPr/>
                    <a:lstStyle/>
                    <a:p>
                      <a:pPr algn="r" fontAlgn="b"/>
                      <a:r>
                        <a:rPr lang="fr-FR" sz="700" u="none" strike="noStrike">
                          <a:effectLst/>
                          <a:latin typeface="Marianne" panose="02000000000000000000" pitchFamily="2" charset="0"/>
                        </a:rPr>
                        <a:t>2020</a:t>
                      </a:r>
                      <a:endParaRPr lang="fr-FR" sz="700" b="0" i="0" u="none" strike="noStrike">
                        <a:solidFill>
                          <a:srgbClr val="000000"/>
                        </a:solidFill>
                        <a:effectLst/>
                        <a:latin typeface="Marianne" panose="02000000000000000000" pitchFamily="2" charset="0"/>
                      </a:endParaRPr>
                    </a:p>
                  </a:txBody>
                  <a:tcPr marL="9525" marR="9525" marT="9525" marB="0" anchor="b"/>
                </a:tc>
                <a:tc>
                  <a:txBody>
                    <a:bodyPr/>
                    <a:lstStyle/>
                    <a:p>
                      <a:pPr algn="r" fontAlgn="ctr"/>
                      <a:r>
                        <a:rPr lang="fr-FR" sz="700" u="none" strike="noStrike" dirty="0">
                          <a:effectLst/>
                          <a:latin typeface="Marianne" panose="02000000000000000000" pitchFamily="2" charset="0"/>
                        </a:rPr>
                        <a:t>419</a:t>
                      </a:r>
                      <a:endParaRPr lang="fr-FR" sz="700" b="0" i="0" u="none" strike="noStrike" dirty="0">
                        <a:solidFill>
                          <a:srgbClr val="000000"/>
                        </a:solidFill>
                        <a:effectLst/>
                        <a:latin typeface="Marianne" panose="02000000000000000000" pitchFamily="2" charset="0"/>
                      </a:endParaRPr>
                    </a:p>
                  </a:txBody>
                  <a:tcPr marL="9525" marR="9525" marT="9525" marB="0" anchor="ctr"/>
                </a:tc>
                <a:tc>
                  <a:txBody>
                    <a:bodyPr/>
                    <a:lstStyle/>
                    <a:p>
                      <a:pPr algn="r" fontAlgn="ctr"/>
                      <a:r>
                        <a:rPr lang="fr-FR" sz="700" u="none" strike="noStrike">
                          <a:effectLst/>
                          <a:latin typeface="Marianne" panose="02000000000000000000" pitchFamily="2" charset="0"/>
                        </a:rPr>
                        <a:t>458</a:t>
                      </a:r>
                      <a:endParaRPr lang="fr-FR" sz="700" b="0" i="0" u="none" strike="noStrike">
                        <a:solidFill>
                          <a:srgbClr val="000000"/>
                        </a:solidFill>
                        <a:effectLst/>
                        <a:latin typeface="Marianne" panose="02000000000000000000" pitchFamily="2" charset="0"/>
                      </a:endParaRPr>
                    </a:p>
                  </a:txBody>
                  <a:tcPr marL="9525" marR="9525" marT="9525" marB="0" anchor="ctr"/>
                </a:tc>
                <a:tc>
                  <a:txBody>
                    <a:bodyPr/>
                    <a:lstStyle/>
                    <a:p>
                      <a:pPr algn="r" fontAlgn="ctr"/>
                      <a:r>
                        <a:rPr lang="fr-FR" sz="700" u="none" strike="noStrike">
                          <a:effectLst/>
                          <a:latin typeface="Marianne" panose="02000000000000000000" pitchFamily="2" charset="0"/>
                        </a:rPr>
                        <a:t>683</a:t>
                      </a:r>
                      <a:endParaRPr lang="fr-FR" sz="700" b="0" i="0" u="none" strike="noStrike">
                        <a:solidFill>
                          <a:srgbClr val="000000"/>
                        </a:solidFill>
                        <a:effectLst/>
                        <a:latin typeface="Marianne" panose="02000000000000000000" pitchFamily="2" charset="0"/>
                      </a:endParaRPr>
                    </a:p>
                  </a:txBody>
                  <a:tcPr marL="9525" marR="9525" marT="9525" marB="0" anchor="ctr"/>
                </a:tc>
                <a:tc>
                  <a:txBody>
                    <a:bodyPr/>
                    <a:lstStyle/>
                    <a:p>
                      <a:pPr algn="r" fontAlgn="ctr"/>
                      <a:r>
                        <a:rPr lang="fr-FR" sz="700" u="none" strike="noStrike">
                          <a:effectLst/>
                          <a:latin typeface="Marianne" panose="02000000000000000000" pitchFamily="2" charset="0"/>
                        </a:rPr>
                        <a:t>422</a:t>
                      </a:r>
                      <a:endParaRPr lang="fr-FR" sz="700" b="0" i="0" u="none" strike="noStrike">
                        <a:solidFill>
                          <a:srgbClr val="000000"/>
                        </a:solidFill>
                        <a:effectLst/>
                        <a:latin typeface="Marianne" panose="02000000000000000000" pitchFamily="2" charset="0"/>
                      </a:endParaRPr>
                    </a:p>
                  </a:txBody>
                  <a:tcPr marL="9525" marR="9525" marT="9525" marB="0" anchor="ctr"/>
                </a:tc>
                <a:tc>
                  <a:txBody>
                    <a:bodyPr/>
                    <a:lstStyle/>
                    <a:p>
                      <a:pPr algn="r" fontAlgn="ctr"/>
                      <a:r>
                        <a:rPr lang="fr-FR" sz="700" u="none" strike="noStrike" dirty="0">
                          <a:effectLst/>
                          <a:latin typeface="Marianne" panose="02000000000000000000" pitchFamily="2" charset="0"/>
                        </a:rPr>
                        <a:t>1 982</a:t>
                      </a:r>
                      <a:endParaRPr lang="fr-FR" sz="700" b="0" i="0" u="none" strike="noStrike" dirty="0">
                        <a:solidFill>
                          <a:srgbClr val="000000"/>
                        </a:solidFill>
                        <a:effectLst/>
                        <a:latin typeface="Marianne" panose="02000000000000000000" pitchFamily="2" charset="0"/>
                      </a:endParaRPr>
                    </a:p>
                  </a:txBody>
                  <a:tcPr marL="9525" marR="9525" marT="9525" marB="0" anchor="ctr">
                    <a:solidFill>
                      <a:srgbClr val="C08C65"/>
                    </a:solidFill>
                  </a:tcPr>
                </a:tc>
                <a:extLst>
                  <a:ext uri="{0D108BD9-81ED-4DB2-BD59-A6C34878D82A}">
                    <a16:rowId xmlns:a16="http://schemas.microsoft.com/office/drawing/2014/main" val="1893530010"/>
                  </a:ext>
                </a:extLst>
              </a:tr>
              <a:tr h="200025">
                <a:tc>
                  <a:txBody>
                    <a:bodyPr/>
                    <a:lstStyle/>
                    <a:p>
                      <a:pPr algn="r" fontAlgn="b"/>
                      <a:r>
                        <a:rPr lang="fr-FR" sz="700" u="none" strike="noStrike">
                          <a:effectLst/>
                          <a:latin typeface="Marianne" panose="02000000000000000000" pitchFamily="2" charset="0"/>
                        </a:rPr>
                        <a:t>2021</a:t>
                      </a:r>
                      <a:endParaRPr lang="fr-FR" sz="700" b="0" i="0" u="none" strike="noStrike">
                        <a:solidFill>
                          <a:srgbClr val="000000"/>
                        </a:solidFill>
                        <a:effectLst/>
                        <a:latin typeface="Marianne" panose="02000000000000000000" pitchFamily="2" charset="0"/>
                      </a:endParaRPr>
                    </a:p>
                  </a:txBody>
                  <a:tcPr marL="9525" marR="9525" marT="9525" marB="0" anchor="b"/>
                </a:tc>
                <a:tc>
                  <a:txBody>
                    <a:bodyPr/>
                    <a:lstStyle/>
                    <a:p>
                      <a:pPr algn="r" fontAlgn="b"/>
                      <a:r>
                        <a:rPr lang="fr-FR" sz="700" u="none" strike="noStrike">
                          <a:effectLst/>
                          <a:latin typeface="Marianne" panose="02000000000000000000" pitchFamily="2" charset="0"/>
                        </a:rPr>
                        <a:t>376</a:t>
                      </a:r>
                      <a:endParaRPr lang="fr-FR" sz="700" b="0" i="0" u="none" strike="noStrike">
                        <a:solidFill>
                          <a:srgbClr val="000000"/>
                        </a:solidFill>
                        <a:effectLst/>
                        <a:latin typeface="Marianne" panose="02000000000000000000" pitchFamily="2" charset="0"/>
                      </a:endParaRPr>
                    </a:p>
                  </a:txBody>
                  <a:tcPr marL="9525" marR="9525" marT="9525" marB="0" anchor="b"/>
                </a:tc>
                <a:tc>
                  <a:txBody>
                    <a:bodyPr/>
                    <a:lstStyle/>
                    <a:p>
                      <a:pPr algn="r" fontAlgn="b"/>
                      <a:r>
                        <a:rPr lang="fr-FR" sz="700" u="none" strike="noStrike" dirty="0">
                          <a:effectLst/>
                          <a:latin typeface="Marianne" panose="02000000000000000000" pitchFamily="2" charset="0"/>
                        </a:rPr>
                        <a:t>434</a:t>
                      </a:r>
                      <a:endParaRPr lang="fr-FR" sz="700" b="0" i="0" u="none" strike="noStrike" dirty="0">
                        <a:solidFill>
                          <a:srgbClr val="000000"/>
                        </a:solidFill>
                        <a:effectLst/>
                        <a:latin typeface="Marianne" panose="02000000000000000000" pitchFamily="2" charset="0"/>
                      </a:endParaRPr>
                    </a:p>
                  </a:txBody>
                  <a:tcPr marL="9525" marR="9525" marT="9525" marB="0" anchor="b"/>
                </a:tc>
                <a:tc>
                  <a:txBody>
                    <a:bodyPr/>
                    <a:lstStyle/>
                    <a:p>
                      <a:pPr algn="r" fontAlgn="b"/>
                      <a:r>
                        <a:rPr lang="fr-FR" sz="700" u="none" strike="noStrike">
                          <a:effectLst/>
                          <a:latin typeface="Marianne" panose="02000000000000000000" pitchFamily="2" charset="0"/>
                        </a:rPr>
                        <a:t>694</a:t>
                      </a:r>
                      <a:endParaRPr lang="fr-FR" sz="700" b="0" i="0" u="none" strike="noStrike">
                        <a:solidFill>
                          <a:srgbClr val="000000"/>
                        </a:solidFill>
                        <a:effectLst/>
                        <a:latin typeface="Marianne" panose="02000000000000000000" pitchFamily="2" charset="0"/>
                      </a:endParaRPr>
                    </a:p>
                  </a:txBody>
                  <a:tcPr marL="9525" marR="9525" marT="9525" marB="0" anchor="b"/>
                </a:tc>
                <a:tc>
                  <a:txBody>
                    <a:bodyPr/>
                    <a:lstStyle/>
                    <a:p>
                      <a:pPr algn="r" fontAlgn="b"/>
                      <a:r>
                        <a:rPr lang="fr-FR" sz="700" u="none" strike="noStrike">
                          <a:effectLst/>
                          <a:latin typeface="Marianne" panose="02000000000000000000" pitchFamily="2" charset="0"/>
                        </a:rPr>
                        <a:t>399</a:t>
                      </a:r>
                      <a:endParaRPr lang="fr-FR" sz="700" b="0" i="0" u="none" strike="noStrike">
                        <a:solidFill>
                          <a:srgbClr val="000000"/>
                        </a:solidFill>
                        <a:effectLst/>
                        <a:latin typeface="Marianne" panose="02000000000000000000" pitchFamily="2" charset="0"/>
                      </a:endParaRPr>
                    </a:p>
                  </a:txBody>
                  <a:tcPr marL="9525" marR="9525" marT="9525" marB="0" anchor="b"/>
                </a:tc>
                <a:tc>
                  <a:txBody>
                    <a:bodyPr/>
                    <a:lstStyle/>
                    <a:p>
                      <a:pPr algn="r" fontAlgn="b"/>
                      <a:r>
                        <a:rPr lang="fr-FR" sz="700" u="none" strike="noStrike" dirty="0">
                          <a:effectLst/>
                          <a:latin typeface="Marianne" panose="02000000000000000000" pitchFamily="2" charset="0"/>
                        </a:rPr>
                        <a:t>1 902</a:t>
                      </a:r>
                      <a:endParaRPr lang="fr-FR" sz="700" b="0" i="0" u="none" strike="noStrike" dirty="0">
                        <a:solidFill>
                          <a:srgbClr val="000000"/>
                        </a:solidFill>
                        <a:effectLst/>
                        <a:latin typeface="Marianne" panose="02000000000000000000" pitchFamily="2" charset="0"/>
                      </a:endParaRPr>
                    </a:p>
                  </a:txBody>
                  <a:tcPr marL="9525" marR="9525" marT="9525" marB="0" anchor="b">
                    <a:solidFill>
                      <a:srgbClr val="C08C65"/>
                    </a:solidFill>
                  </a:tcPr>
                </a:tc>
                <a:extLst>
                  <a:ext uri="{0D108BD9-81ED-4DB2-BD59-A6C34878D82A}">
                    <a16:rowId xmlns:a16="http://schemas.microsoft.com/office/drawing/2014/main" val="49562153"/>
                  </a:ext>
                </a:extLst>
              </a:tr>
              <a:tr h="200025">
                <a:tc>
                  <a:txBody>
                    <a:bodyPr/>
                    <a:lstStyle/>
                    <a:p>
                      <a:pPr algn="r" fontAlgn="b"/>
                      <a:r>
                        <a:rPr lang="fr-FR" sz="700" u="none" strike="noStrike" dirty="0">
                          <a:effectLst/>
                          <a:latin typeface="Marianne" panose="02000000000000000000" pitchFamily="2" charset="0"/>
                        </a:rPr>
                        <a:t>2022</a:t>
                      </a:r>
                      <a:endParaRPr lang="fr-FR" sz="700" b="0" i="0" u="none" strike="noStrike" dirty="0">
                        <a:solidFill>
                          <a:srgbClr val="000000"/>
                        </a:solidFill>
                        <a:effectLst/>
                        <a:latin typeface="Marianne" panose="02000000000000000000" pitchFamily="2" charset="0"/>
                      </a:endParaRPr>
                    </a:p>
                  </a:txBody>
                  <a:tcPr marL="9525" marR="9525" marT="9525" marB="0" anchor="b"/>
                </a:tc>
                <a:tc>
                  <a:txBody>
                    <a:bodyPr/>
                    <a:lstStyle/>
                    <a:p>
                      <a:pPr algn="r" fontAlgn="b"/>
                      <a:r>
                        <a:rPr lang="fr-FR" sz="700" u="none" strike="noStrike">
                          <a:effectLst/>
                          <a:latin typeface="Marianne" panose="02000000000000000000" pitchFamily="2" charset="0"/>
                        </a:rPr>
                        <a:t>336</a:t>
                      </a:r>
                      <a:endParaRPr lang="fr-FR" sz="700" b="0" i="0" u="none" strike="noStrike">
                        <a:solidFill>
                          <a:srgbClr val="000000"/>
                        </a:solidFill>
                        <a:effectLst/>
                        <a:latin typeface="Marianne" panose="02000000000000000000" pitchFamily="2" charset="0"/>
                      </a:endParaRPr>
                    </a:p>
                  </a:txBody>
                  <a:tcPr marL="9525" marR="9525" marT="9525" marB="0" anchor="b"/>
                </a:tc>
                <a:tc>
                  <a:txBody>
                    <a:bodyPr/>
                    <a:lstStyle/>
                    <a:p>
                      <a:pPr algn="r" fontAlgn="b"/>
                      <a:r>
                        <a:rPr lang="fr-FR" sz="700" u="none" strike="noStrike">
                          <a:effectLst/>
                          <a:latin typeface="Marianne" panose="02000000000000000000" pitchFamily="2" charset="0"/>
                        </a:rPr>
                        <a:t>333</a:t>
                      </a:r>
                      <a:endParaRPr lang="fr-FR" sz="700" b="0" i="0" u="none" strike="noStrike">
                        <a:solidFill>
                          <a:srgbClr val="000000"/>
                        </a:solidFill>
                        <a:effectLst/>
                        <a:latin typeface="Marianne" panose="02000000000000000000" pitchFamily="2" charset="0"/>
                      </a:endParaRPr>
                    </a:p>
                  </a:txBody>
                  <a:tcPr marL="9525" marR="9525" marT="9525" marB="0" anchor="b"/>
                </a:tc>
                <a:tc>
                  <a:txBody>
                    <a:bodyPr/>
                    <a:lstStyle/>
                    <a:p>
                      <a:pPr algn="r" fontAlgn="b"/>
                      <a:r>
                        <a:rPr lang="fr-FR" sz="700" u="none" strike="noStrike">
                          <a:effectLst/>
                          <a:latin typeface="Marianne" panose="02000000000000000000" pitchFamily="2" charset="0"/>
                        </a:rPr>
                        <a:t>495</a:t>
                      </a:r>
                      <a:endParaRPr lang="fr-FR" sz="700" b="0" i="0" u="none" strike="noStrike">
                        <a:solidFill>
                          <a:srgbClr val="000000"/>
                        </a:solidFill>
                        <a:effectLst/>
                        <a:latin typeface="Marianne" panose="02000000000000000000" pitchFamily="2" charset="0"/>
                      </a:endParaRPr>
                    </a:p>
                  </a:txBody>
                  <a:tcPr marL="9525" marR="9525" marT="9525" marB="0" anchor="b"/>
                </a:tc>
                <a:tc>
                  <a:txBody>
                    <a:bodyPr/>
                    <a:lstStyle/>
                    <a:p>
                      <a:pPr algn="r" fontAlgn="b"/>
                      <a:r>
                        <a:rPr lang="fr-FR" sz="700" u="none" strike="noStrike">
                          <a:effectLst/>
                          <a:latin typeface="Marianne" panose="02000000000000000000" pitchFamily="2" charset="0"/>
                        </a:rPr>
                        <a:t>340</a:t>
                      </a:r>
                      <a:endParaRPr lang="fr-FR" sz="700" b="0" i="0" u="none" strike="noStrike">
                        <a:solidFill>
                          <a:srgbClr val="000000"/>
                        </a:solidFill>
                        <a:effectLst/>
                        <a:latin typeface="Marianne" panose="02000000000000000000" pitchFamily="2" charset="0"/>
                      </a:endParaRPr>
                    </a:p>
                  </a:txBody>
                  <a:tcPr marL="9525" marR="9525" marT="9525" marB="0" anchor="b"/>
                </a:tc>
                <a:tc>
                  <a:txBody>
                    <a:bodyPr/>
                    <a:lstStyle/>
                    <a:p>
                      <a:pPr algn="r" fontAlgn="b"/>
                      <a:r>
                        <a:rPr lang="fr-FR" sz="700" u="none" strike="noStrike" dirty="0">
                          <a:effectLst/>
                          <a:latin typeface="Marianne" panose="02000000000000000000" pitchFamily="2" charset="0"/>
                        </a:rPr>
                        <a:t>1 502</a:t>
                      </a:r>
                      <a:endParaRPr lang="fr-FR" sz="700" b="0" i="0" u="none" strike="noStrike" dirty="0">
                        <a:solidFill>
                          <a:srgbClr val="000000"/>
                        </a:solidFill>
                        <a:effectLst/>
                        <a:latin typeface="Marianne" panose="02000000000000000000" pitchFamily="2" charset="0"/>
                      </a:endParaRPr>
                    </a:p>
                  </a:txBody>
                  <a:tcPr marL="9525" marR="9525" marT="9525" marB="0" anchor="b">
                    <a:solidFill>
                      <a:srgbClr val="C08C65"/>
                    </a:solidFill>
                  </a:tcPr>
                </a:tc>
                <a:extLst>
                  <a:ext uri="{0D108BD9-81ED-4DB2-BD59-A6C34878D82A}">
                    <a16:rowId xmlns:a16="http://schemas.microsoft.com/office/drawing/2014/main" val="440643324"/>
                  </a:ext>
                </a:extLst>
              </a:tr>
              <a:tr h="200025">
                <a:tc>
                  <a:txBody>
                    <a:bodyPr/>
                    <a:lstStyle/>
                    <a:p>
                      <a:pPr algn="r" fontAlgn="b"/>
                      <a:r>
                        <a:rPr lang="fr-FR" sz="700" b="1" i="0" u="none" strike="noStrike" dirty="0">
                          <a:solidFill>
                            <a:srgbClr val="000000"/>
                          </a:solidFill>
                          <a:effectLst/>
                          <a:latin typeface="Marianne" panose="02000000000000000000" pitchFamily="2" charset="0"/>
                        </a:rPr>
                        <a:t>Evolution 2020/2022</a:t>
                      </a:r>
                    </a:p>
                  </a:txBody>
                  <a:tcPr marL="9525" marR="9525" marT="9525" marB="0" anchor="b"/>
                </a:tc>
                <a:tc>
                  <a:txBody>
                    <a:bodyPr/>
                    <a:lstStyle/>
                    <a:p>
                      <a:pPr algn="r" fontAlgn="b"/>
                      <a:r>
                        <a:rPr lang="fr-FR" sz="700" b="1" u="none" strike="noStrike" dirty="0">
                          <a:effectLst/>
                          <a:latin typeface="Marianne" panose="02000000000000000000" pitchFamily="2" charset="0"/>
                        </a:rPr>
                        <a:t>-20 %</a:t>
                      </a:r>
                      <a:endParaRPr lang="fr-FR" sz="700" b="1" i="0" u="none" strike="noStrike" dirty="0">
                        <a:solidFill>
                          <a:srgbClr val="000000"/>
                        </a:solidFill>
                        <a:effectLst/>
                        <a:latin typeface="Marianne" panose="02000000000000000000" pitchFamily="2" charset="0"/>
                      </a:endParaRPr>
                    </a:p>
                  </a:txBody>
                  <a:tcPr marL="9525" marR="9525" marT="9525" marB="0" anchor="b"/>
                </a:tc>
                <a:tc>
                  <a:txBody>
                    <a:bodyPr/>
                    <a:lstStyle/>
                    <a:p>
                      <a:pPr algn="r" fontAlgn="b"/>
                      <a:r>
                        <a:rPr lang="fr-FR" sz="700" b="1" u="none" strike="noStrike" dirty="0">
                          <a:effectLst/>
                          <a:latin typeface="Marianne" panose="02000000000000000000" pitchFamily="2" charset="0"/>
                        </a:rPr>
                        <a:t>-27 %</a:t>
                      </a:r>
                      <a:endParaRPr lang="fr-FR" sz="700" b="1" i="0" u="none" strike="noStrike" dirty="0">
                        <a:solidFill>
                          <a:srgbClr val="000000"/>
                        </a:solidFill>
                        <a:effectLst/>
                        <a:latin typeface="Marianne" panose="02000000000000000000" pitchFamily="2" charset="0"/>
                      </a:endParaRPr>
                    </a:p>
                  </a:txBody>
                  <a:tcPr marL="9525" marR="9525" marT="9525" marB="0" anchor="b"/>
                </a:tc>
                <a:tc>
                  <a:txBody>
                    <a:bodyPr/>
                    <a:lstStyle/>
                    <a:p>
                      <a:pPr algn="r" fontAlgn="b"/>
                      <a:r>
                        <a:rPr lang="fr-FR" sz="700" b="1" u="none" strike="noStrike" dirty="0">
                          <a:effectLst/>
                          <a:latin typeface="Marianne" panose="02000000000000000000" pitchFamily="2" charset="0"/>
                        </a:rPr>
                        <a:t>-28 %</a:t>
                      </a:r>
                      <a:endParaRPr lang="fr-FR" sz="700" b="1" i="0" u="none" strike="noStrike" dirty="0">
                        <a:solidFill>
                          <a:srgbClr val="000000"/>
                        </a:solidFill>
                        <a:effectLst/>
                        <a:latin typeface="Marianne" panose="02000000000000000000" pitchFamily="2" charset="0"/>
                      </a:endParaRPr>
                    </a:p>
                  </a:txBody>
                  <a:tcPr marL="9525" marR="9525" marT="9525" marB="0" anchor="b"/>
                </a:tc>
                <a:tc>
                  <a:txBody>
                    <a:bodyPr/>
                    <a:lstStyle/>
                    <a:p>
                      <a:pPr algn="r" fontAlgn="b"/>
                      <a:r>
                        <a:rPr lang="fr-FR" sz="700" b="1" u="none" strike="noStrike" dirty="0">
                          <a:effectLst/>
                          <a:latin typeface="Marianne" panose="02000000000000000000" pitchFamily="2" charset="0"/>
                        </a:rPr>
                        <a:t>-19 %</a:t>
                      </a:r>
                      <a:endParaRPr lang="fr-FR" sz="700" b="1" i="0" u="none" strike="noStrike" dirty="0">
                        <a:solidFill>
                          <a:srgbClr val="000000"/>
                        </a:solidFill>
                        <a:effectLst/>
                        <a:latin typeface="Marianne" panose="02000000000000000000" pitchFamily="2" charset="0"/>
                      </a:endParaRPr>
                    </a:p>
                  </a:txBody>
                  <a:tcPr marL="9525" marR="9525" marT="9525" marB="0" anchor="b"/>
                </a:tc>
                <a:tc>
                  <a:txBody>
                    <a:bodyPr/>
                    <a:lstStyle/>
                    <a:p>
                      <a:pPr algn="r" fontAlgn="b"/>
                      <a:r>
                        <a:rPr lang="fr-FR" sz="700" b="1" u="none" strike="noStrike" dirty="0">
                          <a:effectLst/>
                          <a:latin typeface="Marianne" panose="02000000000000000000" pitchFamily="2" charset="0"/>
                        </a:rPr>
                        <a:t>-24 %</a:t>
                      </a:r>
                      <a:endParaRPr lang="fr-FR" sz="700" b="1" i="0" u="none" strike="noStrike" dirty="0">
                        <a:solidFill>
                          <a:srgbClr val="000000"/>
                        </a:solidFill>
                        <a:effectLst/>
                        <a:latin typeface="Marianne" panose="02000000000000000000" pitchFamily="2" charset="0"/>
                      </a:endParaRPr>
                    </a:p>
                  </a:txBody>
                  <a:tcPr marL="9525" marR="9525" marT="9525" marB="0" anchor="b">
                    <a:solidFill>
                      <a:srgbClr val="C08C65"/>
                    </a:solidFill>
                  </a:tcPr>
                </a:tc>
                <a:extLst>
                  <a:ext uri="{0D108BD9-81ED-4DB2-BD59-A6C34878D82A}">
                    <a16:rowId xmlns:a16="http://schemas.microsoft.com/office/drawing/2014/main" val="1102492617"/>
                  </a:ext>
                </a:extLst>
              </a:tr>
            </a:tbl>
          </a:graphicData>
        </a:graphic>
      </p:graphicFrame>
      <p:sp>
        <p:nvSpPr>
          <p:cNvPr id="7" name="ZoneTexte 6">
            <a:extLst>
              <a:ext uri="{FF2B5EF4-FFF2-40B4-BE49-F238E27FC236}">
                <a16:creationId xmlns:a16="http://schemas.microsoft.com/office/drawing/2014/main" id="{0459EA98-380C-66EA-ECD3-3694CFFF902B}"/>
              </a:ext>
            </a:extLst>
          </p:cNvPr>
          <p:cNvSpPr txBox="1"/>
          <p:nvPr/>
        </p:nvSpPr>
        <p:spPr>
          <a:xfrm>
            <a:off x="1463346" y="4686984"/>
            <a:ext cx="3588380" cy="215444"/>
          </a:xfrm>
          <a:prstGeom prst="rect">
            <a:avLst/>
          </a:prstGeom>
          <a:noFill/>
        </p:spPr>
        <p:txBody>
          <a:bodyPr wrap="square" rtlCol="0">
            <a:spAutoFit/>
          </a:bodyPr>
          <a:lstStyle/>
          <a:p>
            <a:pPr algn="l" fontAlgn="ctr"/>
            <a:r>
              <a:rPr lang="fr-FR" sz="800" b="1" u="none" strike="noStrike" kern="1200" dirty="0">
                <a:solidFill>
                  <a:schemeClr val="dk1"/>
                </a:solidFill>
                <a:effectLst/>
                <a:latin typeface="Marianne" panose="02000000000000000000" pitchFamily="2" charset="0"/>
                <a:ea typeface="+mn-ea"/>
                <a:cs typeface="+mn-cs"/>
              </a:rPr>
              <a:t>Nombre de dossiers de surendettement avec impayés d'énergie</a:t>
            </a:r>
          </a:p>
        </p:txBody>
      </p:sp>
      <p:pic>
        <p:nvPicPr>
          <p:cNvPr id="1028" name="Picture 4" descr="Light bulb and plants">
            <a:extLst>
              <a:ext uri="{FF2B5EF4-FFF2-40B4-BE49-F238E27FC236}">
                <a16:creationId xmlns:a16="http://schemas.microsoft.com/office/drawing/2014/main" id="{FA12BF30-5585-C178-3C79-F2835CA35A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955" y="4552337"/>
            <a:ext cx="936768" cy="624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842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BD03CF5-1D03-8C2A-5B0E-3D66EAA2AA77}"/>
              </a:ext>
            </a:extLst>
          </p:cNvPr>
          <p:cNvSpPr txBox="1"/>
          <p:nvPr/>
        </p:nvSpPr>
        <p:spPr>
          <a:xfrm>
            <a:off x="657478" y="294224"/>
            <a:ext cx="6966923" cy="600164"/>
          </a:xfrm>
          <a:prstGeom prst="rect">
            <a:avLst/>
          </a:prstGeom>
          <a:noFill/>
        </p:spPr>
        <p:txBody>
          <a:bodyPr wrap="square" rtlCol="0">
            <a:spAutoFit/>
          </a:bodyPr>
          <a:lstStyle/>
          <a:p>
            <a:r>
              <a:rPr lang="fr-FR" sz="2400" b="1" dirty="0">
                <a:latin typeface="Marianne" panose="02000000000000000000" pitchFamily="2" charset="0"/>
              </a:rPr>
              <a:t>Logement - Hébergement</a:t>
            </a:r>
          </a:p>
          <a:p>
            <a:r>
              <a:rPr lang="fr-FR" sz="900" dirty="0">
                <a:latin typeface="Marianne" panose="02000000000000000000" pitchFamily="2" charset="0"/>
              </a:rPr>
              <a:t>Lits, places installées au 31 décembre 2022 par catégorie d'établissement - Taux d'équipement</a:t>
            </a:r>
          </a:p>
        </p:txBody>
      </p:sp>
      <p:sp>
        <p:nvSpPr>
          <p:cNvPr id="4" name="Espace réservé du numéro de diapositive 3">
            <a:extLst>
              <a:ext uri="{FF2B5EF4-FFF2-40B4-BE49-F238E27FC236}">
                <a16:creationId xmlns:a16="http://schemas.microsoft.com/office/drawing/2014/main" id="{66C43035-28D7-2169-4C92-4C9C41301A71}"/>
              </a:ext>
            </a:extLst>
          </p:cNvPr>
          <p:cNvSpPr>
            <a:spLocks noGrp="1"/>
          </p:cNvSpPr>
          <p:nvPr>
            <p:ph type="sldNum" sz="quarter" idx="12"/>
          </p:nvPr>
        </p:nvSpPr>
        <p:spPr/>
        <p:txBody>
          <a:bodyPr/>
          <a:lstStyle/>
          <a:p>
            <a:fld id="{B4A918BC-4D43-4B42-B3C0-E7EBE25E6AF0}" type="slidenum">
              <a:rPr lang="en-US" smtClean="0"/>
              <a:t>22</a:t>
            </a:fld>
            <a:endParaRPr lang="en-US"/>
          </a:p>
        </p:txBody>
      </p:sp>
      <p:sp>
        <p:nvSpPr>
          <p:cNvPr id="9" name="ZoneTexte 8">
            <a:extLst>
              <a:ext uri="{FF2B5EF4-FFF2-40B4-BE49-F238E27FC236}">
                <a16:creationId xmlns:a16="http://schemas.microsoft.com/office/drawing/2014/main" id="{70AA655C-8A10-37F5-8446-E6E4A6285678}"/>
              </a:ext>
            </a:extLst>
          </p:cNvPr>
          <p:cNvSpPr txBox="1"/>
          <p:nvPr/>
        </p:nvSpPr>
        <p:spPr>
          <a:xfrm>
            <a:off x="341607" y="4105677"/>
            <a:ext cx="6435625" cy="369332"/>
          </a:xfrm>
          <a:prstGeom prst="rect">
            <a:avLst/>
          </a:prstGeom>
          <a:noFill/>
        </p:spPr>
        <p:txBody>
          <a:bodyPr wrap="square">
            <a:spAutoFit/>
          </a:bodyPr>
          <a:lstStyle/>
          <a:p>
            <a:r>
              <a:rPr lang="fr-FR" sz="600" i="1" dirty="0">
                <a:latin typeface="Marianne" panose="02000000000000000000" pitchFamily="2" charset="0"/>
              </a:rPr>
              <a:t>Sources : DREES, </a:t>
            </a:r>
            <a:r>
              <a:rPr lang="fr-FR" sz="600" i="1" dirty="0" err="1">
                <a:latin typeface="Marianne" panose="02000000000000000000" pitchFamily="2" charset="0"/>
              </a:rPr>
              <a:t>Finess</a:t>
            </a:r>
            <a:r>
              <a:rPr lang="fr-FR" sz="600" i="1" dirty="0">
                <a:latin typeface="Marianne" panose="02000000000000000000" pitchFamily="2" charset="0"/>
              </a:rPr>
              <a:t> ; Insee, Estimations de population 2022 (résultats provisoires arrêtés avril 2024) ; DREETS ; DGCS  </a:t>
            </a:r>
          </a:p>
          <a:p>
            <a:r>
              <a:rPr lang="fr-FR" sz="600" i="1" dirty="0">
                <a:latin typeface="Marianne" panose="02000000000000000000" pitchFamily="2" charset="0"/>
              </a:rPr>
              <a:t>(1) Conventionnés ou non en résidence sociale</a:t>
            </a:r>
          </a:p>
          <a:p>
            <a:r>
              <a:rPr lang="fr-FR" sz="600" i="1" dirty="0">
                <a:latin typeface="Marianne" panose="02000000000000000000" pitchFamily="2" charset="0"/>
              </a:rPr>
              <a:t>(2) En CHRS et Centres d'accueil non conventionnés au titre de l'aide sociale</a:t>
            </a:r>
          </a:p>
        </p:txBody>
      </p:sp>
      <p:graphicFrame>
        <p:nvGraphicFramePr>
          <p:cNvPr id="3" name="Tableau 2">
            <a:extLst>
              <a:ext uri="{FF2B5EF4-FFF2-40B4-BE49-F238E27FC236}">
                <a16:creationId xmlns:a16="http://schemas.microsoft.com/office/drawing/2014/main" id="{B1B85DB5-5C0E-B71B-9B52-84B70D3D032F}"/>
              </a:ext>
            </a:extLst>
          </p:cNvPr>
          <p:cNvGraphicFramePr>
            <a:graphicFrameLocks noGrp="1"/>
          </p:cNvGraphicFramePr>
          <p:nvPr>
            <p:extLst>
              <p:ext uri="{D42A27DB-BD31-4B8C-83A1-F6EECF244321}">
                <p14:modId xmlns:p14="http://schemas.microsoft.com/office/powerpoint/2010/main" val="148132869"/>
              </p:ext>
            </p:extLst>
          </p:nvPr>
        </p:nvGraphicFramePr>
        <p:xfrm>
          <a:off x="397266" y="1540681"/>
          <a:ext cx="8241569" cy="2446738"/>
        </p:xfrm>
        <a:graphic>
          <a:graphicData uri="http://schemas.openxmlformats.org/drawingml/2006/table">
            <a:tbl>
              <a:tblPr>
                <a:tableStyleId>{5C22544A-7EE6-4342-B048-85BDC9FD1C3A}</a:tableStyleId>
              </a:tblPr>
              <a:tblGrid>
                <a:gridCol w="4641569">
                  <a:extLst>
                    <a:ext uri="{9D8B030D-6E8A-4147-A177-3AD203B41FA5}">
                      <a16:colId xmlns:a16="http://schemas.microsoft.com/office/drawing/2014/main" val="4015489691"/>
                    </a:ext>
                  </a:extLst>
                </a:gridCol>
                <a:gridCol w="720000">
                  <a:extLst>
                    <a:ext uri="{9D8B030D-6E8A-4147-A177-3AD203B41FA5}">
                      <a16:colId xmlns:a16="http://schemas.microsoft.com/office/drawing/2014/main" val="1897526618"/>
                    </a:ext>
                  </a:extLst>
                </a:gridCol>
                <a:gridCol w="720000">
                  <a:extLst>
                    <a:ext uri="{9D8B030D-6E8A-4147-A177-3AD203B41FA5}">
                      <a16:colId xmlns:a16="http://schemas.microsoft.com/office/drawing/2014/main" val="1566357108"/>
                    </a:ext>
                  </a:extLst>
                </a:gridCol>
                <a:gridCol w="720000">
                  <a:extLst>
                    <a:ext uri="{9D8B030D-6E8A-4147-A177-3AD203B41FA5}">
                      <a16:colId xmlns:a16="http://schemas.microsoft.com/office/drawing/2014/main" val="3762525496"/>
                    </a:ext>
                  </a:extLst>
                </a:gridCol>
                <a:gridCol w="720000">
                  <a:extLst>
                    <a:ext uri="{9D8B030D-6E8A-4147-A177-3AD203B41FA5}">
                      <a16:colId xmlns:a16="http://schemas.microsoft.com/office/drawing/2014/main" val="797443426"/>
                    </a:ext>
                  </a:extLst>
                </a:gridCol>
                <a:gridCol w="720000">
                  <a:extLst>
                    <a:ext uri="{9D8B030D-6E8A-4147-A177-3AD203B41FA5}">
                      <a16:colId xmlns:a16="http://schemas.microsoft.com/office/drawing/2014/main" val="1453974010"/>
                    </a:ext>
                  </a:extLst>
                </a:gridCol>
              </a:tblGrid>
              <a:tr h="266354">
                <a:tc>
                  <a:txBody>
                    <a:bodyPr/>
                    <a:lstStyle/>
                    <a:p>
                      <a:pPr algn="ctr" fontAlgn="ctr"/>
                      <a:r>
                        <a:rPr lang="fr-FR" sz="700" u="none" strike="noStrike" kern="1200" dirty="0">
                          <a:solidFill>
                            <a:schemeClr val="dk1"/>
                          </a:solidFill>
                          <a:effectLst/>
                          <a:latin typeface="Marianne" panose="02000000000000000000" pitchFamily="2" charset="0"/>
                          <a:ea typeface="+mn-ea"/>
                          <a:cs typeface="+mn-cs"/>
                        </a:rPr>
                        <a:t> </a:t>
                      </a:r>
                    </a:p>
                  </a:txBody>
                  <a:tcPr marL="6194" marR="6194" marT="6194" marB="0" anchor="ctr"/>
                </a:tc>
                <a:tc>
                  <a:txBody>
                    <a:bodyPr/>
                    <a:lstStyle/>
                    <a:p>
                      <a:pPr algn="ctr" fontAlgn="ctr"/>
                      <a:r>
                        <a:rPr lang="fr-FR" sz="700" u="none" strike="noStrike" kern="1200" dirty="0">
                          <a:solidFill>
                            <a:schemeClr val="dk1"/>
                          </a:solidFill>
                          <a:effectLst/>
                          <a:latin typeface="Marianne" panose="02000000000000000000" pitchFamily="2" charset="0"/>
                          <a:ea typeface="+mn-ea"/>
                          <a:cs typeface="+mn-cs"/>
                        </a:rPr>
                        <a:t>Côtes-d'Armor</a:t>
                      </a:r>
                    </a:p>
                  </a:txBody>
                  <a:tcPr marL="6194" marR="6194" marT="6194" marB="0" anchor="ctr"/>
                </a:tc>
                <a:tc>
                  <a:txBody>
                    <a:bodyPr/>
                    <a:lstStyle/>
                    <a:p>
                      <a:pPr algn="ctr" fontAlgn="ctr"/>
                      <a:r>
                        <a:rPr lang="fr-FR" sz="700" u="none" strike="noStrike" kern="1200">
                          <a:solidFill>
                            <a:schemeClr val="dk1"/>
                          </a:solidFill>
                          <a:effectLst/>
                          <a:latin typeface="Marianne" panose="02000000000000000000" pitchFamily="2" charset="0"/>
                          <a:ea typeface="+mn-ea"/>
                          <a:cs typeface="+mn-cs"/>
                        </a:rPr>
                        <a:t>Finistère</a:t>
                      </a:r>
                    </a:p>
                  </a:txBody>
                  <a:tcPr marL="6194" marR="6194" marT="6194" marB="0" anchor="ctr"/>
                </a:tc>
                <a:tc>
                  <a:txBody>
                    <a:bodyPr/>
                    <a:lstStyle/>
                    <a:p>
                      <a:pPr algn="ctr" fontAlgn="ctr"/>
                      <a:r>
                        <a:rPr lang="fr-FR" sz="700" u="none" strike="noStrike" kern="1200">
                          <a:solidFill>
                            <a:schemeClr val="dk1"/>
                          </a:solidFill>
                          <a:effectLst/>
                          <a:latin typeface="Marianne" panose="02000000000000000000" pitchFamily="2" charset="0"/>
                          <a:ea typeface="+mn-ea"/>
                          <a:cs typeface="+mn-cs"/>
                        </a:rPr>
                        <a:t>Ille-et-Vilaine</a:t>
                      </a:r>
                    </a:p>
                  </a:txBody>
                  <a:tcPr marL="6194" marR="6194" marT="6194" marB="0" anchor="ctr"/>
                </a:tc>
                <a:tc>
                  <a:txBody>
                    <a:bodyPr/>
                    <a:lstStyle/>
                    <a:p>
                      <a:pPr algn="ctr" fontAlgn="ctr"/>
                      <a:r>
                        <a:rPr lang="fr-FR" sz="700" u="none" strike="noStrike" kern="1200">
                          <a:solidFill>
                            <a:schemeClr val="dk1"/>
                          </a:solidFill>
                          <a:effectLst/>
                          <a:latin typeface="Marianne" panose="02000000000000000000" pitchFamily="2" charset="0"/>
                          <a:ea typeface="+mn-ea"/>
                          <a:cs typeface="+mn-cs"/>
                        </a:rPr>
                        <a:t>Morbihan</a:t>
                      </a:r>
                    </a:p>
                  </a:txBody>
                  <a:tcPr marL="6194" marR="6194" marT="6194" marB="0" anchor="ctr"/>
                </a:tc>
                <a:tc>
                  <a:txBody>
                    <a:bodyPr/>
                    <a:lstStyle/>
                    <a:p>
                      <a:pPr algn="ctr" fontAlgn="ctr"/>
                      <a:r>
                        <a:rPr lang="fr-FR" sz="700" b="1" u="none" strike="noStrike" kern="1200" dirty="0">
                          <a:solidFill>
                            <a:schemeClr val="dk1"/>
                          </a:solidFill>
                          <a:effectLst/>
                          <a:latin typeface="Marianne" panose="02000000000000000000" pitchFamily="2" charset="0"/>
                          <a:ea typeface="+mn-ea"/>
                          <a:cs typeface="+mn-cs"/>
                        </a:rPr>
                        <a:t>BRETAGNE</a:t>
                      </a:r>
                    </a:p>
                  </a:txBody>
                  <a:tcPr marL="6194" marR="6194" marT="6194" marB="0" anchor="ctr">
                    <a:solidFill>
                      <a:srgbClr val="C08C65"/>
                    </a:solidFill>
                  </a:tcPr>
                </a:tc>
                <a:extLst>
                  <a:ext uri="{0D108BD9-81ED-4DB2-BD59-A6C34878D82A}">
                    <a16:rowId xmlns:a16="http://schemas.microsoft.com/office/drawing/2014/main" val="3395762752"/>
                  </a:ext>
                </a:extLst>
              </a:tr>
              <a:tr h="136274">
                <a:tc>
                  <a:txBody>
                    <a:bodyPr/>
                    <a:lstStyle/>
                    <a:p>
                      <a:pPr algn="l" fontAlgn="ctr"/>
                      <a:r>
                        <a:rPr lang="fr-FR" sz="700" b="1" u="none" strike="noStrike" kern="1200" dirty="0">
                          <a:solidFill>
                            <a:schemeClr val="dk1"/>
                          </a:solidFill>
                          <a:effectLst/>
                          <a:latin typeface="Marianne" panose="02000000000000000000" pitchFamily="2" charset="0"/>
                          <a:ea typeface="+mn-ea"/>
                          <a:cs typeface="+mn-cs"/>
                        </a:rPr>
                        <a:t>Établissements pour adultes et familles en difficulté</a:t>
                      </a:r>
                    </a:p>
                  </a:txBody>
                  <a:tcPr marL="6194" marR="6194" marT="6194" marB="0" anchor="ctr"/>
                </a:tc>
                <a:tc>
                  <a:txBody>
                    <a:bodyPr/>
                    <a:lstStyle/>
                    <a:p>
                      <a:pPr algn="r" fontAlgn="ctr"/>
                      <a:r>
                        <a:rPr lang="fr-FR" sz="700" b="0" i="0" u="none" strike="noStrike" dirty="0">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800" b="1" i="0" u="none" strike="noStrike" dirty="0">
                          <a:solidFill>
                            <a:srgbClr val="000000"/>
                          </a:solidFill>
                          <a:effectLst/>
                          <a:latin typeface="Marianne" panose="02000000000000000000" pitchFamily="2" charset="0"/>
                        </a:rPr>
                        <a:t> </a:t>
                      </a:r>
                    </a:p>
                  </a:txBody>
                  <a:tcPr marL="9525" marR="9525" marT="9525" marB="0" anchor="ctr">
                    <a:solidFill>
                      <a:srgbClr val="C08C65"/>
                    </a:solidFill>
                  </a:tcPr>
                </a:tc>
                <a:extLst>
                  <a:ext uri="{0D108BD9-81ED-4DB2-BD59-A6C34878D82A}">
                    <a16:rowId xmlns:a16="http://schemas.microsoft.com/office/drawing/2014/main" val="1345605370"/>
                  </a:ext>
                </a:extLst>
              </a:tr>
              <a:tr h="136274">
                <a:tc>
                  <a:txBody>
                    <a:bodyPr/>
                    <a:lstStyle/>
                    <a:p>
                      <a:pPr algn="l" fontAlgn="ctr"/>
                      <a:r>
                        <a:rPr lang="fr-FR" sz="700" b="1" u="none" strike="noStrike" kern="1200" dirty="0">
                          <a:solidFill>
                            <a:schemeClr val="dk1"/>
                          </a:solidFill>
                          <a:effectLst/>
                          <a:latin typeface="Marianne" panose="02000000000000000000" pitchFamily="2" charset="0"/>
                          <a:ea typeface="+mn-ea"/>
                          <a:cs typeface="+mn-cs"/>
                        </a:rPr>
                        <a:t>Hébergement social</a:t>
                      </a:r>
                    </a:p>
                  </a:txBody>
                  <a:tcPr marL="55748" marR="6194" marT="6194"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800" b="1" i="0" u="none" strike="noStrike">
                          <a:solidFill>
                            <a:srgbClr val="000000"/>
                          </a:solidFill>
                          <a:effectLst/>
                          <a:latin typeface="Marianne" panose="02000000000000000000" pitchFamily="2" charset="0"/>
                        </a:rPr>
                        <a:t> </a:t>
                      </a:r>
                    </a:p>
                  </a:txBody>
                  <a:tcPr marL="9525" marR="9525" marT="9525" marB="0" anchor="ctr">
                    <a:solidFill>
                      <a:srgbClr val="C08C65"/>
                    </a:solidFill>
                  </a:tcPr>
                </a:tc>
                <a:extLst>
                  <a:ext uri="{0D108BD9-81ED-4DB2-BD59-A6C34878D82A}">
                    <a16:rowId xmlns:a16="http://schemas.microsoft.com/office/drawing/2014/main" val="2225512054"/>
                  </a:ext>
                </a:extLst>
              </a:tr>
              <a:tr h="136274">
                <a:tc>
                  <a:txBody>
                    <a:bodyPr/>
                    <a:lstStyle/>
                    <a:p>
                      <a:pPr algn="l" fontAlgn="ctr"/>
                      <a:r>
                        <a:rPr lang="fr-FR" sz="700" u="none" strike="noStrike" kern="1200">
                          <a:solidFill>
                            <a:schemeClr val="dk1"/>
                          </a:solidFill>
                          <a:effectLst/>
                          <a:latin typeface="Marianne" panose="02000000000000000000" pitchFamily="2" charset="0"/>
                          <a:ea typeface="+mn-ea"/>
                          <a:cs typeface="+mn-cs"/>
                        </a:rPr>
                        <a:t>Centres d'hébergement et de réinsertion sociale, CHRS</a:t>
                      </a:r>
                    </a:p>
                  </a:txBody>
                  <a:tcPr marL="111497" marR="6194" marT="6194" marB="0" anchor="ctr"/>
                </a:tc>
                <a:tc>
                  <a:txBody>
                    <a:bodyPr/>
                    <a:lstStyle/>
                    <a:p>
                      <a:pPr algn="r" fontAlgn="ctr"/>
                      <a:r>
                        <a:rPr lang="fr-FR" sz="700" b="0" i="0" u="none" strike="noStrike">
                          <a:solidFill>
                            <a:srgbClr val="000000"/>
                          </a:solidFill>
                          <a:effectLst/>
                          <a:latin typeface="Marianne" panose="02000000000000000000" pitchFamily="2" charset="0"/>
                        </a:rPr>
                        <a:t>239</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305</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534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273</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1 351</a:t>
                      </a:r>
                    </a:p>
                  </a:txBody>
                  <a:tcPr marL="9525" marR="9525" marT="9525" marB="0" anchor="ctr">
                    <a:solidFill>
                      <a:srgbClr val="C08C65"/>
                    </a:solidFill>
                  </a:tcPr>
                </a:tc>
                <a:extLst>
                  <a:ext uri="{0D108BD9-81ED-4DB2-BD59-A6C34878D82A}">
                    <a16:rowId xmlns:a16="http://schemas.microsoft.com/office/drawing/2014/main" val="1743797660"/>
                  </a:ext>
                </a:extLst>
              </a:tr>
              <a:tr h="136274">
                <a:tc>
                  <a:txBody>
                    <a:bodyPr/>
                    <a:lstStyle/>
                    <a:p>
                      <a:pPr algn="l" fontAlgn="ctr"/>
                      <a:r>
                        <a:rPr lang="fr-FR" sz="700" u="none" strike="noStrike" kern="1200" dirty="0">
                          <a:solidFill>
                            <a:schemeClr val="dk1"/>
                          </a:solidFill>
                          <a:effectLst/>
                          <a:latin typeface="Marianne" panose="02000000000000000000" pitchFamily="2" charset="0"/>
                          <a:ea typeface="+mn-ea"/>
                          <a:cs typeface="+mn-cs"/>
                        </a:rPr>
                        <a:t>Centres d'accueil de demandeurs d'asile, CADA</a:t>
                      </a:r>
                    </a:p>
                  </a:txBody>
                  <a:tcPr marL="111497" marR="6194" marT="6194" marB="0" anchor="ctr"/>
                </a:tc>
                <a:tc>
                  <a:txBody>
                    <a:bodyPr/>
                    <a:lstStyle/>
                    <a:p>
                      <a:pPr algn="r" fontAlgn="ctr"/>
                      <a:r>
                        <a:rPr lang="fr-FR" sz="700" b="0" i="0" u="none" strike="noStrike">
                          <a:solidFill>
                            <a:srgbClr val="000000"/>
                          </a:solidFill>
                          <a:effectLst/>
                          <a:latin typeface="Marianne" panose="02000000000000000000" pitchFamily="2" charset="0"/>
                        </a:rPr>
                        <a:t>404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553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877</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611</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2 445</a:t>
                      </a:r>
                    </a:p>
                  </a:txBody>
                  <a:tcPr marL="9525" marR="9525" marT="9525" marB="0" anchor="ctr">
                    <a:solidFill>
                      <a:srgbClr val="C08C65"/>
                    </a:solidFill>
                  </a:tcPr>
                </a:tc>
                <a:extLst>
                  <a:ext uri="{0D108BD9-81ED-4DB2-BD59-A6C34878D82A}">
                    <a16:rowId xmlns:a16="http://schemas.microsoft.com/office/drawing/2014/main" val="3205486600"/>
                  </a:ext>
                </a:extLst>
              </a:tr>
              <a:tr h="136274">
                <a:tc>
                  <a:txBody>
                    <a:bodyPr/>
                    <a:lstStyle/>
                    <a:p>
                      <a:pPr algn="l" fontAlgn="ctr"/>
                      <a:r>
                        <a:rPr lang="fr-FR" sz="700" u="none" strike="noStrike" kern="1200" dirty="0">
                          <a:solidFill>
                            <a:schemeClr val="dk1"/>
                          </a:solidFill>
                          <a:effectLst/>
                          <a:latin typeface="Marianne" panose="02000000000000000000" pitchFamily="2" charset="0"/>
                          <a:ea typeface="+mn-ea"/>
                          <a:cs typeface="+mn-cs"/>
                        </a:rPr>
                        <a:t>Centres d'accueil non conventionnés au titre de l'aide sociale</a:t>
                      </a:r>
                    </a:p>
                  </a:txBody>
                  <a:tcPr marL="111497" marR="6194" marT="6194" marB="0" anchor="ctr"/>
                </a:tc>
                <a:tc>
                  <a:txBody>
                    <a:bodyPr/>
                    <a:lstStyle/>
                    <a:p>
                      <a:pPr algn="r" fontAlgn="ctr"/>
                      <a:r>
                        <a:rPr lang="fr-FR" sz="700" b="0" i="0" u="none" strike="noStrike">
                          <a:solidFill>
                            <a:srgbClr val="000000"/>
                          </a:solidFill>
                          <a:effectLst/>
                          <a:latin typeface="Marianne" panose="02000000000000000000" pitchFamily="2" charset="0"/>
                        </a:rPr>
                        <a:t>122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188</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324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135</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769</a:t>
                      </a:r>
                    </a:p>
                  </a:txBody>
                  <a:tcPr marL="9525" marR="9525" marT="9525" marB="0" anchor="ctr">
                    <a:solidFill>
                      <a:srgbClr val="C08C65"/>
                    </a:solidFill>
                  </a:tcPr>
                </a:tc>
                <a:extLst>
                  <a:ext uri="{0D108BD9-81ED-4DB2-BD59-A6C34878D82A}">
                    <a16:rowId xmlns:a16="http://schemas.microsoft.com/office/drawing/2014/main" val="22775607"/>
                  </a:ext>
                </a:extLst>
              </a:tr>
              <a:tr h="136274">
                <a:tc>
                  <a:txBody>
                    <a:bodyPr/>
                    <a:lstStyle/>
                    <a:p>
                      <a:pPr algn="l" fontAlgn="ctr"/>
                      <a:r>
                        <a:rPr lang="fr-FR" sz="700" u="none" strike="noStrike" kern="1200">
                          <a:solidFill>
                            <a:schemeClr val="dk1"/>
                          </a:solidFill>
                          <a:effectLst/>
                          <a:latin typeface="Marianne" panose="02000000000000000000" pitchFamily="2" charset="0"/>
                          <a:ea typeface="+mn-ea"/>
                          <a:cs typeface="+mn-cs"/>
                        </a:rPr>
                        <a:t>Centres provisoires d'hébergement</a:t>
                      </a:r>
                    </a:p>
                  </a:txBody>
                  <a:tcPr marL="111497" marR="6194" marT="6194" marB="0" anchor="ctr"/>
                </a:tc>
                <a:tc>
                  <a:txBody>
                    <a:bodyPr/>
                    <a:lstStyle/>
                    <a:p>
                      <a:pPr algn="r" fontAlgn="ctr"/>
                      <a:r>
                        <a:rPr lang="fr-FR" sz="700" b="0" i="0" u="none" strike="noStrike">
                          <a:solidFill>
                            <a:srgbClr val="000000"/>
                          </a:solidFill>
                          <a:effectLst/>
                          <a:latin typeface="Marianne" panose="02000000000000000000" pitchFamily="2" charset="0"/>
                        </a:rPr>
                        <a:t>72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108</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191</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118</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489</a:t>
                      </a:r>
                    </a:p>
                  </a:txBody>
                  <a:tcPr marL="9525" marR="9525" marT="9525" marB="0" anchor="ctr">
                    <a:solidFill>
                      <a:srgbClr val="C08C65"/>
                    </a:solidFill>
                  </a:tcPr>
                </a:tc>
                <a:extLst>
                  <a:ext uri="{0D108BD9-81ED-4DB2-BD59-A6C34878D82A}">
                    <a16:rowId xmlns:a16="http://schemas.microsoft.com/office/drawing/2014/main" val="2034781172"/>
                  </a:ext>
                </a:extLst>
              </a:tr>
              <a:tr h="136274">
                <a:tc>
                  <a:txBody>
                    <a:bodyPr/>
                    <a:lstStyle/>
                    <a:p>
                      <a:pPr algn="l" fontAlgn="ctr"/>
                      <a:r>
                        <a:rPr lang="fr-FR" sz="700" b="1" u="none" strike="noStrike" kern="1200" dirty="0">
                          <a:solidFill>
                            <a:schemeClr val="dk1"/>
                          </a:solidFill>
                          <a:effectLst/>
                          <a:latin typeface="Marianne" panose="02000000000000000000" pitchFamily="2" charset="0"/>
                          <a:ea typeface="+mn-ea"/>
                          <a:cs typeface="+mn-cs"/>
                        </a:rPr>
                        <a:t>Logement accompagné</a:t>
                      </a:r>
                    </a:p>
                  </a:txBody>
                  <a:tcPr marL="55748" marR="6194" marT="6194"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 </a:t>
                      </a:r>
                    </a:p>
                  </a:txBody>
                  <a:tcPr marL="9525" marR="9525" marT="9525" marB="0" anchor="ctr">
                    <a:solidFill>
                      <a:srgbClr val="C08C65"/>
                    </a:solidFill>
                  </a:tcPr>
                </a:tc>
                <a:extLst>
                  <a:ext uri="{0D108BD9-81ED-4DB2-BD59-A6C34878D82A}">
                    <a16:rowId xmlns:a16="http://schemas.microsoft.com/office/drawing/2014/main" val="4127524343"/>
                  </a:ext>
                </a:extLst>
              </a:tr>
              <a:tr h="136274">
                <a:tc>
                  <a:txBody>
                    <a:bodyPr/>
                    <a:lstStyle/>
                    <a:p>
                      <a:pPr algn="l" fontAlgn="ctr"/>
                      <a:r>
                        <a:rPr lang="fr-FR" sz="700" u="none" strike="noStrike" kern="1200">
                          <a:solidFill>
                            <a:schemeClr val="dk1"/>
                          </a:solidFill>
                          <a:effectLst/>
                          <a:latin typeface="Marianne" panose="02000000000000000000" pitchFamily="2" charset="0"/>
                          <a:ea typeface="+mn-ea"/>
                          <a:cs typeface="+mn-cs"/>
                        </a:rPr>
                        <a:t>Maisons relais - Pensions de famille</a:t>
                      </a:r>
                    </a:p>
                  </a:txBody>
                  <a:tcPr marL="111497" marR="6194" marT="6194" marB="0" anchor="ctr"/>
                </a:tc>
                <a:tc>
                  <a:txBody>
                    <a:bodyPr/>
                    <a:lstStyle/>
                    <a:p>
                      <a:pPr algn="r" fontAlgn="ctr"/>
                      <a:r>
                        <a:rPr lang="fr-FR" sz="700" b="0" i="0" u="none" strike="noStrike">
                          <a:solidFill>
                            <a:srgbClr val="000000"/>
                          </a:solidFill>
                          <a:effectLst/>
                          <a:latin typeface="Marianne" panose="02000000000000000000" pitchFamily="2" charset="0"/>
                        </a:rPr>
                        <a:t>162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263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363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220</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1 008</a:t>
                      </a:r>
                    </a:p>
                  </a:txBody>
                  <a:tcPr marL="9525" marR="9525" marT="9525" marB="0" anchor="ctr">
                    <a:solidFill>
                      <a:srgbClr val="C08C65"/>
                    </a:solidFill>
                  </a:tcPr>
                </a:tc>
                <a:extLst>
                  <a:ext uri="{0D108BD9-81ED-4DB2-BD59-A6C34878D82A}">
                    <a16:rowId xmlns:a16="http://schemas.microsoft.com/office/drawing/2014/main" val="228923177"/>
                  </a:ext>
                </a:extLst>
              </a:tr>
              <a:tr h="136274">
                <a:tc>
                  <a:txBody>
                    <a:bodyPr/>
                    <a:lstStyle/>
                    <a:p>
                      <a:pPr algn="l" fontAlgn="ctr"/>
                      <a:r>
                        <a:rPr lang="fr-FR" sz="700" u="none" strike="noStrike" kern="1200">
                          <a:solidFill>
                            <a:schemeClr val="dk1"/>
                          </a:solidFill>
                          <a:effectLst/>
                          <a:latin typeface="Marianne" panose="02000000000000000000" pitchFamily="2" charset="0"/>
                          <a:ea typeface="+mn-ea"/>
                          <a:cs typeface="+mn-cs"/>
                        </a:rPr>
                        <a:t>Autres résidences Sociales</a:t>
                      </a:r>
                    </a:p>
                  </a:txBody>
                  <a:tcPr marL="111497" marR="6194" marT="6194"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107</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559</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41</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707</a:t>
                      </a:r>
                    </a:p>
                  </a:txBody>
                  <a:tcPr marL="9525" marR="9525" marT="9525" marB="0" anchor="ctr">
                    <a:solidFill>
                      <a:srgbClr val="C08C65"/>
                    </a:solidFill>
                  </a:tcPr>
                </a:tc>
                <a:extLst>
                  <a:ext uri="{0D108BD9-81ED-4DB2-BD59-A6C34878D82A}">
                    <a16:rowId xmlns:a16="http://schemas.microsoft.com/office/drawing/2014/main" val="3191637671"/>
                  </a:ext>
                </a:extLst>
              </a:tr>
              <a:tr h="136274">
                <a:tc>
                  <a:txBody>
                    <a:bodyPr/>
                    <a:lstStyle/>
                    <a:p>
                      <a:pPr algn="l" fontAlgn="ctr"/>
                      <a:r>
                        <a:rPr lang="fr-FR" sz="700" u="none" strike="noStrike" kern="1200">
                          <a:solidFill>
                            <a:schemeClr val="dk1"/>
                          </a:solidFill>
                          <a:effectLst/>
                          <a:latin typeface="Marianne" panose="02000000000000000000" pitchFamily="2" charset="0"/>
                          <a:ea typeface="+mn-ea"/>
                          <a:cs typeface="+mn-cs"/>
                        </a:rPr>
                        <a:t>Foyers de jeunes travailleurs (FJT) (1)</a:t>
                      </a:r>
                    </a:p>
                  </a:txBody>
                  <a:tcPr marL="111497" marR="6194" marT="6194" marB="0" anchor="ctr"/>
                </a:tc>
                <a:tc>
                  <a:txBody>
                    <a:bodyPr/>
                    <a:lstStyle/>
                    <a:p>
                      <a:pPr algn="r" fontAlgn="ctr"/>
                      <a:r>
                        <a:rPr lang="fr-FR" sz="700" b="0" i="0" u="none" strike="noStrike">
                          <a:solidFill>
                            <a:srgbClr val="000000"/>
                          </a:solidFill>
                          <a:effectLst/>
                          <a:latin typeface="Marianne" panose="02000000000000000000" pitchFamily="2" charset="0"/>
                        </a:rPr>
                        <a:t>673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778</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1 432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729</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3 612</a:t>
                      </a:r>
                    </a:p>
                  </a:txBody>
                  <a:tcPr marL="9525" marR="9525" marT="9525" marB="0" anchor="ctr">
                    <a:solidFill>
                      <a:srgbClr val="C08C65"/>
                    </a:solidFill>
                  </a:tcPr>
                </a:tc>
                <a:extLst>
                  <a:ext uri="{0D108BD9-81ED-4DB2-BD59-A6C34878D82A}">
                    <a16:rowId xmlns:a16="http://schemas.microsoft.com/office/drawing/2014/main" val="1162353611"/>
                  </a:ext>
                </a:extLst>
              </a:tr>
              <a:tr h="136274">
                <a:tc>
                  <a:txBody>
                    <a:bodyPr/>
                    <a:lstStyle/>
                    <a:p>
                      <a:pPr algn="l" fontAlgn="ctr"/>
                      <a:r>
                        <a:rPr lang="fr-FR" sz="700" u="none" strike="noStrike" kern="1200">
                          <a:solidFill>
                            <a:schemeClr val="dk1"/>
                          </a:solidFill>
                          <a:effectLst/>
                          <a:latin typeface="Marianne" panose="02000000000000000000" pitchFamily="2" charset="0"/>
                          <a:ea typeface="+mn-ea"/>
                          <a:cs typeface="+mn-cs"/>
                        </a:rPr>
                        <a:t>Foyers de travailleurs migrants (FTM) (1)</a:t>
                      </a:r>
                    </a:p>
                  </a:txBody>
                  <a:tcPr marL="111497" marR="6194" marT="6194"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52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52</a:t>
                      </a:r>
                    </a:p>
                  </a:txBody>
                  <a:tcPr marL="9525" marR="9525" marT="9525" marB="0" anchor="ctr">
                    <a:solidFill>
                      <a:srgbClr val="C08C65"/>
                    </a:solidFill>
                  </a:tcPr>
                </a:tc>
                <a:extLst>
                  <a:ext uri="{0D108BD9-81ED-4DB2-BD59-A6C34878D82A}">
                    <a16:rowId xmlns:a16="http://schemas.microsoft.com/office/drawing/2014/main" val="3382266395"/>
                  </a:ext>
                </a:extLst>
              </a:tr>
              <a:tr h="136274">
                <a:tc>
                  <a:txBody>
                    <a:bodyPr/>
                    <a:lstStyle/>
                    <a:p>
                      <a:pPr algn="l" fontAlgn="ctr"/>
                      <a:r>
                        <a:rPr lang="fr-FR" sz="700" b="1" u="none" strike="noStrike" kern="1200" dirty="0">
                          <a:solidFill>
                            <a:schemeClr val="dk1"/>
                          </a:solidFill>
                          <a:effectLst/>
                          <a:latin typeface="Marianne" panose="02000000000000000000" pitchFamily="2" charset="0"/>
                          <a:ea typeface="+mn-ea"/>
                          <a:cs typeface="+mn-cs"/>
                        </a:rPr>
                        <a:t>Nombre de places d'hébergement (2)</a:t>
                      </a:r>
                    </a:p>
                  </a:txBody>
                  <a:tcPr marL="55748" marR="6194" marT="6194"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 </a:t>
                      </a:r>
                    </a:p>
                  </a:txBody>
                  <a:tcPr marL="9525" marR="9525" marT="9525" marB="0" anchor="ctr">
                    <a:solidFill>
                      <a:srgbClr val="C08C65"/>
                    </a:solidFill>
                  </a:tcPr>
                </a:tc>
                <a:extLst>
                  <a:ext uri="{0D108BD9-81ED-4DB2-BD59-A6C34878D82A}">
                    <a16:rowId xmlns:a16="http://schemas.microsoft.com/office/drawing/2014/main" val="4084481236"/>
                  </a:ext>
                </a:extLst>
              </a:tr>
              <a:tr h="136274">
                <a:tc>
                  <a:txBody>
                    <a:bodyPr/>
                    <a:lstStyle/>
                    <a:p>
                      <a:pPr algn="l" fontAlgn="ctr"/>
                      <a:r>
                        <a:rPr lang="fr-FR" sz="700" u="none" strike="noStrike" kern="1200" dirty="0">
                          <a:solidFill>
                            <a:schemeClr val="dk1"/>
                          </a:solidFill>
                          <a:effectLst/>
                          <a:latin typeface="Marianne" panose="02000000000000000000" pitchFamily="2" charset="0"/>
                          <a:ea typeface="+mn-ea"/>
                          <a:cs typeface="+mn-cs"/>
                        </a:rPr>
                        <a:t>dont urgences</a:t>
                      </a:r>
                    </a:p>
                  </a:txBody>
                  <a:tcPr marL="111497" marR="6194" marT="6194" marB="0" anchor="ctr"/>
                </a:tc>
                <a:tc>
                  <a:txBody>
                    <a:bodyPr/>
                    <a:lstStyle/>
                    <a:p>
                      <a:pPr algn="r" fontAlgn="ctr"/>
                      <a:r>
                        <a:rPr lang="fr-FR" sz="700" b="0" i="0" u="none" strike="noStrike">
                          <a:solidFill>
                            <a:srgbClr val="000000"/>
                          </a:solidFill>
                          <a:effectLst/>
                          <a:latin typeface="Marianne" panose="02000000000000000000" pitchFamily="2" charset="0"/>
                        </a:rPr>
                        <a:t>186</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244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445</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208</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1 083</a:t>
                      </a:r>
                    </a:p>
                  </a:txBody>
                  <a:tcPr marL="9525" marR="9525" marT="9525" marB="0" anchor="ctr">
                    <a:solidFill>
                      <a:srgbClr val="C08C65"/>
                    </a:solidFill>
                  </a:tcPr>
                </a:tc>
                <a:extLst>
                  <a:ext uri="{0D108BD9-81ED-4DB2-BD59-A6C34878D82A}">
                    <a16:rowId xmlns:a16="http://schemas.microsoft.com/office/drawing/2014/main" val="2363537307"/>
                  </a:ext>
                </a:extLst>
              </a:tr>
              <a:tr h="136274">
                <a:tc>
                  <a:txBody>
                    <a:bodyPr/>
                    <a:lstStyle/>
                    <a:p>
                      <a:pPr algn="l" fontAlgn="ctr"/>
                      <a:r>
                        <a:rPr lang="fr-FR" sz="700" u="none" strike="noStrike" kern="1200">
                          <a:solidFill>
                            <a:schemeClr val="dk1"/>
                          </a:solidFill>
                          <a:effectLst/>
                          <a:latin typeface="Marianne" panose="02000000000000000000" pitchFamily="2" charset="0"/>
                          <a:ea typeface="+mn-ea"/>
                          <a:cs typeface="+mn-cs"/>
                        </a:rPr>
                        <a:t>dont stabilisation</a:t>
                      </a:r>
                    </a:p>
                  </a:txBody>
                  <a:tcPr marL="111497" marR="6194" marT="6194" marB="0" anchor="ctr"/>
                </a:tc>
                <a:tc>
                  <a:txBody>
                    <a:bodyPr/>
                    <a:lstStyle/>
                    <a:p>
                      <a:pPr algn="r" fontAlgn="ctr"/>
                      <a:r>
                        <a:rPr lang="fr-FR" sz="700" b="0" i="0" u="none" strike="noStrike">
                          <a:solidFill>
                            <a:srgbClr val="000000"/>
                          </a:solidFill>
                          <a:effectLst/>
                          <a:latin typeface="Marianne" panose="02000000000000000000" pitchFamily="2" charset="0"/>
                        </a:rPr>
                        <a:t>12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18</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63</a:t>
                      </a:r>
                    </a:p>
                  </a:txBody>
                  <a:tcPr marL="9525" marR="9525" marT="9525" marB="0" anchor="ctr">
                    <a:solidFill>
                      <a:srgbClr val="C08C65"/>
                    </a:solidFill>
                  </a:tcPr>
                </a:tc>
                <a:extLst>
                  <a:ext uri="{0D108BD9-81ED-4DB2-BD59-A6C34878D82A}">
                    <a16:rowId xmlns:a16="http://schemas.microsoft.com/office/drawing/2014/main" val="3479535705"/>
                  </a:ext>
                </a:extLst>
              </a:tr>
              <a:tr h="136274">
                <a:tc>
                  <a:txBody>
                    <a:bodyPr/>
                    <a:lstStyle/>
                    <a:p>
                      <a:pPr algn="l" fontAlgn="ctr"/>
                      <a:r>
                        <a:rPr lang="fr-FR" sz="700" u="none" strike="noStrike" kern="1200">
                          <a:solidFill>
                            <a:schemeClr val="dk1"/>
                          </a:solidFill>
                          <a:effectLst/>
                          <a:latin typeface="Marianne" panose="02000000000000000000" pitchFamily="2" charset="0"/>
                          <a:ea typeface="+mn-ea"/>
                          <a:cs typeface="+mn-cs"/>
                        </a:rPr>
                        <a:t>dont insertion</a:t>
                      </a:r>
                    </a:p>
                  </a:txBody>
                  <a:tcPr marL="111497" marR="6194" marT="6194" marB="0" anchor="ctr"/>
                </a:tc>
                <a:tc>
                  <a:txBody>
                    <a:bodyPr/>
                    <a:lstStyle/>
                    <a:p>
                      <a:pPr algn="r" fontAlgn="ctr"/>
                      <a:r>
                        <a:rPr lang="fr-FR" sz="700" b="0" i="0" u="none" strike="noStrike">
                          <a:solidFill>
                            <a:srgbClr val="000000"/>
                          </a:solidFill>
                          <a:effectLst/>
                          <a:latin typeface="Marianne" panose="02000000000000000000" pitchFamily="2" charset="0"/>
                        </a:rPr>
                        <a:t>163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239</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390</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182</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974</a:t>
                      </a:r>
                    </a:p>
                  </a:txBody>
                  <a:tcPr marL="9525" marR="9525" marT="9525" marB="0" anchor="ctr">
                    <a:solidFill>
                      <a:srgbClr val="C08C65"/>
                    </a:solidFill>
                  </a:tcPr>
                </a:tc>
                <a:extLst>
                  <a:ext uri="{0D108BD9-81ED-4DB2-BD59-A6C34878D82A}">
                    <a16:rowId xmlns:a16="http://schemas.microsoft.com/office/drawing/2014/main" val="2729475020"/>
                  </a:ext>
                </a:extLst>
              </a:tr>
              <a:tr h="136274">
                <a:tc>
                  <a:txBody>
                    <a:bodyPr/>
                    <a:lstStyle/>
                    <a:p>
                      <a:pPr algn="l" fontAlgn="ctr"/>
                      <a:r>
                        <a:rPr lang="fr-FR" sz="700" b="1" u="none" strike="noStrike" kern="1200" dirty="0">
                          <a:solidFill>
                            <a:schemeClr val="dk1"/>
                          </a:solidFill>
                          <a:effectLst/>
                          <a:latin typeface="Marianne" panose="02000000000000000000" pitchFamily="2" charset="0"/>
                          <a:ea typeface="+mn-ea"/>
                          <a:cs typeface="+mn-cs"/>
                        </a:rPr>
                        <a:t>Taux d'équipement en places d'hébergement pour 1 000 adultes</a:t>
                      </a:r>
                    </a:p>
                  </a:txBody>
                  <a:tcPr marL="6194" marR="6194" marT="6194" marB="0" anchor="ctr"/>
                </a:tc>
                <a:tc>
                  <a:txBody>
                    <a:bodyPr/>
                    <a:lstStyle/>
                    <a:p>
                      <a:pPr algn="r" fontAlgn="ctr"/>
                      <a:r>
                        <a:rPr lang="fr-FR" sz="700" b="0" i="0" u="none" strike="noStrike">
                          <a:solidFill>
                            <a:srgbClr val="000000"/>
                          </a:solidFill>
                          <a:effectLst/>
                          <a:latin typeface="Marianne" panose="02000000000000000000" pitchFamily="2" charset="0"/>
                        </a:rPr>
                        <a:t>0,8</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0,7</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1,0</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0,7</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0,8</a:t>
                      </a:r>
                    </a:p>
                  </a:txBody>
                  <a:tcPr marL="9525" marR="9525" marT="9525" marB="0" anchor="ctr">
                    <a:solidFill>
                      <a:srgbClr val="C08C65"/>
                    </a:solidFill>
                  </a:tcPr>
                </a:tc>
                <a:extLst>
                  <a:ext uri="{0D108BD9-81ED-4DB2-BD59-A6C34878D82A}">
                    <a16:rowId xmlns:a16="http://schemas.microsoft.com/office/drawing/2014/main" val="4128085758"/>
                  </a:ext>
                </a:extLst>
              </a:tr>
            </a:tbl>
          </a:graphicData>
        </a:graphic>
      </p:graphicFrame>
      <p:pic>
        <p:nvPicPr>
          <p:cNvPr id="5" name="Graphique 4" descr="Jouer avec un remplissage uni">
            <a:extLst>
              <a:ext uri="{FF2B5EF4-FFF2-40B4-BE49-F238E27FC236}">
                <a16:creationId xmlns:a16="http://schemas.microsoft.com/office/drawing/2014/main" id="{77252F07-084A-1CB9-7B76-67519B5060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3828" y="312330"/>
            <a:ext cx="483650" cy="483650"/>
          </a:xfrm>
          <a:prstGeom prst="rect">
            <a:avLst/>
          </a:prstGeom>
        </p:spPr>
      </p:pic>
    </p:spTree>
    <p:extLst>
      <p:ext uri="{BB962C8B-B14F-4D97-AF65-F5344CB8AC3E}">
        <p14:creationId xmlns:p14="http://schemas.microsoft.com/office/powerpoint/2010/main" val="1500902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BD03CF5-1D03-8C2A-5B0E-3D66EAA2AA77}"/>
              </a:ext>
            </a:extLst>
          </p:cNvPr>
          <p:cNvSpPr txBox="1"/>
          <p:nvPr/>
        </p:nvSpPr>
        <p:spPr>
          <a:xfrm>
            <a:off x="654194" y="300092"/>
            <a:ext cx="6966923" cy="600164"/>
          </a:xfrm>
          <a:prstGeom prst="rect">
            <a:avLst/>
          </a:prstGeom>
          <a:noFill/>
        </p:spPr>
        <p:txBody>
          <a:bodyPr wrap="square" rtlCol="0">
            <a:spAutoFit/>
          </a:bodyPr>
          <a:lstStyle/>
          <a:p>
            <a:r>
              <a:rPr lang="fr-FR" sz="2400" b="1" dirty="0">
                <a:latin typeface="Marianne" panose="02000000000000000000" pitchFamily="2" charset="0"/>
              </a:rPr>
              <a:t>Jeunesse</a:t>
            </a:r>
          </a:p>
          <a:p>
            <a:r>
              <a:rPr lang="fr-FR" sz="900" dirty="0">
                <a:latin typeface="Marianne" panose="02000000000000000000" pitchFamily="2" charset="0"/>
              </a:rPr>
              <a:t>Scolarité - Formation - Activité</a:t>
            </a:r>
          </a:p>
        </p:txBody>
      </p:sp>
      <p:sp>
        <p:nvSpPr>
          <p:cNvPr id="4" name="Espace réservé du numéro de diapositive 3">
            <a:extLst>
              <a:ext uri="{FF2B5EF4-FFF2-40B4-BE49-F238E27FC236}">
                <a16:creationId xmlns:a16="http://schemas.microsoft.com/office/drawing/2014/main" id="{66C43035-28D7-2169-4C92-4C9C41301A71}"/>
              </a:ext>
            </a:extLst>
          </p:cNvPr>
          <p:cNvSpPr>
            <a:spLocks noGrp="1"/>
          </p:cNvSpPr>
          <p:nvPr>
            <p:ph type="sldNum" sz="quarter" idx="12"/>
          </p:nvPr>
        </p:nvSpPr>
        <p:spPr/>
        <p:txBody>
          <a:bodyPr/>
          <a:lstStyle/>
          <a:p>
            <a:fld id="{B4A918BC-4D43-4B42-B3C0-E7EBE25E6AF0}" type="slidenum">
              <a:rPr lang="en-US" smtClean="0"/>
              <a:t>23</a:t>
            </a:fld>
            <a:endParaRPr lang="en-US"/>
          </a:p>
        </p:txBody>
      </p:sp>
      <p:sp>
        <p:nvSpPr>
          <p:cNvPr id="9" name="ZoneTexte 8">
            <a:extLst>
              <a:ext uri="{FF2B5EF4-FFF2-40B4-BE49-F238E27FC236}">
                <a16:creationId xmlns:a16="http://schemas.microsoft.com/office/drawing/2014/main" id="{70AA655C-8A10-37F5-8446-E6E4A6285678}"/>
              </a:ext>
            </a:extLst>
          </p:cNvPr>
          <p:cNvSpPr txBox="1"/>
          <p:nvPr/>
        </p:nvSpPr>
        <p:spPr>
          <a:xfrm>
            <a:off x="164318" y="4855784"/>
            <a:ext cx="8815364" cy="923330"/>
          </a:xfrm>
          <a:prstGeom prst="rect">
            <a:avLst/>
          </a:prstGeom>
          <a:noFill/>
        </p:spPr>
        <p:txBody>
          <a:bodyPr wrap="square">
            <a:spAutoFit/>
          </a:bodyPr>
          <a:lstStyle/>
          <a:p>
            <a:r>
              <a:rPr lang="fr-FR" sz="600" i="1" dirty="0">
                <a:latin typeface="Marianne" panose="02000000000000000000" pitchFamily="2" charset="0"/>
              </a:rPr>
              <a:t>Sources : DREES ; DARES ; Ministère des Armées, DSNJ ; MENJ, MESRI, DEPP; MENESR, DEPP, système d'information SCOLARITE et enquête n°16 auprès des établissements privés hors contrat ; Insee, RP, exploitation principale au lieu de résidence ; ASP, traitement Dares, </a:t>
            </a:r>
            <a:r>
              <a:rPr lang="fr-FR" sz="600" i="1" dirty="0" err="1">
                <a:latin typeface="Marianne" panose="02000000000000000000" pitchFamily="2" charset="0"/>
              </a:rPr>
              <a:t>Extrapro</a:t>
            </a:r>
            <a:r>
              <a:rPr lang="fr-FR" sz="600" i="1" dirty="0">
                <a:latin typeface="Marianne" panose="02000000000000000000" pitchFamily="2" charset="0"/>
              </a:rPr>
              <a:t>, base de gestion informatisée des contrats de professionnalisation, calculs Dares ; DGEFP ; Pôle emploi, traitement Dares ; OPCO, traitement DARES (1) Indicateurs sociaux départementaux, (2) Entrées initiales en contrat aidé, (3) Inclut les emplois d'avenir professeurs, (4) Depuis janvier 2018, les contrats aidés sont transformés en parcours emploi compétences (PEC), (5) En raison de la mise en œuvre d'un nouveau test de lecture avec de nouvelles questions ainsi que de nouveaux seuils de maîtrise définis, les profils de lecteurs en 2020 ne sont donc pas comparables à ceux présentés les années précédentes. Par ailleurs, la participation des jeunes au test d’évaluation de la lecture lors de la JDC en 2020 a été fortement impactée par la crise sanitaire. (6) le contrat de professionnalisation s'adresse à tous les jeunes âgés de 16 à 25 ans révolus, aux demandeurs d'emploi âgés de 26 ans et plus ainsi qu’aux bénéficiaires du revenu de solidarité active (RSA), de l'allocation spécifique de solidarité (ASS), de l'allocation adulte handicapé (AAH) ou d'un contrat unique d'insertion (CUI) (7) En raison de la mise en œuvre d'un nouveau test de lecture avec de nouvelles questions ainsi que de nouveaux seuils de maîtrise définis, les profils de lecteurs en 2020 ne sont donc pas comparables à ceux présentés les années précédentes. Par ailleurs, la participation des jeunes au test d’évaluation de la lecture lors de la JDC en 2020 a été fortement impactée par la crise sanitaire. (9) La série sur les emplois francs présente une rupture avec celle présentée précédemment dans le panorama. (10) Les élèves de 3ème ayant deux ans de retard scolarisés dans le secteur privé hors contrat ne sont pas comptabilisés car absent du système d'information (ayant 16 ans révolus).</a:t>
            </a:r>
          </a:p>
        </p:txBody>
      </p:sp>
      <p:graphicFrame>
        <p:nvGraphicFramePr>
          <p:cNvPr id="5" name="Tableau 4">
            <a:extLst>
              <a:ext uri="{FF2B5EF4-FFF2-40B4-BE49-F238E27FC236}">
                <a16:creationId xmlns:a16="http://schemas.microsoft.com/office/drawing/2014/main" id="{85DDB506-9D16-704A-FBD9-7A549C3C4B14}"/>
              </a:ext>
            </a:extLst>
          </p:cNvPr>
          <p:cNvGraphicFramePr>
            <a:graphicFrameLocks noGrp="1"/>
          </p:cNvGraphicFramePr>
          <p:nvPr>
            <p:extLst>
              <p:ext uri="{D42A27DB-BD31-4B8C-83A1-F6EECF244321}">
                <p14:modId xmlns:p14="http://schemas.microsoft.com/office/powerpoint/2010/main" val="4105525313"/>
              </p:ext>
            </p:extLst>
          </p:nvPr>
        </p:nvGraphicFramePr>
        <p:xfrm>
          <a:off x="260758" y="922301"/>
          <a:ext cx="8686801" cy="3864175"/>
        </p:xfrm>
        <a:graphic>
          <a:graphicData uri="http://schemas.openxmlformats.org/drawingml/2006/table">
            <a:tbl>
              <a:tblPr>
                <a:tableStyleId>{5C22544A-7EE6-4342-B048-85BDC9FD1C3A}</a:tableStyleId>
              </a:tblPr>
              <a:tblGrid>
                <a:gridCol w="5182571">
                  <a:extLst>
                    <a:ext uri="{9D8B030D-6E8A-4147-A177-3AD203B41FA5}">
                      <a16:colId xmlns:a16="http://schemas.microsoft.com/office/drawing/2014/main" val="1205379630"/>
                    </a:ext>
                  </a:extLst>
                </a:gridCol>
                <a:gridCol w="700846">
                  <a:extLst>
                    <a:ext uri="{9D8B030D-6E8A-4147-A177-3AD203B41FA5}">
                      <a16:colId xmlns:a16="http://schemas.microsoft.com/office/drawing/2014/main" val="1556133496"/>
                    </a:ext>
                  </a:extLst>
                </a:gridCol>
                <a:gridCol w="700846">
                  <a:extLst>
                    <a:ext uri="{9D8B030D-6E8A-4147-A177-3AD203B41FA5}">
                      <a16:colId xmlns:a16="http://schemas.microsoft.com/office/drawing/2014/main" val="2145099019"/>
                    </a:ext>
                  </a:extLst>
                </a:gridCol>
                <a:gridCol w="700846">
                  <a:extLst>
                    <a:ext uri="{9D8B030D-6E8A-4147-A177-3AD203B41FA5}">
                      <a16:colId xmlns:a16="http://schemas.microsoft.com/office/drawing/2014/main" val="2159054578"/>
                    </a:ext>
                  </a:extLst>
                </a:gridCol>
                <a:gridCol w="700846">
                  <a:extLst>
                    <a:ext uri="{9D8B030D-6E8A-4147-A177-3AD203B41FA5}">
                      <a16:colId xmlns:a16="http://schemas.microsoft.com/office/drawing/2014/main" val="3138510695"/>
                    </a:ext>
                  </a:extLst>
                </a:gridCol>
                <a:gridCol w="700846">
                  <a:extLst>
                    <a:ext uri="{9D8B030D-6E8A-4147-A177-3AD203B41FA5}">
                      <a16:colId xmlns:a16="http://schemas.microsoft.com/office/drawing/2014/main" val="3607199963"/>
                    </a:ext>
                  </a:extLst>
                </a:gridCol>
              </a:tblGrid>
              <a:tr h="158020">
                <a:tc>
                  <a:txBody>
                    <a:bodyPr/>
                    <a:lstStyle/>
                    <a:p>
                      <a:pPr marL="0" algn="l" defTabSz="914400" rtl="0" eaLnBrk="1" fontAlgn="ctr" latinLnBrk="0" hangingPunct="1"/>
                      <a:r>
                        <a:rPr lang="fr-FR" sz="700" u="none" strike="noStrike" kern="1200" dirty="0">
                          <a:solidFill>
                            <a:schemeClr val="dk1"/>
                          </a:solidFill>
                          <a:effectLst/>
                          <a:latin typeface="Marianne" panose="02000000000000000000" pitchFamily="2" charset="0"/>
                          <a:ea typeface="+mn-ea"/>
                          <a:cs typeface="+mn-cs"/>
                        </a:rPr>
                        <a:t> </a:t>
                      </a:r>
                    </a:p>
                  </a:txBody>
                  <a:tcPr marL="3675" marR="3675" marT="3675" marB="0" anchor="ctr"/>
                </a:tc>
                <a:tc>
                  <a:txBody>
                    <a:bodyPr/>
                    <a:lstStyle/>
                    <a:p>
                      <a:pPr marL="0" algn="ctr" defTabSz="914400" rtl="0" eaLnBrk="1" fontAlgn="ctr" latinLnBrk="0" hangingPunct="1"/>
                      <a:r>
                        <a:rPr lang="fr-FR" sz="700" u="none" strike="noStrike" kern="1200" dirty="0">
                          <a:solidFill>
                            <a:schemeClr val="dk1"/>
                          </a:solidFill>
                          <a:effectLst/>
                          <a:latin typeface="Marianne" panose="02000000000000000000" pitchFamily="2" charset="0"/>
                          <a:ea typeface="+mn-ea"/>
                          <a:cs typeface="+mn-cs"/>
                        </a:rPr>
                        <a:t>Côtes-d'Armor</a:t>
                      </a:r>
                    </a:p>
                  </a:txBody>
                  <a:tcPr marL="3675" marR="3675" marT="3675" marB="0" anchor="ctr"/>
                </a:tc>
                <a:tc>
                  <a:txBody>
                    <a:bodyPr/>
                    <a:lstStyle/>
                    <a:p>
                      <a:pPr marL="0" algn="ctr" defTabSz="914400" rtl="0" eaLnBrk="1" fontAlgn="ctr" latinLnBrk="0" hangingPunct="1"/>
                      <a:r>
                        <a:rPr lang="fr-FR" sz="700" u="none" strike="noStrike" kern="1200" dirty="0">
                          <a:solidFill>
                            <a:schemeClr val="dk1"/>
                          </a:solidFill>
                          <a:effectLst/>
                          <a:latin typeface="Marianne" panose="02000000000000000000" pitchFamily="2" charset="0"/>
                          <a:ea typeface="+mn-ea"/>
                          <a:cs typeface="+mn-cs"/>
                        </a:rPr>
                        <a:t>Finistère</a:t>
                      </a:r>
                    </a:p>
                  </a:txBody>
                  <a:tcPr marL="3675" marR="3675" marT="3675" marB="0" anchor="ctr"/>
                </a:tc>
                <a:tc>
                  <a:txBody>
                    <a:bodyPr/>
                    <a:lstStyle/>
                    <a:p>
                      <a:pPr marL="0" algn="ctr" defTabSz="914400" rtl="0" eaLnBrk="1" fontAlgn="ctr" latinLnBrk="0" hangingPunct="1"/>
                      <a:r>
                        <a:rPr lang="fr-FR" sz="700" u="none" strike="noStrike" kern="1200">
                          <a:solidFill>
                            <a:schemeClr val="dk1"/>
                          </a:solidFill>
                          <a:effectLst/>
                          <a:latin typeface="Marianne" panose="02000000000000000000" pitchFamily="2" charset="0"/>
                          <a:ea typeface="+mn-ea"/>
                          <a:cs typeface="+mn-cs"/>
                        </a:rPr>
                        <a:t>Ille-et-Vilaine</a:t>
                      </a:r>
                    </a:p>
                  </a:txBody>
                  <a:tcPr marL="3675" marR="3675" marT="3675" marB="0" anchor="ctr"/>
                </a:tc>
                <a:tc>
                  <a:txBody>
                    <a:bodyPr/>
                    <a:lstStyle/>
                    <a:p>
                      <a:pPr marL="0" algn="ctr" defTabSz="914400" rtl="0" eaLnBrk="1" fontAlgn="ctr" latinLnBrk="0" hangingPunct="1"/>
                      <a:r>
                        <a:rPr lang="fr-FR" sz="700" u="none" strike="noStrike" kern="1200" dirty="0">
                          <a:solidFill>
                            <a:schemeClr val="dk1"/>
                          </a:solidFill>
                          <a:effectLst/>
                          <a:latin typeface="Marianne" panose="02000000000000000000" pitchFamily="2" charset="0"/>
                          <a:ea typeface="+mn-ea"/>
                          <a:cs typeface="+mn-cs"/>
                        </a:rPr>
                        <a:t>Morbihan</a:t>
                      </a:r>
                    </a:p>
                  </a:txBody>
                  <a:tcPr marL="3675" marR="3675" marT="3675" marB="0" anchor="ctr"/>
                </a:tc>
                <a:tc>
                  <a:txBody>
                    <a:bodyPr/>
                    <a:lstStyle/>
                    <a:p>
                      <a:pPr marL="0" algn="ctr" defTabSz="914400" rtl="0" eaLnBrk="1" fontAlgn="ctr" latinLnBrk="0" hangingPunct="1"/>
                      <a:r>
                        <a:rPr lang="fr-FR" sz="700" b="1" u="none" strike="noStrike" kern="1200" dirty="0">
                          <a:solidFill>
                            <a:schemeClr val="dk1"/>
                          </a:solidFill>
                          <a:effectLst/>
                          <a:latin typeface="Marianne" panose="02000000000000000000" pitchFamily="2" charset="0"/>
                          <a:ea typeface="+mn-ea"/>
                          <a:cs typeface="+mn-cs"/>
                        </a:rPr>
                        <a:t>BRETAGNE</a:t>
                      </a:r>
                    </a:p>
                  </a:txBody>
                  <a:tcPr marL="3675" marR="3675" marT="3675" marB="0" anchor="ctr">
                    <a:solidFill>
                      <a:srgbClr val="FFCA00"/>
                    </a:solidFill>
                  </a:tcPr>
                </a:tc>
                <a:extLst>
                  <a:ext uri="{0D108BD9-81ED-4DB2-BD59-A6C34878D82A}">
                    <a16:rowId xmlns:a16="http://schemas.microsoft.com/office/drawing/2014/main" val="3310244328"/>
                  </a:ext>
                </a:extLst>
              </a:tr>
              <a:tr h="121500">
                <a:tc>
                  <a:txBody>
                    <a:bodyPr/>
                    <a:lstStyle/>
                    <a:p>
                      <a:pPr algn="l" fontAlgn="ctr"/>
                      <a:r>
                        <a:rPr lang="fr-FR" sz="700" b="1" i="0" u="none" strike="noStrike" dirty="0">
                          <a:solidFill>
                            <a:srgbClr val="000000"/>
                          </a:solidFill>
                          <a:effectLst/>
                          <a:latin typeface="Marianne" panose="02000000000000000000" pitchFamily="2" charset="0"/>
                        </a:rPr>
                        <a:t>Scolarité</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 </a:t>
                      </a:r>
                    </a:p>
                  </a:txBody>
                  <a:tcPr marL="9525" marR="9525" marT="9525" marB="0" anchor="ctr">
                    <a:solidFill>
                      <a:srgbClr val="FFCA00"/>
                    </a:solidFill>
                  </a:tcPr>
                </a:tc>
                <a:extLst>
                  <a:ext uri="{0D108BD9-81ED-4DB2-BD59-A6C34878D82A}">
                    <a16:rowId xmlns:a16="http://schemas.microsoft.com/office/drawing/2014/main" val="3246621285"/>
                  </a:ext>
                </a:extLst>
              </a:tr>
              <a:tr h="121500">
                <a:tc>
                  <a:txBody>
                    <a:bodyPr/>
                    <a:lstStyle/>
                    <a:p>
                      <a:pPr algn="l" fontAlgn="ctr"/>
                      <a:r>
                        <a:rPr lang="fr-FR" sz="700" b="0" i="0" u="none" strike="noStrike">
                          <a:solidFill>
                            <a:srgbClr val="000000"/>
                          </a:solidFill>
                          <a:effectLst/>
                          <a:latin typeface="Marianne" panose="02000000000000000000" pitchFamily="2" charset="0"/>
                        </a:rPr>
                        <a:t>Part des jeunes ayant participé à la Journée Défense et Citoyenneté (JDC) en difficulté de lecture, en 2022 en % (1) (5) (7)</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9,3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8,7</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7,6</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8,3</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8,3</a:t>
                      </a:r>
                    </a:p>
                  </a:txBody>
                  <a:tcPr marL="9525" marR="9525" marT="9525" marB="0" anchor="ctr">
                    <a:solidFill>
                      <a:srgbClr val="FFCA00"/>
                    </a:solidFill>
                  </a:tcPr>
                </a:tc>
                <a:extLst>
                  <a:ext uri="{0D108BD9-81ED-4DB2-BD59-A6C34878D82A}">
                    <a16:rowId xmlns:a16="http://schemas.microsoft.com/office/drawing/2014/main" val="3526235886"/>
                  </a:ext>
                </a:extLst>
              </a:tr>
              <a:tr h="121500">
                <a:tc>
                  <a:txBody>
                    <a:bodyPr/>
                    <a:lstStyle/>
                    <a:p>
                      <a:pPr algn="l" fontAlgn="ctr"/>
                      <a:r>
                        <a:rPr lang="fr-FR" sz="700" b="0" i="0" u="none" strike="noStrike">
                          <a:solidFill>
                            <a:srgbClr val="000000"/>
                          </a:solidFill>
                          <a:effectLst/>
                          <a:latin typeface="Marianne" panose="02000000000000000000" pitchFamily="2" charset="0"/>
                        </a:rPr>
                        <a:t>Part des pas ou peu diplômés, au sein de la population des 20-24 ans non scolarisée en 2020 en % (1) (8)</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12,7</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11,7</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11,3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12,9</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12,0</a:t>
                      </a:r>
                    </a:p>
                  </a:txBody>
                  <a:tcPr marL="9525" marR="9525" marT="9525" marB="0" anchor="ctr">
                    <a:solidFill>
                      <a:srgbClr val="FFCA00"/>
                    </a:solidFill>
                  </a:tcPr>
                </a:tc>
                <a:extLst>
                  <a:ext uri="{0D108BD9-81ED-4DB2-BD59-A6C34878D82A}">
                    <a16:rowId xmlns:a16="http://schemas.microsoft.com/office/drawing/2014/main" val="2546729213"/>
                  </a:ext>
                </a:extLst>
              </a:tr>
              <a:tr h="209415">
                <a:tc>
                  <a:txBody>
                    <a:bodyPr/>
                    <a:lstStyle/>
                    <a:p>
                      <a:pPr algn="l" fontAlgn="ctr"/>
                      <a:r>
                        <a:rPr lang="fr-FR" sz="700" b="0" i="0" u="none" strike="noStrike">
                          <a:solidFill>
                            <a:srgbClr val="000000"/>
                          </a:solidFill>
                          <a:effectLst/>
                          <a:latin typeface="Marianne" panose="02000000000000000000" pitchFamily="2" charset="0"/>
                        </a:rPr>
                        <a:t>Part des diplômés de l'enseignement supérieur au sein de la population des 25-34 ans non inscrite en établissement scolaire en 2020 en % (1) (8)</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39,5</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45,9</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53,4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42,2</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46,9</a:t>
                      </a:r>
                    </a:p>
                  </a:txBody>
                  <a:tcPr marL="9525" marR="9525" marT="9525" marB="0" anchor="ctr">
                    <a:solidFill>
                      <a:srgbClr val="FFCA00"/>
                    </a:solidFill>
                  </a:tcPr>
                </a:tc>
                <a:extLst>
                  <a:ext uri="{0D108BD9-81ED-4DB2-BD59-A6C34878D82A}">
                    <a16:rowId xmlns:a16="http://schemas.microsoft.com/office/drawing/2014/main" val="3610577087"/>
                  </a:ext>
                </a:extLst>
              </a:tr>
              <a:tr h="121500">
                <a:tc>
                  <a:txBody>
                    <a:bodyPr/>
                    <a:lstStyle/>
                    <a:p>
                      <a:pPr algn="l" fontAlgn="ctr"/>
                      <a:r>
                        <a:rPr lang="fr-FR" sz="700" b="0" i="0" u="none" strike="noStrike">
                          <a:solidFill>
                            <a:srgbClr val="000000"/>
                          </a:solidFill>
                          <a:effectLst/>
                          <a:latin typeface="Marianne" panose="02000000000000000000" pitchFamily="2" charset="0"/>
                        </a:rPr>
                        <a:t>Taux des retards de 2 ans et plus en 3ème générale (rentrée 2023-2024) (10)</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0,2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0,1</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0,3</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0,2</a:t>
                      </a:r>
                    </a:p>
                  </a:txBody>
                  <a:tcPr marL="9525" marR="9525" marT="9525" marB="0" anchor="ctr">
                    <a:solidFill>
                      <a:srgbClr val="FFCA00"/>
                    </a:solidFill>
                  </a:tcPr>
                </a:tc>
                <a:extLst>
                  <a:ext uri="{0D108BD9-81ED-4DB2-BD59-A6C34878D82A}">
                    <a16:rowId xmlns:a16="http://schemas.microsoft.com/office/drawing/2014/main" val="81164535"/>
                  </a:ext>
                </a:extLst>
              </a:tr>
              <a:tr h="121500">
                <a:tc>
                  <a:txBody>
                    <a:bodyPr/>
                    <a:lstStyle/>
                    <a:p>
                      <a:pPr algn="l" fontAlgn="ctr"/>
                      <a:r>
                        <a:rPr lang="fr-FR" sz="700" b="0" i="0" u="none" strike="noStrike">
                          <a:solidFill>
                            <a:srgbClr val="000000"/>
                          </a:solidFill>
                          <a:effectLst/>
                          <a:latin typeface="Marianne" panose="02000000000000000000" pitchFamily="2" charset="0"/>
                        </a:rPr>
                        <a:t>Part d'élèves entrant en 6ème avec au moins un an de retard, à la rentrée 2023-2024 (1)</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5,8</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5,2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5,7</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6,7</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5,8</a:t>
                      </a:r>
                    </a:p>
                  </a:txBody>
                  <a:tcPr marL="9525" marR="9525" marT="9525" marB="0" anchor="ctr">
                    <a:solidFill>
                      <a:srgbClr val="FFCA00"/>
                    </a:solidFill>
                  </a:tcPr>
                </a:tc>
                <a:extLst>
                  <a:ext uri="{0D108BD9-81ED-4DB2-BD59-A6C34878D82A}">
                    <a16:rowId xmlns:a16="http://schemas.microsoft.com/office/drawing/2014/main" val="2844562988"/>
                  </a:ext>
                </a:extLst>
              </a:tr>
              <a:tr h="209415">
                <a:tc>
                  <a:txBody>
                    <a:bodyPr/>
                    <a:lstStyle/>
                    <a:p>
                      <a:pPr algn="l" fontAlgn="ctr"/>
                      <a:r>
                        <a:rPr lang="fr-FR" sz="700" b="0" i="0" u="none" strike="noStrike">
                          <a:solidFill>
                            <a:srgbClr val="000000"/>
                          </a:solidFill>
                          <a:effectLst/>
                          <a:latin typeface="Marianne" panose="02000000000000000000" pitchFamily="2" charset="0"/>
                        </a:rPr>
                        <a:t>Proportion d'élèves handicapés parmi les élèves de premier ou second degré, pour l'année scolaire 2018-2019 (pour 1 000 élèves en milieu scolaire ordinaire ou établissement sanitaire ou médico-social) (1)</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39,7</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37,3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30,0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32,2</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34,0</a:t>
                      </a:r>
                    </a:p>
                  </a:txBody>
                  <a:tcPr marL="9525" marR="9525" marT="9525" marB="0" anchor="ctr">
                    <a:solidFill>
                      <a:srgbClr val="FFCA00"/>
                    </a:solidFill>
                  </a:tcPr>
                </a:tc>
                <a:extLst>
                  <a:ext uri="{0D108BD9-81ED-4DB2-BD59-A6C34878D82A}">
                    <a16:rowId xmlns:a16="http://schemas.microsoft.com/office/drawing/2014/main" val="607123658"/>
                  </a:ext>
                </a:extLst>
              </a:tr>
              <a:tr h="121500">
                <a:tc>
                  <a:txBody>
                    <a:bodyPr/>
                    <a:lstStyle/>
                    <a:p>
                      <a:pPr algn="l" fontAlgn="ctr"/>
                      <a:r>
                        <a:rPr lang="fr-FR" sz="700" b="1" i="0" u="none" strike="noStrike">
                          <a:solidFill>
                            <a:srgbClr val="000000"/>
                          </a:solidFill>
                          <a:effectLst/>
                          <a:latin typeface="Marianne" panose="02000000000000000000" pitchFamily="2" charset="0"/>
                        </a:rPr>
                        <a:t>Pourcentage d'élèves demi-pensionnaires ou internes dans le second degré en 2022-2023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 </a:t>
                      </a:r>
                    </a:p>
                  </a:txBody>
                  <a:tcPr marL="9525" marR="9525" marT="9525" marB="0" anchor="ctr">
                    <a:solidFill>
                      <a:srgbClr val="FFCA00"/>
                    </a:solidFill>
                  </a:tcPr>
                </a:tc>
                <a:extLst>
                  <a:ext uri="{0D108BD9-81ED-4DB2-BD59-A6C34878D82A}">
                    <a16:rowId xmlns:a16="http://schemas.microsoft.com/office/drawing/2014/main" val="2837816292"/>
                  </a:ext>
                </a:extLst>
              </a:tr>
              <a:tr h="121500">
                <a:tc>
                  <a:txBody>
                    <a:bodyPr/>
                    <a:lstStyle/>
                    <a:p>
                      <a:pPr algn="l" fontAlgn="ctr"/>
                      <a:r>
                        <a:rPr lang="fr-FR" sz="700" b="0" i="0" u="none" strike="noStrike">
                          <a:solidFill>
                            <a:srgbClr val="000000"/>
                          </a:solidFill>
                          <a:effectLst/>
                          <a:latin typeface="Marianne" panose="02000000000000000000" pitchFamily="2" charset="0"/>
                        </a:rPr>
                        <a:t>Etablissements privés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91,3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76,4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85,8</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87,2</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84,4</a:t>
                      </a:r>
                    </a:p>
                  </a:txBody>
                  <a:tcPr marL="9525" marR="9525" marT="9525" marB="0" anchor="ctr">
                    <a:solidFill>
                      <a:srgbClr val="FFCA00"/>
                    </a:solidFill>
                  </a:tcPr>
                </a:tc>
                <a:extLst>
                  <a:ext uri="{0D108BD9-81ED-4DB2-BD59-A6C34878D82A}">
                    <a16:rowId xmlns:a16="http://schemas.microsoft.com/office/drawing/2014/main" val="1017057810"/>
                  </a:ext>
                </a:extLst>
              </a:tr>
              <a:tr h="121500">
                <a:tc>
                  <a:txBody>
                    <a:bodyPr/>
                    <a:lstStyle/>
                    <a:p>
                      <a:pPr algn="l" fontAlgn="ctr"/>
                      <a:r>
                        <a:rPr lang="fr-FR" sz="700" b="0" i="0" u="none" strike="noStrike" dirty="0">
                          <a:solidFill>
                            <a:srgbClr val="000000"/>
                          </a:solidFill>
                          <a:effectLst/>
                          <a:latin typeface="Marianne" panose="02000000000000000000" pitchFamily="2" charset="0"/>
                        </a:rPr>
                        <a:t>Etablissements publics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93,5</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89,0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87,8</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91,6</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89,9</a:t>
                      </a:r>
                    </a:p>
                  </a:txBody>
                  <a:tcPr marL="9525" marR="9525" marT="9525" marB="0" anchor="ctr">
                    <a:solidFill>
                      <a:srgbClr val="FFCA00"/>
                    </a:solidFill>
                  </a:tcPr>
                </a:tc>
                <a:extLst>
                  <a:ext uri="{0D108BD9-81ED-4DB2-BD59-A6C34878D82A}">
                    <a16:rowId xmlns:a16="http://schemas.microsoft.com/office/drawing/2014/main" val="1541060368"/>
                  </a:ext>
                </a:extLst>
              </a:tr>
              <a:tr h="121500">
                <a:tc>
                  <a:txBody>
                    <a:bodyPr/>
                    <a:lstStyle/>
                    <a:p>
                      <a:pPr algn="l" fontAlgn="ctr"/>
                      <a:r>
                        <a:rPr lang="fr-FR" sz="700" b="0" i="0" u="none" strike="noStrike">
                          <a:solidFill>
                            <a:srgbClr val="000000"/>
                          </a:solidFill>
                          <a:effectLst/>
                          <a:latin typeface="Marianne" panose="02000000000000000000" pitchFamily="2" charset="0"/>
                        </a:rPr>
                        <a:t>Public hors éducation prioritaire</a:t>
                      </a:r>
                    </a:p>
                  </a:txBody>
                  <a:tcPr marL="457200" marR="9525" marT="9525" marB="0" anchor="ctr"/>
                </a:tc>
                <a:tc>
                  <a:txBody>
                    <a:bodyPr/>
                    <a:lstStyle/>
                    <a:p>
                      <a:pPr algn="r" fontAlgn="ctr"/>
                      <a:r>
                        <a:rPr lang="fr-FR" sz="700" b="0" i="0" u="none" strike="noStrike">
                          <a:solidFill>
                            <a:srgbClr val="000000"/>
                          </a:solidFill>
                          <a:effectLst/>
                          <a:latin typeface="Marianne" panose="02000000000000000000" pitchFamily="2" charset="0"/>
                        </a:rPr>
                        <a:t>93,7</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90,3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89,8</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92,2</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91,1</a:t>
                      </a:r>
                    </a:p>
                  </a:txBody>
                  <a:tcPr marL="9525" marR="9525" marT="9525" marB="0" anchor="ctr">
                    <a:solidFill>
                      <a:srgbClr val="FFCA00"/>
                    </a:solidFill>
                  </a:tcPr>
                </a:tc>
                <a:extLst>
                  <a:ext uri="{0D108BD9-81ED-4DB2-BD59-A6C34878D82A}">
                    <a16:rowId xmlns:a16="http://schemas.microsoft.com/office/drawing/2014/main" val="1688964795"/>
                  </a:ext>
                </a:extLst>
              </a:tr>
              <a:tr h="121500">
                <a:tc>
                  <a:txBody>
                    <a:bodyPr/>
                    <a:lstStyle/>
                    <a:p>
                      <a:pPr algn="l" fontAlgn="ctr"/>
                      <a:r>
                        <a:rPr lang="fr-FR" sz="700" b="0" i="0" u="none" strike="noStrike">
                          <a:solidFill>
                            <a:srgbClr val="000000"/>
                          </a:solidFill>
                          <a:effectLst/>
                          <a:latin typeface="Marianne" panose="02000000000000000000" pitchFamily="2" charset="0"/>
                        </a:rPr>
                        <a:t>Établissements en REP</a:t>
                      </a:r>
                    </a:p>
                  </a:txBody>
                  <a:tcPr marL="457200" marR="9525" marT="9525" marB="0" anchor="ctr"/>
                </a:tc>
                <a:tc>
                  <a:txBody>
                    <a:bodyPr/>
                    <a:lstStyle/>
                    <a:p>
                      <a:pPr algn="r" fontAlgn="ctr"/>
                      <a:r>
                        <a:rPr lang="fr-FR" sz="700" b="0" i="0" u="none" strike="noStrike">
                          <a:solidFill>
                            <a:srgbClr val="000000"/>
                          </a:solidFill>
                          <a:effectLst/>
                          <a:latin typeface="Marianne" panose="02000000000000000000" pitchFamily="2" charset="0"/>
                        </a:rPr>
                        <a:t>87,0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59,0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56,3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68,2</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63,3</a:t>
                      </a:r>
                    </a:p>
                  </a:txBody>
                  <a:tcPr marL="9525" marR="9525" marT="9525" marB="0" anchor="ctr">
                    <a:solidFill>
                      <a:srgbClr val="FFCA00"/>
                    </a:solidFill>
                  </a:tcPr>
                </a:tc>
                <a:extLst>
                  <a:ext uri="{0D108BD9-81ED-4DB2-BD59-A6C34878D82A}">
                    <a16:rowId xmlns:a16="http://schemas.microsoft.com/office/drawing/2014/main" val="3165003017"/>
                  </a:ext>
                </a:extLst>
              </a:tr>
              <a:tr h="121500">
                <a:tc>
                  <a:txBody>
                    <a:bodyPr/>
                    <a:lstStyle/>
                    <a:p>
                      <a:pPr algn="l" fontAlgn="ctr"/>
                      <a:r>
                        <a:rPr lang="fr-FR" sz="700" b="0" i="0" u="none" strike="noStrike">
                          <a:solidFill>
                            <a:srgbClr val="000000"/>
                          </a:solidFill>
                          <a:effectLst/>
                          <a:latin typeface="Marianne" panose="02000000000000000000" pitchFamily="2" charset="0"/>
                        </a:rPr>
                        <a:t>Établissements en REP +</a:t>
                      </a:r>
                    </a:p>
                  </a:txBody>
                  <a:tcPr marL="457200"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50,1</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50,1</a:t>
                      </a:r>
                    </a:p>
                  </a:txBody>
                  <a:tcPr marL="9525" marR="9525" marT="9525" marB="0" anchor="ctr">
                    <a:solidFill>
                      <a:srgbClr val="FFCA00"/>
                    </a:solidFill>
                  </a:tcPr>
                </a:tc>
                <a:extLst>
                  <a:ext uri="{0D108BD9-81ED-4DB2-BD59-A6C34878D82A}">
                    <a16:rowId xmlns:a16="http://schemas.microsoft.com/office/drawing/2014/main" val="1339863045"/>
                  </a:ext>
                </a:extLst>
              </a:tr>
              <a:tr h="121500">
                <a:tc>
                  <a:txBody>
                    <a:bodyPr/>
                    <a:lstStyle/>
                    <a:p>
                      <a:pPr algn="l" fontAlgn="ctr"/>
                      <a:r>
                        <a:rPr lang="fr-FR" sz="700" b="0" i="0" u="none" strike="noStrike">
                          <a:solidFill>
                            <a:srgbClr val="000000"/>
                          </a:solidFill>
                          <a:effectLst/>
                          <a:latin typeface="Marianne" panose="02000000000000000000" pitchFamily="2" charset="0"/>
                        </a:rPr>
                        <a:t>Ensemble des établissements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92,8</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83,5</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87,0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89,3</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87,6</a:t>
                      </a:r>
                    </a:p>
                  </a:txBody>
                  <a:tcPr marL="9525" marR="9525" marT="9525" marB="0" anchor="ctr">
                    <a:solidFill>
                      <a:srgbClr val="FFCA00"/>
                    </a:solidFill>
                  </a:tcPr>
                </a:tc>
                <a:extLst>
                  <a:ext uri="{0D108BD9-81ED-4DB2-BD59-A6C34878D82A}">
                    <a16:rowId xmlns:a16="http://schemas.microsoft.com/office/drawing/2014/main" val="2650158324"/>
                  </a:ext>
                </a:extLst>
              </a:tr>
              <a:tr h="121500">
                <a:tc>
                  <a:txBody>
                    <a:bodyPr/>
                    <a:lstStyle/>
                    <a:p>
                      <a:pPr algn="l" fontAlgn="ctr"/>
                      <a:r>
                        <a:rPr lang="fr-FR" sz="700" b="1" i="0" u="none" strike="noStrike">
                          <a:solidFill>
                            <a:srgbClr val="000000"/>
                          </a:solidFill>
                          <a:effectLst/>
                          <a:latin typeface="Marianne" panose="02000000000000000000" pitchFamily="2" charset="0"/>
                        </a:rPr>
                        <a:t>Formation, Activité en 2020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 </a:t>
                      </a:r>
                    </a:p>
                  </a:txBody>
                  <a:tcPr marL="9525" marR="9525" marT="9525" marB="0" anchor="ctr">
                    <a:solidFill>
                      <a:srgbClr val="FFCA00"/>
                    </a:solidFill>
                  </a:tcPr>
                </a:tc>
                <a:extLst>
                  <a:ext uri="{0D108BD9-81ED-4DB2-BD59-A6C34878D82A}">
                    <a16:rowId xmlns:a16="http://schemas.microsoft.com/office/drawing/2014/main" val="1805860549"/>
                  </a:ext>
                </a:extLst>
              </a:tr>
              <a:tr h="121500">
                <a:tc>
                  <a:txBody>
                    <a:bodyPr/>
                    <a:lstStyle/>
                    <a:p>
                      <a:pPr algn="l" fontAlgn="ctr"/>
                      <a:r>
                        <a:rPr lang="fr-FR" sz="700" b="0" i="0" u="none" strike="noStrike">
                          <a:solidFill>
                            <a:srgbClr val="000000"/>
                          </a:solidFill>
                          <a:effectLst/>
                          <a:latin typeface="Marianne" panose="02000000000000000000" pitchFamily="2" charset="0"/>
                        </a:rPr>
                        <a:t>Part des filles de 15 à 19 ans élèves, étudiantes ou stagiaires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82,9</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84,5</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84,1</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83,0</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83,8</a:t>
                      </a:r>
                    </a:p>
                  </a:txBody>
                  <a:tcPr marL="9525" marR="9525" marT="9525" marB="0" anchor="ctr">
                    <a:solidFill>
                      <a:srgbClr val="FFCA00"/>
                    </a:solidFill>
                  </a:tcPr>
                </a:tc>
                <a:extLst>
                  <a:ext uri="{0D108BD9-81ED-4DB2-BD59-A6C34878D82A}">
                    <a16:rowId xmlns:a16="http://schemas.microsoft.com/office/drawing/2014/main" val="1977619454"/>
                  </a:ext>
                </a:extLst>
              </a:tr>
              <a:tr h="121500">
                <a:tc>
                  <a:txBody>
                    <a:bodyPr/>
                    <a:lstStyle/>
                    <a:p>
                      <a:pPr algn="l" fontAlgn="ctr"/>
                      <a:r>
                        <a:rPr lang="fr-FR" sz="700" b="0" i="0" u="none" strike="noStrike">
                          <a:solidFill>
                            <a:srgbClr val="000000"/>
                          </a:solidFill>
                          <a:effectLst/>
                          <a:latin typeface="Marianne" panose="02000000000000000000" pitchFamily="2" charset="0"/>
                        </a:rPr>
                        <a:t>Part des filles de 15 à 19 ans en emploi, y compris en apprentissage</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9,9</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8,5</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9,4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9,8</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9,3</a:t>
                      </a:r>
                    </a:p>
                  </a:txBody>
                  <a:tcPr marL="9525" marR="9525" marT="9525" marB="0" anchor="ctr">
                    <a:solidFill>
                      <a:srgbClr val="FFCA00"/>
                    </a:solidFill>
                  </a:tcPr>
                </a:tc>
                <a:extLst>
                  <a:ext uri="{0D108BD9-81ED-4DB2-BD59-A6C34878D82A}">
                    <a16:rowId xmlns:a16="http://schemas.microsoft.com/office/drawing/2014/main" val="2802732370"/>
                  </a:ext>
                </a:extLst>
              </a:tr>
              <a:tr h="121500">
                <a:tc>
                  <a:txBody>
                    <a:bodyPr/>
                    <a:lstStyle/>
                    <a:p>
                      <a:pPr algn="l" fontAlgn="ctr"/>
                      <a:r>
                        <a:rPr lang="fr-FR" sz="700" b="0" i="0" u="none" strike="noStrike">
                          <a:solidFill>
                            <a:srgbClr val="000000"/>
                          </a:solidFill>
                          <a:effectLst/>
                          <a:latin typeface="Marianne" panose="02000000000000000000" pitchFamily="2" charset="0"/>
                        </a:rPr>
                        <a:t>Part des garçons de 15 à 19 ans élèves, étudiants ou stagiaires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74,0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77,8</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76,9</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75,8</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76,4</a:t>
                      </a:r>
                    </a:p>
                  </a:txBody>
                  <a:tcPr marL="9525" marR="9525" marT="9525" marB="0" anchor="ctr">
                    <a:solidFill>
                      <a:srgbClr val="FFCA00"/>
                    </a:solidFill>
                  </a:tcPr>
                </a:tc>
                <a:extLst>
                  <a:ext uri="{0D108BD9-81ED-4DB2-BD59-A6C34878D82A}">
                    <a16:rowId xmlns:a16="http://schemas.microsoft.com/office/drawing/2014/main" val="1580706881"/>
                  </a:ext>
                </a:extLst>
              </a:tr>
              <a:tr h="121500">
                <a:tc>
                  <a:txBody>
                    <a:bodyPr/>
                    <a:lstStyle/>
                    <a:p>
                      <a:pPr algn="l" fontAlgn="ctr"/>
                      <a:r>
                        <a:rPr lang="fr-FR" sz="700" b="0" i="0" u="none" strike="noStrike">
                          <a:solidFill>
                            <a:srgbClr val="000000"/>
                          </a:solidFill>
                          <a:effectLst/>
                          <a:latin typeface="Marianne" panose="02000000000000000000" pitchFamily="2" charset="0"/>
                        </a:rPr>
                        <a:t>Part des garçons de 15 à 19 ans en emploi, y compris en apprentissage</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17,9</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14,4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15,4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15,6</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15,6</a:t>
                      </a:r>
                    </a:p>
                  </a:txBody>
                  <a:tcPr marL="9525" marR="9525" marT="9525" marB="0" anchor="ctr">
                    <a:solidFill>
                      <a:srgbClr val="FFCA00"/>
                    </a:solidFill>
                  </a:tcPr>
                </a:tc>
                <a:extLst>
                  <a:ext uri="{0D108BD9-81ED-4DB2-BD59-A6C34878D82A}">
                    <a16:rowId xmlns:a16="http://schemas.microsoft.com/office/drawing/2014/main" val="4280884193"/>
                  </a:ext>
                </a:extLst>
              </a:tr>
              <a:tr h="121500">
                <a:tc>
                  <a:txBody>
                    <a:bodyPr/>
                    <a:lstStyle/>
                    <a:p>
                      <a:pPr algn="l" fontAlgn="ctr"/>
                      <a:r>
                        <a:rPr lang="fr-FR" sz="700" b="0" i="0" u="none" strike="noStrike">
                          <a:solidFill>
                            <a:srgbClr val="000000"/>
                          </a:solidFill>
                          <a:effectLst/>
                          <a:latin typeface="Marianne" panose="02000000000000000000" pitchFamily="2" charset="0"/>
                        </a:rPr>
                        <a:t>Part des filles de 20 à 24 ans élèves, étudiantes ou stagiaires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18,9</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29,2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37,5</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21,9</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30,2</a:t>
                      </a:r>
                    </a:p>
                  </a:txBody>
                  <a:tcPr marL="9525" marR="9525" marT="9525" marB="0" anchor="ctr">
                    <a:solidFill>
                      <a:srgbClr val="FFCA00"/>
                    </a:solidFill>
                  </a:tcPr>
                </a:tc>
                <a:extLst>
                  <a:ext uri="{0D108BD9-81ED-4DB2-BD59-A6C34878D82A}">
                    <a16:rowId xmlns:a16="http://schemas.microsoft.com/office/drawing/2014/main" val="325674457"/>
                  </a:ext>
                </a:extLst>
              </a:tr>
              <a:tr h="121500">
                <a:tc>
                  <a:txBody>
                    <a:bodyPr/>
                    <a:lstStyle/>
                    <a:p>
                      <a:pPr algn="l" fontAlgn="ctr"/>
                      <a:r>
                        <a:rPr lang="fr-FR" sz="700" b="0" i="0" u="none" strike="noStrike">
                          <a:solidFill>
                            <a:srgbClr val="000000"/>
                          </a:solidFill>
                          <a:effectLst/>
                          <a:latin typeface="Marianne" panose="02000000000000000000" pitchFamily="2" charset="0"/>
                        </a:rPr>
                        <a:t>Part des filles de 20 à 24 ans en emploi, y compris en apprentissage</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57,2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50,7</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47,1</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54,7</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50,7</a:t>
                      </a:r>
                    </a:p>
                  </a:txBody>
                  <a:tcPr marL="9525" marR="9525" marT="9525" marB="0" anchor="ctr">
                    <a:solidFill>
                      <a:srgbClr val="FFCA00"/>
                    </a:solidFill>
                  </a:tcPr>
                </a:tc>
                <a:extLst>
                  <a:ext uri="{0D108BD9-81ED-4DB2-BD59-A6C34878D82A}">
                    <a16:rowId xmlns:a16="http://schemas.microsoft.com/office/drawing/2014/main" val="3132360376"/>
                  </a:ext>
                </a:extLst>
              </a:tr>
              <a:tr h="121500">
                <a:tc>
                  <a:txBody>
                    <a:bodyPr/>
                    <a:lstStyle/>
                    <a:p>
                      <a:pPr algn="l" fontAlgn="ctr"/>
                      <a:r>
                        <a:rPr lang="fr-FR" sz="700" b="0" i="0" u="none" strike="noStrike">
                          <a:solidFill>
                            <a:srgbClr val="000000"/>
                          </a:solidFill>
                          <a:effectLst/>
                          <a:latin typeface="Marianne" panose="02000000000000000000" pitchFamily="2" charset="0"/>
                        </a:rPr>
                        <a:t>Part des garçons de 20 à 24 ans élèves, étudiants ou stagiaires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13,0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21,5</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30,5</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17,1</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23,1</a:t>
                      </a:r>
                    </a:p>
                  </a:txBody>
                  <a:tcPr marL="9525" marR="9525" marT="9525" marB="0" anchor="ctr">
                    <a:solidFill>
                      <a:srgbClr val="FFCA00"/>
                    </a:solidFill>
                  </a:tcPr>
                </a:tc>
                <a:extLst>
                  <a:ext uri="{0D108BD9-81ED-4DB2-BD59-A6C34878D82A}">
                    <a16:rowId xmlns:a16="http://schemas.microsoft.com/office/drawing/2014/main" val="3353404280"/>
                  </a:ext>
                </a:extLst>
              </a:tr>
              <a:tr h="121500">
                <a:tc>
                  <a:txBody>
                    <a:bodyPr/>
                    <a:lstStyle/>
                    <a:p>
                      <a:pPr algn="l" fontAlgn="ctr"/>
                      <a:r>
                        <a:rPr lang="fr-FR" sz="700" b="0" i="0" u="none" strike="noStrike">
                          <a:solidFill>
                            <a:srgbClr val="000000"/>
                          </a:solidFill>
                          <a:effectLst/>
                          <a:latin typeface="Marianne" panose="02000000000000000000" pitchFamily="2" charset="0"/>
                        </a:rPr>
                        <a:t>Part des garçons de 20 à 24 ans en emploi, y compris en apprentissage</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65,0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57,1</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53,0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62,0</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57,5</a:t>
                      </a:r>
                    </a:p>
                  </a:txBody>
                  <a:tcPr marL="9525" marR="9525" marT="9525" marB="0" anchor="ctr">
                    <a:solidFill>
                      <a:srgbClr val="FFCA00"/>
                    </a:solidFill>
                  </a:tcPr>
                </a:tc>
                <a:extLst>
                  <a:ext uri="{0D108BD9-81ED-4DB2-BD59-A6C34878D82A}">
                    <a16:rowId xmlns:a16="http://schemas.microsoft.com/office/drawing/2014/main" val="3009065575"/>
                  </a:ext>
                </a:extLst>
              </a:tr>
              <a:tr h="121500">
                <a:tc>
                  <a:txBody>
                    <a:bodyPr/>
                    <a:lstStyle/>
                    <a:p>
                      <a:pPr algn="l" fontAlgn="b"/>
                      <a:r>
                        <a:rPr lang="fr-FR" sz="700" b="1" i="0" u="none" strike="noStrike">
                          <a:solidFill>
                            <a:srgbClr val="000000"/>
                          </a:solidFill>
                          <a:effectLst/>
                          <a:latin typeface="Marianne" panose="02000000000000000000" pitchFamily="2" charset="0"/>
                        </a:rPr>
                        <a:t>Formation, Activité en 2023</a:t>
                      </a:r>
                    </a:p>
                  </a:txBody>
                  <a:tcPr marL="9525" marR="9525" marT="9525" marB="0" anchor="b"/>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 </a:t>
                      </a:r>
                    </a:p>
                  </a:txBody>
                  <a:tcPr marL="9525" marR="9525" marT="9525" marB="0" anchor="ctr">
                    <a:solidFill>
                      <a:srgbClr val="FFCA00"/>
                    </a:solidFill>
                  </a:tcPr>
                </a:tc>
                <a:extLst>
                  <a:ext uri="{0D108BD9-81ED-4DB2-BD59-A6C34878D82A}">
                    <a16:rowId xmlns:a16="http://schemas.microsoft.com/office/drawing/2014/main" val="809494615"/>
                  </a:ext>
                </a:extLst>
              </a:tr>
              <a:tr h="121500">
                <a:tc>
                  <a:txBody>
                    <a:bodyPr/>
                    <a:lstStyle/>
                    <a:p>
                      <a:pPr algn="l" fontAlgn="ctr"/>
                      <a:r>
                        <a:rPr lang="fr-FR" sz="700" b="0" i="0" u="none" strike="noStrike">
                          <a:solidFill>
                            <a:srgbClr val="000000"/>
                          </a:solidFill>
                          <a:effectLst/>
                          <a:latin typeface="Marianne" panose="02000000000000000000" pitchFamily="2" charset="0"/>
                        </a:rPr>
                        <a:t>Nombre d'entrées de jeunes de 30 ans ou moins en contrat d'apprentissage</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5 959</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9 516</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15 999</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7 834</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39 308</a:t>
                      </a:r>
                    </a:p>
                  </a:txBody>
                  <a:tcPr marL="9525" marR="9525" marT="9525" marB="0" anchor="ctr">
                    <a:solidFill>
                      <a:srgbClr val="FFCA00"/>
                    </a:solidFill>
                  </a:tcPr>
                </a:tc>
                <a:extLst>
                  <a:ext uri="{0D108BD9-81ED-4DB2-BD59-A6C34878D82A}">
                    <a16:rowId xmlns:a16="http://schemas.microsoft.com/office/drawing/2014/main" val="1778147231"/>
                  </a:ext>
                </a:extLst>
              </a:tr>
              <a:tr h="121500">
                <a:tc>
                  <a:txBody>
                    <a:bodyPr/>
                    <a:lstStyle/>
                    <a:p>
                      <a:pPr algn="l" fontAlgn="ctr"/>
                      <a:r>
                        <a:rPr lang="fr-FR" sz="700" b="0" i="0" u="none" strike="noStrike">
                          <a:solidFill>
                            <a:srgbClr val="000000"/>
                          </a:solidFill>
                          <a:effectLst/>
                          <a:latin typeface="Marianne" panose="02000000000000000000" pitchFamily="2" charset="0"/>
                        </a:rPr>
                        <a:t>Nombre d'entrées de jeunes de moins de 26 ans en contrat de professionnalisation (6)</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351</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580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1 091</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343</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2 365</a:t>
                      </a:r>
                    </a:p>
                  </a:txBody>
                  <a:tcPr marL="9525" marR="9525" marT="9525" marB="0" anchor="ctr">
                    <a:solidFill>
                      <a:srgbClr val="FFCA00"/>
                    </a:solidFill>
                  </a:tcPr>
                </a:tc>
                <a:extLst>
                  <a:ext uri="{0D108BD9-81ED-4DB2-BD59-A6C34878D82A}">
                    <a16:rowId xmlns:a16="http://schemas.microsoft.com/office/drawing/2014/main" val="303144425"/>
                  </a:ext>
                </a:extLst>
              </a:tr>
              <a:tr h="121500">
                <a:tc>
                  <a:txBody>
                    <a:bodyPr/>
                    <a:lstStyle/>
                    <a:p>
                      <a:pPr algn="l" fontAlgn="ctr"/>
                      <a:r>
                        <a:rPr lang="fr-FR" sz="700" b="0" i="0" u="none" strike="noStrike">
                          <a:solidFill>
                            <a:srgbClr val="000000"/>
                          </a:solidFill>
                          <a:effectLst/>
                          <a:latin typeface="Marianne" panose="02000000000000000000" pitchFamily="2" charset="0"/>
                        </a:rPr>
                        <a:t>Nombre d'entrées de jeunes de moins de 26 ans en Parcours Emplois Compétences (PEC) (2) (4)</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232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379</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231</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230</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1 072</a:t>
                      </a:r>
                    </a:p>
                  </a:txBody>
                  <a:tcPr marL="9525" marR="9525" marT="9525" marB="0" anchor="ctr">
                    <a:solidFill>
                      <a:srgbClr val="FFCA00"/>
                    </a:solidFill>
                  </a:tcPr>
                </a:tc>
                <a:extLst>
                  <a:ext uri="{0D108BD9-81ED-4DB2-BD59-A6C34878D82A}">
                    <a16:rowId xmlns:a16="http://schemas.microsoft.com/office/drawing/2014/main" val="207140320"/>
                  </a:ext>
                </a:extLst>
              </a:tr>
              <a:tr h="121500">
                <a:tc>
                  <a:txBody>
                    <a:bodyPr/>
                    <a:lstStyle/>
                    <a:p>
                      <a:pPr algn="l" fontAlgn="ctr"/>
                      <a:r>
                        <a:rPr lang="fr-FR" sz="700" b="0" i="0" u="none" strike="noStrike" dirty="0">
                          <a:solidFill>
                            <a:srgbClr val="000000"/>
                          </a:solidFill>
                          <a:effectLst/>
                          <a:latin typeface="Marianne" panose="02000000000000000000" pitchFamily="2" charset="0"/>
                        </a:rPr>
                        <a:t>Nombre d'entrées en emploi franc (9)</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38</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79</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124</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76</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317</a:t>
                      </a:r>
                    </a:p>
                  </a:txBody>
                  <a:tcPr marL="9525" marR="9525" marT="9525" marB="0" anchor="ctr">
                    <a:solidFill>
                      <a:srgbClr val="FFCA00"/>
                    </a:solidFill>
                  </a:tcPr>
                </a:tc>
                <a:extLst>
                  <a:ext uri="{0D108BD9-81ED-4DB2-BD59-A6C34878D82A}">
                    <a16:rowId xmlns:a16="http://schemas.microsoft.com/office/drawing/2014/main" val="2237071527"/>
                  </a:ext>
                </a:extLst>
              </a:tr>
            </a:tbl>
          </a:graphicData>
        </a:graphic>
      </p:graphicFrame>
      <p:pic>
        <p:nvPicPr>
          <p:cNvPr id="8" name="Graphique 7" descr="Jouer avec un remplissage uni">
            <a:extLst>
              <a:ext uri="{FF2B5EF4-FFF2-40B4-BE49-F238E27FC236}">
                <a16:creationId xmlns:a16="http://schemas.microsoft.com/office/drawing/2014/main" id="{F9A7B36F-20B8-2E81-8CF4-FB0345B7567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0544" y="322137"/>
            <a:ext cx="483650" cy="483650"/>
          </a:xfrm>
          <a:prstGeom prst="rect">
            <a:avLst/>
          </a:prstGeom>
        </p:spPr>
      </p:pic>
    </p:spTree>
    <p:extLst>
      <p:ext uri="{BB962C8B-B14F-4D97-AF65-F5344CB8AC3E}">
        <p14:creationId xmlns:p14="http://schemas.microsoft.com/office/powerpoint/2010/main" val="1693058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BD03CF5-1D03-8C2A-5B0E-3D66EAA2AA77}"/>
              </a:ext>
            </a:extLst>
          </p:cNvPr>
          <p:cNvSpPr txBox="1"/>
          <p:nvPr/>
        </p:nvSpPr>
        <p:spPr>
          <a:xfrm>
            <a:off x="657333" y="288489"/>
            <a:ext cx="6966923" cy="600164"/>
          </a:xfrm>
          <a:prstGeom prst="rect">
            <a:avLst/>
          </a:prstGeom>
          <a:noFill/>
        </p:spPr>
        <p:txBody>
          <a:bodyPr wrap="square" rtlCol="0">
            <a:spAutoFit/>
          </a:bodyPr>
          <a:lstStyle/>
          <a:p>
            <a:r>
              <a:rPr lang="fr-FR" sz="2400" b="1" dirty="0">
                <a:latin typeface="Marianne" panose="02000000000000000000" pitchFamily="2" charset="0"/>
              </a:rPr>
              <a:t>Jeunesse</a:t>
            </a:r>
          </a:p>
          <a:p>
            <a:r>
              <a:rPr lang="fr-FR" sz="900" dirty="0">
                <a:latin typeface="Marianne" panose="02000000000000000000" pitchFamily="2" charset="0"/>
              </a:rPr>
              <a:t>Fonds d'Aide aux Jeunes (FAJ) - Service Civique - Missions locales - PAIO, en 2022</a:t>
            </a:r>
          </a:p>
        </p:txBody>
      </p:sp>
      <p:sp>
        <p:nvSpPr>
          <p:cNvPr id="4" name="Espace réservé du numéro de diapositive 3">
            <a:extLst>
              <a:ext uri="{FF2B5EF4-FFF2-40B4-BE49-F238E27FC236}">
                <a16:creationId xmlns:a16="http://schemas.microsoft.com/office/drawing/2014/main" id="{66C43035-28D7-2169-4C92-4C9C41301A71}"/>
              </a:ext>
            </a:extLst>
          </p:cNvPr>
          <p:cNvSpPr>
            <a:spLocks noGrp="1"/>
          </p:cNvSpPr>
          <p:nvPr>
            <p:ph type="sldNum" sz="quarter" idx="12"/>
          </p:nvPr>
        </p:nvSpPr>
        <p:spPr/>
        <p:txBody>
          <a:bodyPr/>
          <a:lstStyle/>
          <a:p>
            <a:fld id="{B4A918BC-4D43-4B42-B3C0-E7EBE25E6AF0}" type="slidenum">
              <a:rPr lang="en-US" smtClean="0"/>
              <a:t>24</a:t>
            </a:fld>
            <a:endParaRPr lang="en-US"/>
          </a:p>
        </p:txBody>
      </p:sp>
      <p:sp>
        <p:nvSpPr>
          <p:cNvPr id="9" name="ZoneTexte 8">
            <a:extLst>
              <a:ext uri="{FF2B5EF4-FFF2-40B4-BE49-F238E27FC236}">
                <a16:creationId xmlns:a16="http://schemas.microsoft.com/office/drawing/2014/main" id="{70AA655C-8A10-37F5-8446-E6E4A6285678}"/>
              </a:ext>
            </a:extLst>
          </p:cNvPr>
          <p:cNvSpPr txBox="1"/>
          <p:nvPr/>
        </p:nvSpPr>
        <p:spPr>
          <a:xfrm>
            <a:off x="173683" y="3234843"/>
            <a:ext cx="9034896" cy="461665"/>
          </a:xfrm>
          <a:prstGeom prst="rect">
            <a:avLst/>
          </a:prstGeom>
          <a:noFill/>
        </p:spPr>
        <p:txBody>
          <a:bodyPr wrap="square">
            <a:spAutoFit/>
          </a:bodyPr>
          <a:lstStyle/>
          <a:p>
            <a:r>
              <a:rPr lang="fr-FR" sz="600" i="1" dirty="0">
                <a:latin typeface="Marianne" panose="02000000000000000000" pitchFamily="2" charset="0"/>
              </a:rPr>
              <a:t>Sources : DREES, enquête FAJ ; Agence de services et de paiement (ASP) ; Agence du service civique (ASC), traitements </a:t>
            </a:r>
            <a:r>
              <a:rPr lang="fr-FR" sz="600" i="1" dirty="0" err="1">
                <a:latin typeface="Marianne" panose="02000000000000000000" pitchFamily="2" charset="0"/>
              </a:rPr>
              <a:t>Injep</a:t>
            </a:r>
            <a:r>
              <a:rPr lang="fr-FR" sz="600" i="1" dirty="0">
                <a:latin typeface="Marianne" panose="02000000000000000000" pitchFamily="2" charset="0"/>
              </a:rPr>
              <a:t>, </a:t>
            </a:r>
            <a:r>
              <a:rPr lang="fr-FR" sz="600" i="1" dirty="0" err="1">
                <a:latin typeface="Marianne" panose="02000000000000000000" pitchFamily="2" charset="0"/>
              </a:rPr>
              <a:t>Medes</a:t>
            </a:r>
            <a:r>
              <a:rPr lang="fr-FR" sz="600" i="1" dirty="0">
                <a:latin typeface="Marianne" panose="02000000000000000000" pitchFamily="2" charset="0"/>
              </a:rPr>
              <a:t> ; </a:t>
            </a:r>
            <a:r>
              <a:rPr lang="fr-FR" sz="600" i="1" dirty="0" err="1">
                <a:latin typeface="Marianne" panose="02000000000000000000" pitchFamily="2" charset="0"/>
              </a:rPr>
              <a:t>Imilo</a:t>
            </a:r>
            <a:r>
              <a:rPr lang="fr-FR" sz="600" i="1" dirty="0">
                <a:latin typeface="Marianne" panose="02000000000000000000" pitchFamily="2" charset="0"/>
              </a:rPr>
              <a:t>, traitements DARES, données au 20/01/2022 sur tous les dossiers ; Insee, estimations de population au 01/01/2020 (résultats provisoires arrêtés fin 2020)</a:t>
            </a:r>
          </a:p>
          <a:p>
            <a:pPr marL="171450" indent="-171450">
              <a:buAutoNum type="arabicParenBoth"/>
            </a:pPr>
            <a:r>
              <a:rPr lang="fr-FR" sz="600" i="1" dirty="0">
                <a:latin typeface="Marianne" panose="02000000000000000000" pitchFamily="2" charset="0"/>
              </a:rPr>
              <a:t>Le nombre d'aides attribuées dans l'année est différent du nombre de jeunes aidés ; un jeune peut avoir bénéficié de plusieurs aides au cours de la même année.</a:t>
            </a:r>
          </a:p>
          <a:p>
            <a:pPr marL="171450" indent="-171450">
              <a:buAutoNum type="arabicParenBoth"/>
            </a:pPr>
            <a:r>
              <a:rPr lang="fr-FR" sz="600" i="1" dirty="0">
                <a:latin typeface="Marianne" panose="02000000000000000000" pitchFamily="2" charset="0"/>
              </a:rPr>
              <a:t>Indicateurs sociaux départementaux</a:t>
            </a:r>
          </a:p>
        </p:txBody>
      </p:sp>
      <p:graphicFrame>
        <p:nvGraphicFramePr>
          <p:cNvPr id="5" name="Tableau 4">
            <a:extLst>
              <a:ext uri="{FF2B5EF4-FFF2-40B4-BE49-F238E27FC236}">
                <a16:creationId xmlns:a16="http://schemas.microsoft.com/office/drawing/2014/main" id="{AA8FA240-7A4E-F6B5-F0D4-414B9670DCF2}"/>
              </a:ext>
            </a:extLst>
          </p:cNvPr>
          <p:cNvGraphicFramePr>
            <a:graphicFrameLocks noGrp="1"/>
          </p:cNvGraphicFramePr>
          <p:nvPr>
            <p:extLst>
              <p:ext uri="{D42A27DB-BD31-4B8C-83A1-F6EECF244321}">
                <p14:modId xmlns:p14="http://schemas.microsoft.com/office/powerpoint/2010/main" val="662333461"/>
              </p:ext>
            </p:extLst>
          </p:nvPr>
        </p:nvGraphicFramePr>
        <p:xfrm>
          <a:off x="260028" y="1447910"/>
          <a:ext cx="8687531" cy="1573215"/>
        </p:xfrm>
        <a:graphic>
          <a:graphicData uri="http://schemas.openxmlformats.org/drawingml/2006/table">
            <a:tbl>
              <a:tblPr>
                <a:tableStyleId>{5C22544A-7EE6-4342-B048-85BDC9FD1C3A}</a:tableStyleId>
              </a:tblPr>
              <a:tblGrid>
                <a:gridCol w="5183006">
                  <a:extLst>
                    <a:ext uri="{9D8B030D-6E8A-4147-A177-3AD203B41FA5}">
                      <a16:colId xmlns:a16="http://schemas.microsoft.com/office/drawing/2014/main" val="1460680784"/>
                    </a:ext>
                  </a:extLst>
                </a:gridCol>
                <a:gridCol w="700905">
                  <a:extLst>
                    <a:ext uri="{9D8B030D-6E8A-4147-A177-3AD203B41FA5}">
                      <a16:colId xmlns:a16="http://schemas.microsoft.com/office/drawing/2014/main" val="3824455684"/>
                    </a:ext>
                  </a:extLst>
                </a:gridCol>
                <a:gridCol w="700905">
                  <a:extLst>
                    <a:ext uri="{9D8B030D-6E8A-4147-A177-3AD203B41FA5}">
                      <a16:colId xmlns:a16="http://schemas.microsoft.com/office/drawing/2014/main" val="623005449"/>
                    </a:ext>
                  </a:extLst>
                </a:gridCol>
                <a:gridCol w="700905">
                  <a:extLst>
                    <a:ext uri="{9D8B030D-6E8A-4147-A177-3AD203B41FA5}">
                      <a16:colId xmlns:a16="http://schemas.microsoft.com/office/drawing/2014/main" val="4292619212"/>
                    </a:ext>
                  </a:extLst>
                </a:gridCol>
                <a:gridCol w="700905">
                  <a:extLst>
                    <a:ext uri="{9D8B030D-6E8A-4147-A177-3AD203B41FA5}">
                      <a16:colId xmlns:a16="http://schemas.microsoft.com/office/drawing/2014/main" val="3355415794"/>
                    </a:ext>
                  </a:extLst>
                </a:gridCol>
                <a:gridCol w="700905">
                  <a:extLst>
                    <a:ext uri="{9D8B030D-6E8A-4147-A177-3AD203B41FA5}">
                      <a16:colId xmlns:a16="http://schemas.microsoft.com/office/drawing/2014/main" val="4146863596"/>
                    </a:ext>
                  </a:extLst>
                </a:gridCol>
              </a:tblGrid>
              <a:tr h="266542">
                <a:tc>
                  <a:txBody>
                    <a:bodyPr/>
                    <a:lstStyle/>
                    <a:p>
                      <a:pPr algn="ctr" fontAlgn="ctr"/>
                      <a:r>
                        <a:rPr lang="fr-FR" sz="700" u="none" strike="noStrike" kern="1200" dirty="0">
                          <a:solidFill>
                            <a:schemeClr val="dk1"/>
                          </a:solidFill>
                          <a:effectLst/>
                          <a:latin typeface="Marianne" panose="02000000000000000000" pitchFamily="2" charset="0"/>
                          <a:ea typeface="+mn-ea"/>
                          <a:cs typeface="+mn-cs"/>
                        </a:rPr>
                        <a:t> </a:t>
                      </a:r>
                    </a:p>
                  </a:txBody>
                  <a:tcPr marL="6199" marR="6199" marT="6199" marB="0" anchor="ctr"/>
                </a:tc>
                <a:tc>
                  <a:txBody>
                    <a:bodyPr/>
                    <a:lstStyle/>
                    <a:p>
                      <a:pPr algn="ctr" fontAlgn="ctr"/>
                      <a:r>
                        <a:rPr lang="fr-FR" sz="700" u="none" strike="noStrike" kern="1200" dirty="0">
                          <a:solidFill>
                            <a:schemeClr val="dk1"/>
                          </a:solidFill>
                          <a:effectLst/>
                          <a:latin typeface="Marianne" panose="02000000000000000000" pitchFamily="2" charset="0"/>
                          <a:ea typeface="+mn-ea"/>
                          <a:cs typeface="+mn-cs"/>
                        </a:rPr>
                        <a:t>Côtes-d'Armor</a:t>
                      </a:r>
                    </a:p>
                  </a:txBody>
                  <a:tcPr marL="6199" marR="6199" marT="6199" marB="0" anchor="ctr"/>
                </a:tc>
                <a:tc>
                  <a:txBody>
                    <a:bodyPr/>
                    <a:lstStyle/>
                    <a:p>
                      <a:pPr algn="ctr" fontAlgn="ctr"/>
                      <a:r>
                        <a:rPr lang="fr-FR" sz="700" u="none" strike="noStrike" kern="1200">
                          <a:solidFill>
                            <a:schemeClr val="dk1"/>
                          </a:solidFill>
                          <a:effectLst/>
                          <a:latin typeface="Marianne" panose="02000000000000000000" pitchFamily="2" charset="0"/>
                          <a:ea typeface="+mn-ea"/>
                          <a:cs typeface="+mn-cs"/>
                        </a:rPr>
                        <a:t>Finistère</a:t>
                      </a:r>
                    </a:p>
                  </a:txBody>
                  <a:tcPr marL="6199" marR="6199" marT="6199" marB="0" anchor="ctr"/>
                </a:tc>
                <a:tc>
                  <a:txBody>
                    <a:bodyPr/>
                    <a:lstStyle/>
                    <a:p>
                      <a:pPr algn="ctr" fontAlgn="ctr"/>
                      <a:r>
                        <a:rPr lang="fr-FR" sz="700" u="none" strike="noStrike" kern="1200">
                          <a:solidFill>
                            <a:schemeClr val="dk1"/>
                          </a:solidFill>
                          <a:effectLst/>
                          <a:latin typeface="Marianne" panose="02000000000000000000" pitchFamily="2" charset="0"/>
                          <a:ea typeface="+mn-ea"/>
                          <a:cs typeface="+mn-cs"/>
                        </a:rPr>
                        <a:t>Ille-et-Vilaine</a:t>
                      </a:r>
                    </a:p>
                  </a:txBody>
                  <a:tcPr marL="6199" marR="6199" marT="6199" marB="0" anchor="ctr"/>
                </a:tc>
                <a:tc>
                  <a:txBody>
                    <a:bodyPr/>
                    <a:lstStyle/>
                    <a:p>
                      <a:pPr algn="ctr" fontAlgn="ctr"/>
                      <a:r>
                        <a:rPr lang="fr-FR" sz="700" u="none" strike="noStrike" kern="1200">
                          <a:solidFill>
                            <a:schemeClr val="dk1"/>
                          </a:solidFill>
                          <a:effectLst/>
                          <a:latin typeface="Marianne" panose="02000000000000000000" pitchFamily="2" charset="0"/>
                          <a:ea typeface="+mn-ea"/>
                          <a:cs typeface="+mn-cs"/>
                        </a:rPr>
                        <a:t>Morbihan</a:t>
                      </a:r>
                    </a:p>
                  </a:txBody>
                  <a:tcPr marL="6199" marR="6199" marT="6199" marB="0" anchor="ctr"/>
                </a:tc>
                <a:tc>
                  <a:txBody>
                    <a:bodyPr/>
                    <a:lstStyle/>
                    <a:p>
                      <a:pPr algn="ctr" fontAlgn="ctr"/>
                      <a:r>
                        <a:rPr lang="fr-FR" sz="700" b="1" u="none" strike="noStrike" kern="1200" dirty="0">
                          <a:solidFill>
                            <a:schemeClr val="dk1"/>
                          </a:solidFill>
                          <a:effectLst/>
                          <a:latin typeface="Marianne" panose="02000000000000000000" pitchFamily="2" charset="0"/>
                          <a:ea typeface="+mn-ea"/>
                          <a:cs typeface="+mn-cs"/>
                        </a:rPr>
                        <a:t>BRETAGNE</a:t>
                      </a:r>
                    </a:p>
                  </a:txBody>
                  <a:tcPr marL="6199" marR="6199" marT="6199" marB="0" anchor="ctr">
                    <a:solidFill>
                      <a:srgbClr val="FFCA00"/>
                    </a:solidFill>
                  </a:tcPr>
                </a:tc>
                <a:extLst>
                  <a:ext uri="{0D108BD9-81ED-4DB2-BD59-A6C34878D82A}">
                    <a16:rowId xmlns:a16="http://schemas.microsoft.com/office/drawing/2014/main" val="2347272216"/>
                  </a:ext>
                </a:extLst>
              </a:tr>
              <a:tr h="136370">
                <a:tc>
                  <a:txBody>
                    <a:bodyPr/>
                    <a:lstStyle/>
                    <a:p>
                      <a:pPr algn="l" fontAlgn="ctr"/>
                      <a:r>
                        <a:rPr lang="fr-FR" sz="700" b="1" i="0" u="none" strike="noStrike">
                          <a:solidFill>
                            <a:srgbClr val="000000"/>
                          </a:solidFill>
                          <a:effectLst/>
                          <a:latin typeface="Marianne" panose="02000000000000000000" pitchFamily="2" charset="0"/>
                        </a:rPr>
                        <a:t>Fonds d'Aide à la Jeunesse (FAJ)</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 </a:t>
                      </a:r>
                    </a:p>
                  </a:txBody>
                  <a:tcPr marL="9525" marR="9525" marT="9525" marB="0" anchor="ctr">
                    <a:solidFill>
                      <a:srgbClr val="FFCA00"/>
                    </a:solidFill>
                  </a:tcPr>
                </a:tc>
                <a:extLst>
                  <a:ext uri="{0D108BD9-81ED-4DB2-BD59-A6C34878D82A}">
                    <a16:rowId xmlns:a16="http://schemas.microsoft.com/office/drawing/2014/main" val="733695305"/>
                  </a:ext>
                </a:extLst>
              </a:tr>
              <a:tr h="136370">
                <a:tc>
                  <a:txBody>
                    <a:bodyPr/>
                    <a:lstStyle/>
                    <a:p>
                      <a:pPr algn="l" fontAlgn="ctr"/>
                      <a:r>
                        <a:rPr lang="fr-FR" sz="700" b="0" i="0" u="none" strike="noStrike">
                          <a:solidFill>
                            <a:srgbClr val="000000"/>
                          </a:solidFill>
                          <a:effectLst/>
                          <a:latin typeface="Marianne" panose="02000000000000000000" pitchFamily="2" charset="0"/>
                        </a:rPr>
                        <a:t>Budget FAJ (en euros)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481 195</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461 986</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820 753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447 581</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2 211 515</a:t>
                      </a:r>
                    </a:p>
                  </a:txBody>
                  <a:tcPr marL="9525" marR="9525" marT="9525" marB="0" anchor="ctr">
                    <a:solidFill>
                      <a:srgbClr val="FFCA00"/>
                    </a:solidFill>
                  </a:tcPr>
                </a:tc>
                <a:extLst>
                  <a:ext uri="{0D108BD9-81ED-4DB2-BD59-A6C34878D82A}">
                    <a16:rowId xmlns:a16="http://schemas.microsoft.com/office/drawing/2014/main" val="1647012915"/>
                  </a:ext>
                </a:extLst>
              </a:tr>
              <a:tr h="136370">
                <a:tc>
                  <a:txBody>
                    <a:bodyPr/>
                    <a:lstStyle/>
                    <a:p>
                      <a:pPr algn="l" fontAlgn="ctr"/>
                      <a:r>
                        <a:rPr lang="fr-FR" sz="700" b="0" i="0" u="none" strike="noStrike">
                          <a:solidFill>
                            <a:srgbClr val="000000"/>
                          </a:solidFill>
                          <a:effectLst/>
                          <a:latin typeface="Marianne" panose="02000000000000000000" pitchFamily="2" charset="0"/>
                        </a:rPr>
                        <a:t>Montant des aides individuelles attribuées (en euros)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305 787</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429 086</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520 365</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442 445</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1 697 683</a:t>
                      </a:r>
                    </a:p>
                  </a:txBody>
                  <a:tcPr marL="9525" marR="9525" marT="9525" marB="0" anchor="ctr">
                    <a:solidFill>
                      <a:srgbClr val="FFCA00"/>
                    </a:solidFill>
                  </a:tcPr>
                </a:tc>
                <a:extLst>
                  <a:ext uri="{0D108BD9-81ED-4DB2-BD59-A6C34878D82A}">
                    <a16:rowId xmlns:a16="http://schemas.microsoft.com/office/drawing/2014/main" val="933514422"/>
                  </a:ext>
                </a:extLst>
              </a:tr>
              <a:tr h="136370">
                <a:tc>
                  <a:txBody>
                    <a:bodyPr/>
                    <a:lstStyle/>
                    <a:p>
                      <a:pPr algn="l" fontAlgn="ctr"/>
                      <a:r>
                        <a:rPr lang="fr-FR" sz="700" b="0" i="0" u="none" strike="noStrike">
                          <a:solidFill>
                            <a:srgbClr val="000000"/>
                          </a:solidFill>
                          <a:effectLst/>
                          <a:latin typeface="Marianne" panose="02000000000000000000" pitchFamily="2" charset="0"/>
                        </a:rPr>
                        <a:t>Nombre d'aides individuelles attribuées (1)</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1 929</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2 707</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3 760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2 786</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11 182</a:t>
                      </a:r>
                    </a:p>
                  </a:txBody>
                  <a:tcPr marL="9525" marR="9525" marT="9525" marB="0" anchor="ctr">
                    <a:solidFill>
                      <a:srgbClr val="FFCA00"/>
                    </a:solidFill>
                  </a:tcPr>
                </a:tc>
                <a:extLst>
                  <a:ext uri="{0D108BD9-81ED-4DB2-BD59-A6C34878D82A}">
                    <a16:rowId xmlns:a16="http://schemas.microsoft.com/office/drawing/2014/main" val="3970292855"/>
                  </a:ext>
                </a:extLst>
              </a:tr>
              <a:tr h="136370">
                <a:tc>
                  <a:txBody>
                    <a:bodyPr/>
                    <a:lstStyle/>
                    <a:p>
                      <a:pPr algn="l" fontAlgn="ctr"/>
                      <a:r>
                        <a:rPr lang="fr-FR" sz="700" b="0" i="0" u="none" strike="noStrike">
                          <a:solidFill>
                            <a:srgbClr val="000000"/>
                          </a:solidFill>
                          <a:effectLst/>
                          <a:latin typeface="Marianne" panose="02000000000000000000" pitchFamily="2" charset="0"/>
                        </a:rPr>
                        <a:t>Montant moyen de l'aide individuelle attribuée (en euros)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159</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159</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138</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159</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152</a:t>
                      </a:r>
                    </a:p>
                  </a:txBody>
                  <a:tcPr marL="9525" marR="9525" marT="9525" marB="0" anchor="ctr">
                    <a:solidFill>
                      <a:srgbClr val="FFCA00"/>
                    </a:solidFill>
                  </a:tcPr>
                </a:tc>
                <a:extLst>
                  <a:ext uri="{0D108BD9-81ED-4DB2-BD59-A6C34878D82A}">
                    <a16:rowId xmlns:a16="http://schemas.microsoft.com/office/drawing/2014/main" val="2946443372"/>
                  </a:ext>
                </a:extLst>
              </a:tr>
              <a:tr h="136370">
                <a:tc>
                  <a:txBody>
                    <a:bodyPr/>
                    <a:lstStyle/>
                    <a:p>
                      <a:pPr algn="l" fontAlgn="ctr"/>
                      <a:r>
                        <a:rPr lang="fr-FR" sz="700" b="0" i="0" u="none" strike="noStrike">
                          <a:solidFill>
                            <a:srgbClr val="000000"/>
                          </a:solidFill>
                          <a:effectLst/>
                          <a:latin typeface="Marianne" panose="02000000000000000000" pitchFamily="2" charset="0"/>
                        </a:rPr>
                        <a:t>Nombre de bénéficiaires du FAJ</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1 768</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2 284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3 522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2 655</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10 229</a:t>
                      </a:r>
                    </a:p>
                  </a:txBody>
                  <a:tcPr marL="9525" marR="9525" marT="9525" marB="0" anchor="ctr">
                    <a:solidFill>
                      <a:srgbClr val="FFCA00"/>
                    </a:solidFill>
                  </a:tcPr>
                </a:tc>
                <a:extLst>
                  <a:ext uri="{0D108BD9-81ED-4DB2-BD59-A6C34878D82A}">
                    <a16:rowId xmlns:a16="http://schemas.microsoft.com/office/drawing/2014/main" val="283403407"/>
                  </a:ext>
                </a:extLst>
              </a:tr>
              <a:tr h="136370">
                <a:tc>
                  <a:txBody>
                    <a:bodyPr/>
                    <a:lstStyle/>
                    <a:p>
                      <a:pPr algn="l" fontAlgn="ctr"/>
                      <a:r>
                        <a:rPr lang="fr-FR" sz="700" b="1" i="0" u="none" strike="noStrike">
                          <a:solidFill>
                            <a:srgbClr val="000000"/>
                          </a:solidFill>
                          <a:effectLst/>
                          <a:latin typeface="Marianne" panose="02000000000000000000" pitchFamily="2" charset="0"/>
                        </a:rPr>
                        <a:t>Nombre d'entrées de jeunes de 16 à 25 ans dans le dispositif du Service Civique</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402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736</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1 310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625</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3 073</a:t>
                      </a:r>
                    </a:p>
                  </a:txBody>
                  <a:tcPr marL="9525" marR="9525" marT="9525" marB="0" anchor="ctr">
                    <a:solidFill>
                      <a:srgbClr val="FFCA00"/>
                    </a:solidFill>
                  </a:tcPr>
                </a:tc>
                <a:extLst>
                  <a:ext uri="{0D108BD9-81ED-4DB2-BD59-A6C34878D82A}">
                    <a16:rowId xmlns:a16="http://schemas.microsoft.com/office/drawing/2014/main" val="3119383804"/>
                  </a:ext>
                </a:extLst>
              </a:tr>
              <a:tr h="136370">
                <a:tc>
                  <a:txBody>
                    <a:bodyPr/>
                    <a:lstStyle/>
                    <a:p>
                      <a:pPr algn="l" fontAlgn="ctr"/>
                      <a:r>
                        <a:rPr lang="fr-FR" sz="700" b="1" i="0" u="none" strike="noStrike">
                          <a:solidFill>
                            <a:srgbClr val="000000"/>
                          </a:solidFill>
                          <a:effectLst/>
                          <a:latin typeface="Marianne" panose="02000000000000000000" pitchFamily="2" charset="0"/>
                        </a:rPr>
                        <a:t>Nombre de jeunes en premier accueil dans les réseaux des missions locales et PAIO</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3 171</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4 164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6 554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4 272</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18 161</a:t>
                      </a:r>
                    </a:p>
                  </a:txBody>
                  <a:tcPr marL="9525" marR="9525" marT="9525" marB="0" anchor="ctr">
                    <a:solidFill>
                      <a:srgbClr val="FFCA00"/>
                    </a:solidFill>
                  </a:tcPr>
                </a:tc>
                <a:extLst>
                  <a:ext uri="{0D108BD9-81ED-4DB2-BD59-A6C34878D82A}">
                    <a16:rowId xmlns:a16="http://schemas.microsoft.com/office/drawing/2014/main" val="1224331722"/>
                  </a:ext>
                </a:extLst>
              </a:tr>
              <a:tr h="215713">
                <a:tc>
                  <a:txBody>
                    <a:bodyPr/>
                    <a:lstStyle/>
                    <a:p>
                      <a:pPr algn="l" fontAlgn="ctr"/>
                      <a:r>
                        <a:rPr lang="fr-FR" sz="700" b="1" i="0" u="none" strike="noStrike" dirty="0">
                          <a:solidFill>
                            <a:srgbClr val="000000"/>
                          </a:solidFill>
                          <a:effectLst/>
                          <a:latin typeface="Marianne" panose="02000000000000000000" pitchFamily="2" charset="0"/>
                        </a:rPr>
                        <a:t>Part de jeunes accueillis pour la première fois par les missions locales ou les PAIO pour 100 jeunes de 16 à 25 ans (2)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5,1</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3,9</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4,1</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5,3</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4,5</a:t>
                      </a:r>
                    </a:p>
                  </a:txBody>
                  <a:tcPr marL="9525" marR="9525" marT="9525" marB="0" anchor="ctr">
                    <a:solidFill>
                      <a:srgbClr val="FFCA00"/>
                    </a:solidFill>
                  </a:tcPr>
                </a:tc>
                <a:extLst>
                  <a:ext uri="{0D108BD9-81ED-4DB2-BD59-A6C34878D82A}">
                    <a16:rowId xmlns:a16="http://schemas.microsoft.com/office/drawing/2014/main" val="3349915965"/>
                  </a:ext>
                </a:extLst>
              </a:tr>
            </a:tbl>
          </a:graphicData>
        </a:graphic>
      </p:graphicFrame>
      <p:pic>
        <p:nvPicPr>
          <p:cNvPr id="19460" name="Picture 4" descr="Free vector group of college or university students hanging out">
            <a:extLst>
              <a:ext uri="{FF2B5EF4-FFF2-40B4-BE49-F238E27FC236}">
                <a16:creationId xmlns:a16="http://schemas.microsoft.com/office/drawing/2014/main" id="{2835A30D-8228-AC65-8714-00526C2406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9789" y="4326022"/>
            <a:ext cx="2361724" cy="1475134"/>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que 7" descr="Jouer avec un remplissage uni">
            <a:extLst>
              <a:ext uri="{FF2B5EF4-FFF2-40B4-BE49-F238E27FC236}">
                <a16:creationId xmlns:a16="http://schemas.microsoft.com/office/drawing/2014/main" id="{3C9B46FA-40FC-AD3F-3663-05BD917461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3683" y="323487"/>
            <a:ext cx="483650" cy="483650"/>
          </a:xfrm>
          <a:prstGeom prst="rect">
            <a:avLst/>
          </a:prstGeom>
        </p:spPr>
      </p:pic>
    </p:spTree>
    <p:extLst>
      <p:ext uri="{BB962C8B-B14F-4D97-AF65-F5344CB8AC3E}">
        <p14:creationId xmlns:p14="http://schemas.microsoft.com/office/powerpoint/2010/main" val="3533368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BD03CF5-1D03-8C2A-5B0E-3D66EAA2AA77}"/>
              </a:ext>
            </a:extLst>
          </p:cNvPr>
          <p:cNvSpPr txBox="1"/>
          <p:nvPr/>
        </p:nvSpPr>
        <p:spPr>
          <a:xfrm>
            <a:off x="649507" y="313420"/>
            <a:ext cx="7121564" cy="600164"/>
          </a:xfrm>
          <a:prstGeom prst="rect">
            <a:avLst/>
          </a:prstGeom>
          <a:noFill/>
        </p:spPr>
        <p:txBody>
          <a:bodyPr wrap="square" rtlCol="0">
            <a:spAutoFit/>
          </a:bodyPr>
          <a:lstStyle/>
          <a:p>
            <a:r>
              <a:rPr lang="fr-FR" sz="2400" b="1" dirty="0">
                <a:latin typeface="Marianne" panose="02000000000000000000" pitchFamily="2" charset="0"/>
              </a:rPr>
              <a:t>Les jeunes NEET </a:t>
            </a:r>
            <a:r>
              <a:rPr lang="fr-FR" sz="1650" b="1" dirty="0">
                <a:latin typeface="Marianne" panose="02000000000000000000" pitchFamily="2" charset="0"/>
              </a:rPr>
              <a:t>(ni en emploi, ni en étude, ni en formation)</a:t>
            </a:r>
          </a:p>
          <a:p>
            <a:r>
              <a:rPr lang="fr-FR" sz="900" dirty="0">
                <a:latin typeface="Marianne" panose="02000000000000000000" pitchFamily="2" charset="0"/>
              </a:rPr>
              <a:t>Situation des jeunes selon leurs caractéristiques socio-démographiques en 2020</a:t>
            </a:r>
          </a:p>
        </p:txBody>
      </p:sp>
      <p:sp>
        <p:nvSpPr>
          <p:cNvPr id="4" name="Espace réservé du numéro de diapositive 3">
            <a:extLst>
              <a:ext uri="{FF2B5EF4-FFF2-40B4-BE49-F238E27FC236}">
                <a16:creationId xmlns:a16="http://schemas.microsoft.com/office/drawing/2014/main" id="{66C43035-28D7-2169-4C92-4C9C41301A71}"/>
              </a:ext>
            </a:extLst>
          </p:cNvPr>
          <p:cNvSpPr>
            <a:spLocks noGrp="1"/>
          </p:cNvSpPr>
          <p:nvPr>
            <p:ph type="sldNum" sz="quarter" idx="12"/>
          </p:nvPr>
        </p:nvSpPr>
        <p:spPr/>
        <p:txBody>
          <a:bodyPr/>
          <a:lstStyle/>
          <a:p>
            <a:fld id="{B4A918BC-4D43-4B42-B3C0-E7EBE25E6AF0}" type="slidenum">
              <a:rPr lang="en-US" smtClean="0"/>
              <a:t>25</a:t>
            </a:fld>
            <a:endParaRPr lang="en-US"/>
          </a:p>
        </p:txBody>
      </p:sp>
      <p:sp>
        <p:nvSpPr>
          <p:cNvPr id="9" name="ZoneTexte 8">
            <a:extLst>
              <a:ext uri="{FF2B5EF4-FFF2-40B4-BE49-F238E27FC236}">
                <a16:creationId xmlns:a16="http://schemas.microsoft.com/office/drawing/2014/main" id="{70AA655C-8A10-37F5-8446-E6E4A6285678}"/>
              </a:ext>
            </a:extLst>
          </p:cNvPr>
          <p:cNvSpPr txBox="1"/>
          <p:nvPr/>
        </p:nvSpPr>
        <p:spPr>
          <a:xfrm>
            <a:off x="372140" y="5448215"/>
            <a:ext cx="7676297" cy="184666"/>
          </a:xfrm>
          <a:prstGeom prst="rect">
            <a:avLst/>
          </a:prstGeom>
          <a:noFill/>
        </p:spPr>
        <p:txBody>
          <a:bodyPr wrap="square">
            <a:spAutoFit/>
          </a:bodyPr>
          <a:lstStyle/>
          <a:p>
            <a:r>
              <a:rPr lang="fr-FR" sz="600" i="1" dirty="0">
                <a:latin typeface="Marianne" panose="02000000000000000000" pitchFamily="2" charset="0"/>
              </a:rPr>
              <a:t>Source : Insee, Recensement de la population 2020, exploitations principale et complémentaire au lieu de résidence, âge en années révolues</a:t>
            </a:r>
          </a:p>
        </p:txBody>
      </p:sp>
      <p:graphicFrame>
        <p:nvGraphicFramePr>
          <p:cNvPr id="3" name="Tableau 2">
            <a:extLst>
              <a:ext uri="{FF2B5EF4-FFF2-40B4-BE49-F238E27FC236}">
                <a16:creationId xmlns:a16="http://schemas.microsoft.com/office/drawing/2014/main" id="{07323176-68C4-E8CB-513B-206D708ED8C0}"/>
              </a:ext>
            </a:extLst>
          </p:cNvPr>
          <p:cNvGraphicFramePr>
            <a:graphicFrameLocks noGrp="1"/>
          </p:cNvGraphicFramePr>
          <p:nvPr>
            <p:extLst>
              <p:ext uri="{D42A27DB-BD31-4B8C-83A1-F6EECF244321}">
                <p14:modId xmlns:p14="http://schemas.microsoft.com/office/powerpoint/2010/main" val="2890088459"/>
              </p:ext>
            </p:extLst>
          </p:nvPr>
        </p:nvGraphicFramePr>
        <p:xfrm>
          <a:off x="407682" y="1260905"/>
          <a:ext cx="8020208" cy="3947449"/>
        </p:xfrm>
        <a:graphic>
          <a:graphicData uri="http://schemas.openxmlformats.org/drawingml/2006/table">
            <a:tbl>
              <a:tblPr>
                <a:tableStyleId>{5C22544A-7EE6-4342-B048-85BDC9FD1C3A}</a:tableStyleId>
              </a:tblPr>
              <a:tblGrid>
                <a:gridCol w="3700208">
                  <a:extLst>
                    <a:ext uri="{9D8B030D-6E8A-4147-A177-3AD203B41FA5}">
                      <a16:colId xmlns:a16="http://schemas.microsoft.com/office/drawing/2014/main" val="2785779271"/>
                    </a:ext>
                  </a:extLst>
                </a:gridCol>
                <a:gridCol w="720000">
                  <a:extLst>
                    <a:ext uri="{9D8B030D-6E8A-4147-A177-3AD203B41FA5}">
                      <a16:colId xmlns:a16="http://schemas.microsoft.com/office/drawing/2014/main" val="4125530131"/>
                    </a:ext>
                  </a:extLst>
                </a:gridCol>
                <a:gridCol w="720000">
                  <a:extLst>
                    <a:ext uri="{9D8B030D-6E8A-4147-A177-3AD203B41FA5}">
                      <a16:colId xmlns:a16="http://schemas.microsoft.com/office/drawing/2014/main" val="1894448651"/>
                    </a:ext>
                  </a:extLst>
                </a:gridCol>
                <a:gridCol w="720000">
                  <a:extLst>
                    <a:ext uri="{9D8B030D-6E8A-4147-A177-3AD203B41FA5}">
                      <a16:colId xmlns:a16="http://schemas.microsoft.com/office/drawing/2014/main" val="3849195802"/>
                    </a:ext>
                  </a:extLst>
                </a:gridCol>
                <a:gridCol w="720000">
                  <a:extLst>
                    <a:ext uri="{9D8B030D-6E8A-4147-A177-3AD203B41FA5}">
                      <a16:colId xmlns:a16="http://schemas.microsoft.com/office/drawing/2014/main" val="1004998241"/>
                    </a:ext>
                  </a:extLst>
                </a:gridCol>
                <a:gridCol w="720000">
                  <a:extLst>
                    <a:ext uri="{9D8B030D-6E8A-4147-A177-3AD203B41FA5}">
                      <a16:colId xmlns:a16="http://schemas.microsoft.com/office/drawing/2014/main" val="278341384"/>
                    </a:ext>
                  </a:extLst>
                </a:gridCol>
                <a:gridCol w="720000">
                  <a:extLst>
                    <a:ext uri="{9D8B030D-6E8A-4147-A177-3AD203B41FA5}">
                      <a16:colId xmlns:a16="http://schemas.microsoft.com/office/drawing/2014/main" val="629521804"/>
                    </a:ext>
                  </a:extLst>
                </a:gridCol>
              </a:tblGrid>
              <a:tr h="159650">
                <a:tc>
                  <a:txBody>
                    <a:bodyPr/>
                    <a:lstStyle/>
                    <a:p>
                      <a:pPr algn="ctr" fontAlgn="ctr"/>
                      <a:r>
                        <a:rPr lang="fr-FR" sz="700" u="none" strike="noStrike" kern="1200" dirty="0">
                          <a:solidFill>
                            <a:schemeClr val="dk1"/>
                          </a:solidFill>
                          <a:effectLst/>
                          <a:latin typeface="Marianne" panose="02000000000000000000" pitchFamily="2" charset="0"/>
                          <a:ea typeface="+mn-ea"/>
                          <a:cs typeface="+mn-cs"/>
                        </a:rPr>
                        <a:t> </a:t>
                      </a:r>
                    </a:p>
                  </a:txBody>
                  <a:tcPr marL="3713" marR="3713" marT="3713" marB="0" anchor="ctr"/>
                </a:tc>
                <a:tc>
                  <a:txBody>
                    <a:bodyPr/>
                    <a:lstStyle/>
                    <a:p>
                      <a:pPr algn="ctr" fontAlgn="ctr"/>
                      <a:r>
                        <a:rPr lang="fr-FR" sz="700" u="none" strike="noStrike" kern="1200" dirty="0">
                          <a:solidFill>
                            <a:schemeClr val="dk1"/>
                          </a:solidFill>
                          <a:effectLst/>
                          <a:latin typeface="Marianne" panose="02000000000000000000" pitchFamily="2" charset="0"/>
                          <a:ea typeface="+mn-ea"/>
                          <a:cs typeface="+mn-cs"/>
                        </a:rPr>
                        <a:t>Côtes-d'Armor</a:t>
                      </a:r>
                    </a:p>
                  </a:txBody>
                  <a:tcPr marL="3713" marR="3713" marT="3713" marB="0" anchor="ctr"/>
                </a:tc>
                <a:tc>
                  <a:txBody>
                    <a:bodyPr/>
                    <a:lstStyle/>
                    <a:p>
                      <a:pPr algn="ctr" fontAlgn="ctr"/>
                      <a:r>
                        <a:rPr lang="fr-FR" sz="700" u="none" strike="noStrike" kern="1200" dirty="0">
                          <a:solidFill>
                            <a:schemeClr val="dk1"/>
                          </a:solidFill>
                          <a:effectLst/>
                          <a:latin typeface="Marianne" panose="02000000000000000000" pitchFamily="2" charset="0"/>
                          <a:ea typeface="+mn-ea"/>
                          <a:cs typeface="+mn-cs"/>
                        </a:rPr>
                        <a:t>Finistère</a:t>
                      </a:r>
                    </a:p>
                  </a:txBody>
                  <a:tcPr marL="3713" marR="3713" marT="3713" marB="0" anchor="ctr"/>
                </a:tc>
                <a:tc>
                  <a:txBody>
                    <a:bodyPr/>
                    <a:lstStyle/>
                    <a:p>
                      <a:pPr algn="ctr" fontAlgn="ctr"/>
                      <a:r>
                        <a:rPr lang="fr-FR" sz="700" u="none" strike="noStrike" kern="1200" dirty="0">
                          <a:solidFill>
                            <a:schemeClr val="dk1"/>
                          </a:solidFill>
                          <a:effectLst/>
                          <a:latin typeface="Marianne" panose="02000000000000000000" pitchFamily="2" charset="0"/>
                          <a:ea typeface="+mn-ea"/>
                          <a:cs typeface="+mn-cs"/>
                        </a:rPr>
                        <a:t>Ille-et-Vilaine</a:t>
                      </a:r>
                    </a:p>
                  </a:txBody>
                  <a:tcPr marL="3713" marR="3713" marT="3713" marB="0" anchor="ctr"/>
                </a:tc>
                <a:tc>
                  <a:txBody>
                    <a:bodyPr/>
                    <a:lstStyle/>
                    <a:p>
                      <a:pPr algn="ctr" fontAlgn="ctr"/>
                      <a:r>
                        <a:rPr lang="fr-FR" sz="700" u="none" strike="noStrike" kern="1200" dirty="0">
                          <a:solidFill>
                            <a:schemeClr val="dk1"/>
                          </a:solidFill>
                          <a:effectLst/>
                          <a:latin typeface="Marianne" panose="02000000000000000000" pitchFamily="2" charset="0"/>
                          <a:ea typeface="+mn-ea"/>
                          <a:cs typeface="+mn-cs"/>
                        </a:rPr>
                        <a:t>Morbihan</a:t>
                      </a:r>
                    </a:p>
                  </a:txBody>
                  <a:tcPr marL="3713" marR="3713" marT="3713" marB="0" anchor="ctr"/>
                </a:tc>
                <a:tc>
                  <a:txBody>
                    <a:bodyPr/>
                    <a:lstStyle/>
                    <a:p>
                      <a:pPr algn="ctr" fontAlgn="ctr"/>
                      <a:r>
                        <a:rPr lang="fr-FR" sz="700" b="1" u="none" strike="noStrike" kern="1200" dirty="0">
                          <a:solidFill>
                            <a:schemeClr val="dk1"/>
                          </a:solidFill>
                          <a:effectLst/>
                          <a:latin typeface="Marianne" panose="02000000000000000000" pitchFamily="2" charset="0"/>
                          <a:ea typeface="+mn-ea"/>
                          <a:cs typeface="+mn-cs"/>
                        </a:rPr>
                        <a:t>BRETAGNE</a:t>
                      </a:r>
                    </a:p>
                  </a:txBody>
                  <a:tcPr marL="3713" marR="3713" marT="3713" marB="0" anchor="ctr">
                    <a:solidFill>
                      <a:srgbClr val="FFCA00"/>
                    </a:solidFill>
                  </a:tcPr>
                </a:tc>
                <a:tc>
                  <a:txBody>
                    <a:bodyPr/>
                    <a:lstStyle/>
                    <a:p>
                      <a:pPr algn="ctr" fontAlgn="ctr"/>
                      <a:r>
                        <a:rPr lang="fr-FR" sz="700" b="0" u="none" strike="noStrike" kern="1200" dirty="0">
                          <a:solidFill>
                            <a:schemeClr val="dk1"/>
                          </a:solidFill>
                          <a:effectLst/>
                          <a:latin typeface="Marianne" panose="02000000000000000000" pitchFamily="2" charset="0"/>
                          <a:ea typeface="+mn-ea"/>
                          <a:cs typeface="+mn-cs"/>
                        </a:rPr>
                        <a:t>France M</a:t>
                      </a:r>
                    </a:p>
                  </a:txBody>
                  <a:tcPr marL="3713" marR="3713" marT="3713" marB="0" anchor="ctr">
                    <a:solidFill>
                      <a:srgbClr val="FFC000">
                        <a:alpha val="47843"/>
                      </a:srgbClr>
                    </a:solidFill>
                  </a:tcPr>
                </a:tc>
                <a:extLst>
                  <a:ext uri="{0D108BD9-81ED-4DB2-BD59-A6C34878D82A}">
                    <a16:rowId xmlns:a16="http://schemas.microsoft.com/office/drawing/2014/main" val="293983159"/>
                  </a:ext>
                </a:extLst>
              </a:tr>
              <a:tr h="135000">
                <a:tc>
                  <a:txBody>
                    <a:bodyPr/>
                    <a:lstStyle/>
                    <a:p>
                      <a:pPr algn="l" fontAlgn="ctr"/>
                      <a:r>
                        <a:rPr lang="fr-FR" sz="700" b="1" i="0" u="none" strike="noStrike" dirty="0">
                          <a:solidFill>
                            <a:srgbClr val="000000"/>
                          </a:solidFill>
                          <a:effectLst/>
                          <a:latin typeface="Marianne" panose="02000000000000000000" pitchFamily="2" charset="0"/>
                        </a:rPr>
                        <a:t>Nombre de NEET âgés de 16 à 25 ans</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8 497</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13 778</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16 446</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11 075</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49 795</a:t>
                      </a:r>
                    </a:p>
                  </a:txBody>
                  <a:tcPr marL="9525" marR="9525" marT="9525" marB="0" anchor="ctr">
                    <a:solidFill>
                      <a:srgbClr val="FFCA00"/>
                    </a:solidFill>
                  </a:tcPr>
                </a:tc>
                <a:tc>
                  <a:txBody>
                    <a:bodyPr/>
                    <a:lstStyle/>
                    <a:p>
                      <a:pPr algn="r" fontAlgn="ctr"/>
                      <a:r>
                        <a:rPr lang="fr-FR" sz="700" b="1" i="0" u="none" strike="noStrike" dirty="0">
                          <a:solidFill>
                            <a:srgbClr val="000000"/>
                          </a:solidFill>
                          <a:effectLst/>
                          <a:latin typeface="Marianne" panose="02000000000000000000" pitchFamily="2" charset="0"/>
                        </a:rPr>
                        <a:t>1 185 699</a:t>
                      </a:r>
                    </a:p>
                  </a:txBody>
                  <a:tcPr marL="9525" marR="9525" marT="9525" marB="0" anchor="ctr">
                    <a:solidFill>
                      <a:srgbClr val="FFC000">
                        <a:alpha val="47843"/>
                      </a:srgbClr>
                    </a:solidFill>
                  </a:tcPr>
                </a:tc>
                <a:extLst>
                  <a:ext uri="{0D108BD9-81ED-4DB2-BD59-A6C34878D82A}">
                    <a16:rowId xmlns:a16="http://schemas.microsoft.com/office/drawing/2014/main" val="1795582520"/>
                  </a:ext>
                </a:extLst>
              </a:tr>
              <a:tr h="135000">
                <a:tc>
                  <a:txBody>
                    <a:bodyPr/>
                    <a:lstStyle/>
                    <a:p>
                      <a:pPr algn="l" fontAlgn="ctr"/>
                      <a:r>
                        <a:rPr lang="fr-FR" sz="700" b="0" i="0" u="none" strike="noStrike" dirty="0">
                          <a:solidFill>
                            <a:srgbClr val="000000"/>
                          </a:solidFill>
                          <a:effectLst/>
                          <a:latin typeface="Marianne" panose="02000000000000000000" pitchFamily="2" charset="0"/>
                        </a:rPr>
                        <a:t>Nombre de chômeurs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5 848</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9 303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11 003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7 259</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33 412</a:t>
                      </a:r>
                    </a:p>
                  </a:txBody>
                  <a:tcPr marL="9525" marR="9525" marT="9525" marB="0" anchor="ctr">
                    <a:solidFill>
                      <a:srgbClr val="FFCA00"/>
                    </a:solidFill>
                  </a:tcPr>
                </a:tc>
                <a:tc>
                  <a:txBody>
                    <a:bodyPr/>
                    <a:lstStyle/>
                    <a:p>
                      <a:pPr algn="r" fontAlgn="ctr"/>
                      <a:r>
                        <a:rPr lang="fr-FR" sz="700" b="1" i="0" u="none" strike="noStrike" dirty="0">
                          <a:solidFill>
                            <a:srgbClr val="000000"/>
                          </a:solidFill>
                          <a:effectLst/>
                          <a:latin typeface="Marianne" panose="02000000000000000000" pitchFamily="2" charset="0"/>
                        </a:rPr>
                        <a:t>759 969</a:t>
                      </a:r>
                    </a:p>
                  </a:txBody>
                  <a:tcPr marL="9525" marR="9525" marT="9525" marB="0" anchor="ctr">
                    <a:solidFill>
                      <a:srgbClr val="FFC000">
                        <a:alpha val="47843"/>
                      </a:srgbClr>
                    </a:solidFill>
                  </a:tcPr>
                </a:tc>
                <a:extLst>
                  <a:ext uri="{0D108BD9-81ED-4DB2-BD59-A6C34878D82A}">
                    <a16:rowId xmlns:a16="http://schemas.microsoft.com/office/drawing/2014/main" val="1208731445"/>
                  </a:ext>
                </a:extLst>
              </a:tr>
              <a:tr h="135000">
                <a:tc>
                  <a:txBody>
                    <a:bodyPr/>
                    <a:lstStyle/>
                    <a:p>
                      <a:pPr algn="l" fontAlgn="ctr"/>
                      <a:r>
                        <a:rPr lang="fr-FR" sz="700" b="1" i="0" u="none" strike="noStrike">
                          <a:solidFill>
                            <a:srgbClr val="000000"/>
                          </a:solidFill>
                          <a:effectLst/>
                          <a:latin typeface="Marianne" panose="02000000000000000000" pitchFamily="2" charset="0"/>
                        </a:rPr>
                        <a:t>Répartition des Neet (en %) selon</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 </a:t>
                      </a:r>
                    </a:p>
                  </a:txBody>
                  <a:tcPr marL="9525" marR="9525" marT="9525" marB="0" anchor="ctr">
                    <a:solidFill>
                      <a:srgbClr val="FFCA00"/>
                    </a:solidFill>
                  </a:tcPr>
                </a:tc>
                <a:tc>
                  <a:txBody>
                    <a:bodyPr/>
                    <a:lstStyle/>
                    <a:p>
                      <a:pPr algn="r" fontAlgn="ctr"/>
                      <a:r>
                        <a:rPr lang="fr-FR" sz="700" b="1" i="0" u="none" strike="noStrike">
                          <a:solidFill>
                            <a:srgbClr val="000000"/>
                          </a:solidFill>
                          <a:effectLst/>
                          <a:latin typeface="Marianne" panose="02000000000000000000" pitchFamily="2" charset="0"/>
                        </a:rPr>
                        <a:t> </a:t>
                      </a:r>
                    </a:p>
                  </a:txBody>
                  <a:tcPr marL="9525" marR="9525" marT="9525" marB="0" anchor="ctr">
                    <a:solidFill>
                      <a:srgbClr val="FFC000">
                        <a:alpha val="47843"/>
                      </a:srgbClr>
                    </a:solidFill>
                  </a:tcPr>
                </a:tc>
                <a:extLst>
                  <a:ext uri="{0D108BD9-81ED-4DB2-BD59-A6C34878D82A}">
                    <a16:rowId xmlns:a16="http://schemas.microsoft.com/office/drawing/2014/main" val="1636053276"/>
                  </a:ext>
                </a:extLst>
              </a:tr>
              <a:tr h="135000">
                <a:tc>
                  <a:txBody>
                    <a:bodyPr/>
                    <a:lstStyle/>
                    <a:p>
                      <a:pPr algn="l" fontAlgn="ctr"/>
                      <a:r>
                        <a:rPr lang="fr-FR" sz="700" b="1" i="0" u="none" strike="noStrike">
                          <a:solidFill>
                            <a:srgbClr val="000000"/>
                          </a:solidFill>
                          <a:effectLst/>
                          <a:latin typeface="Marianne" panose="02000000000000000000" pitchFamily="2" charset="0"/>
                        </a:rPr>
                        <a:t>Sexe</a:t>
                      </a:r>
                    </a:p>
                  </a:txBody>
                  <a:tcPr marL="457200"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 </a:t>
                      </a:r>
                    </a:p>
                  </a:txBody>
                  <a:tcPr marL="9525" marR="9525" marT="9525" marB="0" anchor="ctr">
                    <a:solidFill>
                      <a:srgbClr val="FFCA00"/>
                    </a:solidFill>
                  </a:tcPr>
                </a:tc>
                <a:tc>
                  <a:txBody>
                    <a:bodyPr/>
                    <a:lstStyle/>
                    <a:p>
                      <a:pPr algn="r" fontAlgn="ctr"/>
                      <a:r>
                        <a:rPr lang="fr-FR" sz="700" b="1" i="0" u="none" strike="noStrike">
                          <a:solidFill>
                            <a:srgbClr val="000000"/>
                          </a:solidFill>
                          <a:effectLst/>
                          <a:latin typeface="Marianne" panose="02000000000000000000" pitchFamily="2" charset="0"/>
                        </a:rPr>
                        <a:t> </a:t>
                      </a:r>
                    </a:p>
                  </a:txBody>
                  <a:tcPr marL="9525" marR="9525" marT="9525" marB="0" anchor="ctr">
                    <a:solidFill>
                      <a:srgbClr val="FFC000">
                        <a:alpha val="47843"/>
                      </a:srgbClr>
                    </a:solidFill>
                  </a:tcPr>
                </a:tc>
                <a:extLst>
                  <a:ext uri="{0D108BD9-81ED-4DB2-BD59-A6C34878D82A}">
                    <a16:rowId xmlns:a16="http://schemas.microsoft.com/office/drawing/2014/main" val="2646696023"/>
                  </a:ext>
                </a:extLst>
              </a:tr>
              <a:tr h="135000">
                <a:tc>
                  <a:txBody>
                    <a:bodyPr/>
                    <a:lstStyle/>
                    <a:p>
                      <a:pPr algn="l" fontAlgn="ctr"/>
                      <a:r>
                        <a:rPr lang="fr-FR" sz="700" b="0" i="0" u="none" strike="noStrike">
                          <a:solidFill>
                            <a:srgbClr val="000000"/>
                          </a:solidFill>
                          <a:effectLst/>
                          <a:latin typeface="Marianne" panose="02000000000000000000" pitchFamily="2" charset="0"/>
                        </a:rPr>
                        <a:t>Hommes</a:t>
                      </a:r>
                    </a:p>
                  </a:txBody>
                  <a:tcPr marL="685800" marR="9525" marT="9525" marB="0" anchor="ctr"/>
                </a:tc>
                <a:tc>
                  <a:txBody>
                    <a:bodyPr/>
                    <a:lstStyle/>
                    <a:p>
                      <a:pPr algn="r" fontAlgn="ctr"/>
                      <a:r>
                        <a:rPr lang="fr-FR" sz="700" b="0" i="0" u="none" strike="noStrike">
                          <a:solidFill>
                            <a:srgbClr val="000000"/>
                          </a:solidFill>
                          <a:effectLst/>
                          <a:latin typeface="Marianne" panose="02000000000000000000" pitchFamily="2" charset="0"/>
                        </a:rPr>
                        <a:t>52,1</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55,8</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53,8</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53,1</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53,9</a:t>
                      </a:r>
                    </a:p>
                  </a:txBody>
                  <a:tcPr marL="9525" marR="9525" marT="9525" marB="0" anchor="ctr">
                    <a:solidFill>
                      <a:srgbClr val="FFCA00"/>
                    </a:solidFill>
                  </a:tcPr>
                </a:tc>
                <a:tc>
                  <a:txBody>
                    <a:bodyPr/>
                    <a:lstStyle/>
                    <a:p>
                      <a:pPr algn="r" fontAlgn="ctr"/>
                      <a:r>
                        <a:rPr lang="fr-FR" sz="700" b="1" i="0" u="none" strike="noStrike">
                          <a:solidFill>
                            <a:srgbClr val="000000"/>
                          </a:solidFill>
                          <a:effectLst/>
                          <a:latin typeface="Marianne" panose="02000000000000000000" pitchFamily="2" charset="0"/>
                        </a:rPr>
                        <a:t>53,1</a:t>
                      </a:r>
                    </a:p>
                  </a:txBody>
                  <a:tcPr marL="9525" marR="9525" marT="9525" marB="0" anchor="ctr">
                    <a:solidFill>
                      <a:srgbClr val="FFC000">
                        <a:alpha val="47843"/>
                      </a:srgbClr>
                    </a:solidFill>
                  </a:tcPr>
                </a:tc>
                <a:extLst>
                  <a:ext uri="{0D108BD9-81ED-4DB2-BD59-A6C34878D82A}">
                    <a16:rowId xmlns:a16="http://schemas.microsoft.com/office/drawing/2014/main" val="640580030"/>
                  </a:ext>
                </a:extLst>
              </a:tr>
              <a:tr h="135000">
                <a:tc>
                  <a:txBody>
                    <a:bodyPr/>
                    <a:lstStyle/>
                    <a:p>
                      <a:pPr algn="l" fontAlgn="ctr"/>
                      <a:r>
                        <a:rPr lang="fr-FR" sz="700" b="0" i="0" u="none" strike="noStrike">
                          <a:solidFill>
                            <a:srgbClr val="000000"/>
                          </a:solidFill>
                          <a:effectLst/>
                          <a:latin typeface="Marianne" panose="02000000000000000000" pitchFamily="2" charset="0"/>
                        </a:rPr>
                        <a:t>Femmes</a:t>
                      </a:r>
                    </a:p>
                  </a:txBody>
                  <a:tcPr marL="685800" marR="9525" marT="9525" marB="0" anchor="ctr"/>
                </a:tc>
                <a:tc>
                  <a:txBody>
                    <a:bodyPr/>
                    <a:lstStyle/>
                    <a:p>
                      <a:pPr algn="r" fontAlgn="ctr"/>
                      <a:r>
                        <a:rPr lang="fr-FR" sz="700" b="0" i="0" u="none" strike="noStrike">
                          <a:solidFill>
                            <a:srgbClr val="000000"/>
                          </a:solidFill>
                          <a:effectLst/>
                          <a:latin typeface="Marianne" panose="02000000000000000000" pitchFamily="2" charset="0"/>
                        </a:rPr>
                        <a:t>47,9</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44,2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46,2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46,9</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46,1</a:t>
                      </a:r>
                    </a:p>
                  </a:txBody>
                  <a:tcPr marL="9525" marR="9525" marT="9525" marB="0" anchor="ctr">
                    <a:solidFill>
                      <a:srgbClr val="FFCA00"/>
                    </a:solidFill>
                  </a:tcPr>
                </a:tc>
                <a:tc>
                  <a:txBody>
                    <a:bodyPr/>
                    <a:lstStyle/>
                    <a:p>
                      <a:pPr algn="r" fontAlgn="ctr"/>
                      <a:r>
                        <a:rPr lang="fr-FR" sz="700" b="1" i="0" u="none" strike="noStrike">
                          <a:solidFill>
                            <a:srgbClr val="000000"/>
                          </a:solidFill>
                          <a:effectLst/>
                          <a:latin typeface="Marianne" panose="02000000000000000000" pitchFamily="2" charset="0"/>
                        </a:rPr>
                        <a:t>46,9</a:t>
                      </a:r>
                    </a:p>
                  </a:txBody>
                  <a:tcPr marL="9525" marR="9525" marT="9525" marB="0" anchor="ctr">
                    <a:solidFill>
                      <a:srgbClr val="FFC000">
                        <a:alpha val="47843"/>
                      </a:srgbClr>
                    </a:solidFill>
                  </a:tcPr>
                </a:tc>
                <a:extLst>
                  <a:ext uri="{0D108BD9-81ED-4DB2-BD59-A6C34878D82A}">
                    <a16:rowId xmlns:a16="http://schemas.microsoft.com/office/drawing/2014/main" val="3541622439"/>
                  </a:ext>
                </a:extLst>
              </a:tr>
              <a:tr h="135000">
                <a:tc>
                  <a:txBody>
                    <a:bodyPr/>
                    <a:lstStyle/>
                    <a:p>
                      <a:pPr algn="l" fontAlgn="ctr"/>
                      <a:r>
                        <a:rPr lang="fr-FR" sz="700" b="1" i="0" u="none" strike="noStrike">
                          <a:solidFill>
                            <a:srgbClr val="000000"/>
                          </a:solidFill>
                          <a:effectLst/>
                          <a:latin typeface="Marianne" panose="02000000000000000000" pitchFamily="2" charset="0"/>
                        </a:rPr>
                        <a:t>Diplôme obtenu</a:t>
                      </a:r>
                    </a:p>
                  </a:txBody>
                  <a:tcPr marL="457200"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 </a:t>
                      </a:r>
                    </a:p>
                  </a:txBody>
                  <a:tcPr marL="9525" marR="9525" marT="9525" marB="0" anchor="ctr">
                    <a:solidFill>
                      <a:srgbClr val="FFCA00"/>
                    </a:solidFill>
                  </a:tcPr>
                </a:tc>
                <a:tc>
                  <a:txBody>
                    <a:bodyPr/>
                    <a:lstStyle/>
                    <a:p>
                      <a:pPr algn="r" fontAlgn="ctr"/>
                      <a:r>
                        <a:rPr lang="fr-FR" sz="700" b="1" i="0" u="none" strike="noStrike" dirty="0">
                          <a:solidFill>
                            <a:srgbClr val="000000"/>
                          </a:solidFill>
                          <a:effectLst/>
                          <a:latin typeface="Marianne" panose="02000000000000000000" pitchFamily="2" charset="0"/>
                        </a:rPr>
                        <a:t> </a:t>
                      </a:r>
                    </a:p>
                  </a:txBody>
                  <a:tcPr marL="9525" marR="9525" marT="9525" marB="0" anchor="ctr">
                    <a:solidFill>
                      <a:srgbClr val="FFC000">
                        <a:alpha val="47843"/>
                      </a:srgbClr>
                    </a:solidFill>
                  </a:tcPr>
                </a:tc>
                <a:extLst>
                  <a:ext uri="{0D108BD9-81ED-4DB2-BD59-A6C34878D82A}">
                    <a16:rowId xmlns:a16="http://schemas.microsoft.com/office/drawing/2014/main" val="2938205832"/>
                  </a:ext>
                </a:extLst>
              </a:tr>
              <a:tr h="135000">
                <a:tc>
                  <a:txBody>
                    <a:bodyPr/>
                    <a:lstStyle/>
                    <a:p>
                      <a:pPr algn="l" fontAlgn="ctr"/>
                      <a:r>
                        <a:rPr lang="fr-FR" sz="700" b="0" i="0" u="none" strike="noStrike">
                          <a:solidFill>
                            <a:srgbClr val="000000"/>
                          </a:solidFill>
                          <a:effectLst/>
                          <a:latin typeface="Marianne" panose="02000000000000000000" pitchFamily="2" charset="0"/>
                        </a:rPr>
                        <a:t>Aucun diplôme ou certificat d'études primaires</a:t>
                      </a:r>
                    </a:p>
                  </a:txBody>
                  <a:tcPr marL="685800" marR="9525" marT="9525" marB="0" anchor="ctr"/>
                </a:tc>
                <a:tc>
                  <a:txBody>
                    <a:bodyPr/>
                    <a:lstStyle/>
                    <a:p>
                      <a:pPr algn="r" fontAlgn="ctr"/>
                      <a:r>
                        <a:rPr lang="fr-FR" sz="700" b="0" i="0" u="none" strike="noStrike">
                          <a:solidFill>
                            <a:srgbClr val="000000"/>
                          </a:solidFill>
                          <a:effectLst/>
                          <a:latin typeface="Marianne" panose="02000000000000000000" pitchFamily="2" charset="0"/>
                        </a:rPr>
                        <a:t>18,9</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18,6</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19,0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18,8</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18,8</a:t>
                      </a:r>
                    </a:p>
                  </a:txBody>
                  <a:tcPr marL="9525" marR="9525" marT="9525" marB="0" anchor="ctr">
                    <a:solidFill>
                      <a:srgbClr val="FFCA00"/>
                    </a:solidFill>
                  </a:tcPr>
                </a:tc>
                <a:tc>
                  <a:txBody>
                    <a:bodyPr/>
                    <a:lstStyle/>
                    <a:p>
                      <a:pPr algn="r" fontAlgn="ctr"/>
                      <a:r>
                        <a:rPr lang="fr-FR" sz="700" b="1" i="0" u="none" strike="noStrike">
                          <a:solidFill>
                            <a:srgbClr val="000000"/>
                          </a:solidFill>
                          <a:effectLst/>
                          <a:latin typeface="Marianne" panose="02000000000000000000" pitchFamily="2" charset="0"/>
                        </a:rPr>
                        <a:t>24,4</a:t>
                      </a:r>
                    </a:p>
                  </a:txBody>
                  <a:tcPr marL="9525" marR="9525" marT="9525" marB="0" anchor="ctr">
                    <a:solidFill>
                      <a:srgbClr val="FFC000">
                        <a:alpha val="47843"/>
                      </a:srgbClr>
                    </a:solidFill>
                  </a:tcPr>
                </a:tc>
                <a:extLst>
                  <a:ext uri="{0D108BD9-81ED-4DB2-BD59-A6C34878D82A}">
                    <a16:rowId xmlns:a16="http://schemas.microsoft.com/office/drawing/2014/main" val="3199666352"/>
                  </a:ext>
                </a:extLst>
              </a:tr>
              <a:tr h="135000">
                <a:tc>
                  <a:txBody>
                    <a:bodyPr/>
                    <a:lstStyle/>
                    <a:p>
                      <a:pPr algn="l" fontAlgn="ctr"/>
                      <a:r>
                        <a:rPr lang="fr-FR" sz="700" b="0" i="0" u="none" strike="noStrike">
                          <a:solidFill>
                            <a:srgbClr val="000000"/>
                          </a:solidFill>
                          <a:effectLst/>
                          <a:latin typeface="Marianne" panose="02000000000000000000" pitchFamily="2" charset="0"/>
                        </a:rPr>
                        <a:t>BEPC, brevet des collèges, DNB</a:t>
                      </a:r>
                    </a:p>
                  </a:txBody>
                  <a:tcPr marL="685800" marR="9525" marT="9525" marB="0" anchor="ctr"/>
                </a:tc>
                <a:tc>
                  <a:txBody>
                    <a:bodyPr/>
                    <a:lstStyle/>
                    <a:p>
                      <a:pPr algn="r" fontAlgn="ctr"/>
                      <a:r>
                        <a:rPr lang="fr-FR" sz="700" b="0" i="0" u="none" strike="noStrike">
                          <a:solidFill>
                            <a:srgbClr val="000000"/>
                          </a:solidFill>
                          <a:effectLst/>
                          <a:latin typeface="Marianne" panose="02000000000000000000" pitchFamily="2" charset="0"/>
                        </a:rPr>
                        <a:t>12,2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10,3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11,0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11,8</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11,2</a:t>
                      </a:r>
                    </a:p>
                  </a:txBody>
                  <a:tcPr marL="9525" marR="9525" marT="9525" marB="0" anchor="ctr">
                    <a:solidFill>
                      <a:srgbClr val="FFCA00"/>
                    </a:solidFill>
                  </a:tcPr>
                </a:tc>
                <a:tc>
                  <a:txBody>
                    <a:bodyPr/>
                    <a:lstStyle/>
                    <a:p>
                      <a:pPr algn="r" fontAlgn="ctr"/>
                      <a:r>
                        <a:rPr lang="fr-FR" sz="700" b="1" i="0" u="none" strike="noStrike">
                          <a:solidFill>
                            <a:srgbClr val="000000"/>
                          </a:solidFill>
                          <a:effectLst/>
                          <a:latin typeface="Marianne" panose="02000000000000000000" pitchFamily="2" charset="0"/>
                        </a:rPr>
                        <a:t>10,7</a:t>
                      </a:r>
                    </a:p>
                  </a:txBody>
                  <a:tcPr marL="9525" marR="9525" marT="9525" marB="0" anchor="ctr">
                    <a:solidFill>
                      <a:srgbClr val="FFC000">
                        <a:alpha val="47843"/>
                      </a:srgbClr>
                    </a:solidFill>
                  </a:tcPr>
                </a:tc>
                <a:extLst>
                  <a:ext uri="{0D108BD9-81ED-4DB2-BD59-A6C34878D82A}">
                    <a16:rowId xmlns:a16="http://schemas.microsoft.com/office/drawing/2014/main" val="3380242501"/>
                  </a:ext>
                </a:extLst>
              </a:tr>
              <a:tr h="135000">
                <a:tc>
                  <a:txBody>
                    <a:bodyPr/>
                    <a:lstStyle/>
                    <a:p>
                      <a:pPr algn="l" fontAlgn="ctr"/>
                      <a:r>
                        <a:rPr lang="fr-FR" sz="700" b="0" i="0" u="none" strike="noStrike">
                          <a:solidFill>
                            <a:srgbClr val="000000"/>
                          </a:solidFill>
                          <a:effectLst/>
                          <a:latin typeface="Marianne" panose="02000000000000000000" pitchFamily="2" charset="0"/>
                        </a:rPr>
                        <a:t>CAP, BEP ou équivalent</a:t>
                      </a:r>
                    </a:p>
                  </a:txBody>
                  <a:tcPr marL="685800" marR="9525" marT="9525" marB="0" anchor="ctr"/>
                </a:tc>
                <a:tc>
                  <a:txBody>
                    <a:bodyPr/>
                    <a:lstStyle/>
                    <a:p>
                      <a:pPr algn="r" fontAlgn="ctr"/>
                      <a:r>
                        <a:rPr lang="fr-FR" sz="700" b="0" i="0" u="none" strike="noStrike">
                          <a:solidFill>
                            <a:srgbClr val="000000"/>
                          </a:solidFill>
                          <a:effectLst/>
                          <a:latin typeface="Marianne" panose="02000000000000000000" pitchFamily="2" charset="0"/>
                        </a:rPr>
                        <a:t>21,3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20,6</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17,3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22,2</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20,0</a:t>
                      </a:r>
                    </a:p>
                  </a:txBody>
                  <a:tcPr marL="9525" marR="9525" marT="9525" marB="0" anchor="ctr">
                    <a:solidFill>
                      <a:srgbClr val="FFCA00"/>
                    </a:solidFill>
                  </a:tcPr>
                </a:tc>
                <a:tc>
                  <a:txBody>
                    <a:bodyPr/>
                    <a:lstStyle/>
                    <a:p>
                      <a:pPr algn="r" fontAlgn="ctr"/>
                      <a:r>
                        <a:rPr lang="fr-FR" sz="700" b="1" i="0" u="none" strike="noStrike">
                          <a:solidFill>
                            <a:srgbClr val="000000"/>
                          </a:solidFill>
                          <a:effectLst/>
                          <a:latin typeface="Marianne" panose="02000000000000000000" pitchFamily="2" charset="0"/>
                        </a:rPr>
                        <a:t>19,7</a:t>
                      </a:r>
                    </a:p>
                  </a:txBody>
                  <a:tcPr marL="9525" marR="9525" marT="9525" marB="0" anchor="ctr">
                    <a:solidFill>
                      <a:srgbClr val="FFC000">
                        <a:alpha val="47843"/>
                      </a:srgbClr>
                    </a:solidFill>
                  </a:tcPr>
                </a:tc>
                <a:extLst>
                  <a:ext uri="{0D108BD9-81ED-4DB2-BD59-A6C34878D82A}">
                    <a16:rowId xmlns:a16="http://schemas.microsoft.com/office/drawing/2014/main" val="3751702902"/>
                  </a:ext>
                </a:extLst>
              </a:tr>
              <a:tr h="135000">
                <a:tc>
                  <a:txBody>
                    <a:bodyPr/>
                    <a:lstStyle/>
                    <a:p>
                      <a:pPr algn="l" fontAlgn="ctr"/>
                      <a:r>
                        <a:rPr lang="fr-FR" sz="700" b="0" i="0" u="none" strike="noStrike">
                          <a:solidFill>
                            <a:srgbClr val="000000"/>
                          </a:solidFill>
                          <a:effectLst/>
                          <a:latin typeface="Marianne" panose="02000000000000000000" pitchFamily="2" charset="0"/>
                        </a:rPr>
                        <a:t>Baccalauréat, Brevet professionnel ou équivalent</a:t>
                      </a:r>
                    </a:p>
                  </a:txBody>
                  <a:tcPr marL="685800" marR="9525" marT="9525" marB="0" anchor="ctr"/>
                </a:tc>
                <a:tc>
                  <a:txBody>
                    <a:bodyPr/>
                    <a:lstStyle/>
                    <a:p>
                      <a:pPr algn="r" fontAlgn="ctr"/>
                      <a:r>
                        <a:rPr lang="fr-FR" sz="700" b="0" i="0" u="none" strike="noStrike">
                          <a:solidFill>
                            <a:srgbClr val="000000"/>
                          </a:solidFill>
                          <a:effectLst/>
                          <a:latin typeface="Marianne" panose="02000000000000000000" pitchFamily="2" charset="0"/>
                        </a:rPr>
                        <a:t>30,7</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31,2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31,4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29,4</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30,8</a:t>
                      </a:r>
                    </a:p>
                  </a:txBody>
                  <a:tcPr marL="9525" marR="9525" marT="9525" marB="0" anchor="ctr">
                    <a:solidFill>
                      <a:srgbClr val="FFCA00"/>
                    </a:solidFill>
                  </a:tcPr>
                </a:tc>
                <a:tc>
                  <a:txBody>
                    <a:bodyPr/>
                    <a:lstStyle/>
                    <a:p>
                      <a:pPr algn="r" fontAlgn="ctr"/>
                      <a:r>
                        <a:rPr lang="fr-FR" sz="700" b="1" i="0" u="none" strike="noStrike">
                          <a:solidFill>
                            <a:srgbClr val="000000"/>
                          </a:solidFill>
                          <a:effectLst/>
                          <a:latin typeface="Marianne" panose="02000000000000000000" pitchFamily="2" charset="0"/>
                        </a:rPr>
                        <a:t>29,0</a:t>
                      </a:r>
                    </a:p>
                  </a:txBody>
                  <a:tcPr marL="9525" marR="9525" marT="9525" marB="0" anchor="ctr">
                    <a:solidFill>
                      <a:srgbClr val="FFC000">
                        <a:alpha val="47843"/>
                      </a:srgbClr>
                    </a:solidFill>
                  </a:tcPr>
                </a:tc>
                <a:extLst>
                  <a:ext uri="{0D108BD9-81ED-4DB2-BD59-A6C34878D82A}">
                    <a16:rowId xmlns:a16="http://schemas.microsoft.com/office/drawing/2014/main" val="1042558907"/>
                  </a:ext>
                </a:extLst>
              </a:tr>
              <a:tr h="135000">
                <a:tc>
                  <a:txBody>
                    <a:bodyPr/>
                    <a:lstStyle/>
                    <a:p>
                      <a:pPr algn="l" fontAlgn="ctr"/>
                      <a:r>
                        <a:rPr lang="fr-FR" sz="700" b="0" i="0" u="none" strike="noStrike">
                          <a:solidFill>
                            <a:srgbClr val="000000"/>
                          </a:solidFill>
                          <a:effectLst/>
                          <a:latin typeface="Marianne" panose="02000000000000000000" pitchFamily="2" charset="0"/>
                        </a:rPr>
                        <a:t>Diplôme de l'enseignement supérieur de niveau bac+2</a:t>
                      </a:r>
                    </a:p>
                  </a:txBody>
                  <a:tcPr marL="685800" marR="9525" marT="9525" marB="0" anchor="ctr"/>
                </a:tc>
                <a:tc>
                  <a:txBody>
                    <a:bodyPr/>
                    <a:lstStyle/>
                    <a:p>
                      <a:pPr algn="r" fontAlgn="ctr"/>
                      <a:r>
                        <a:rPr lang="fr-FR" sz="700" b="0" i="0" u="none" strike="noStrike">
                          <a:solidFill>
                            <a:srgbClr val="000000"/>
                          </a:solidFill>
                          <a:effectLst/>
                          <a:latin typeface="Marianne" panose="02000000000000000000" pitchFamily="2" charset="0"/>
                        </a:rPr>
                        <a:t>8,3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8,7</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8,3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9,0</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8,5</a:t>
                      </a:r>
                    </a:p>
                  </a:txBody>
                  <a:tcPr marL="9525" marR="9525" marT="9525" marB="0" anchor="ctr">
                    <a:solidFill>
                      <a:srgbClr val="FFCA00"/>
                    </a:solidFill>
                  </a:tcPr>
                </a:tc>
                <a:tc>
                  <a:txBody>
                    <a:bodyPr/>
                    <a:lstStyle/>
                    <a:p>
                      <a:pPr algn="r" fontAlgn="ctr"/>
                      <a:r>
                        <a:rPr lang="fr-FR" sz="700" b="1" i="0" u="none" strike="noStrike">
                          <a:solidFill>
                            <a:srgbClr val="000000"/>
                          </a:solidFill>
                          <a:effectLst/>
                          <a:latin typeface="Marianne" panose="02000000000000000000" pitchFamily="2" charset="0"/>
                        </a:rPr>
                        <a:t>7,1</a:t>
                      </a:r>
                    </a:p>
                  </a:txBody>
                  <a:tcPr marL="9525" marR="9525" marT="9525" marB="0" anchor="ctr">
                    <a:solidFill>
                      <a:srgbClr val="FFC000">
                        <a:alpha val="47843"/>
                      </a:srgbClr>
                    </a:solidFill>
                  </a:tcPr>
                </a:tc>
                <a:extLst>
                  <a:ext uri="{0D108BD9-81ED-4DB2-BD59-A6C34878D82A}">
                    <a16:rowId xmlns:a16="http://schemas.microsoft.com/office/drawing/2014/main" val="48535967"/>
                  </a:ext>
                </a:extLst>
              </a:tr>
              <a:tr h="142799">
                <a:tc>
                  <a:txBody>
                    <a:bodyPr/>
                    <a:lstStyle/>
                    <a:p>
                      <a:pPr algn="l" fontAlgn="ctr"/>
                      <a:r>
                        <a:rPr lang="fr-FR" sz="700" b="0" i="0" u="none" strike="noStrike">
                          <a:solidFill>
                            <a:srgbClr val="000000"/>
                          </a:solidFill>
                          <a:effectLst/>
                          <a:latin typeface="Marianne" panose="02000000000000000000" pitchFamily="2" charset="0"/>
                        </a:rPr>
                        <a:t>Diplôme de l'enseignement supérieur de niveau bac+3 ou bac+4</a:t>
                      </a:r>
                    </a:p>
                  </a:txBody>
                  <a:tcPr marL="685800" marR="9525" marT="9525" marB="0" anchor="ctr"/>
                </a:tc>
                <a:tc>
                  <a:txBody>
                    <a:bodyPr/>
                    <a:lstStyle/>
                    <a:p>
                      <a:pPr algn="r" fontAlgn="ctr"/>
                      <a:r>
                        <a:rPr lang="fr-FR" sz="700" b="0" i="0" u="none" strike="noStrike">
                          <a:solidFill>
                            <a:srgbClr val="000000"/>
                          </a:solidFill>
                          <a:effectLst/>
                          <a:latin typeface="Marianne" panose="02000000000000000000" pitchFamily="2" charset="0"/>
                        </a:rPr>
                        <a:t>5,0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6,2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7,2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5,3</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6,1</a:t>
                      </a:r>
                    </a:p>
                  </a:txBody>
                  <a:tcPr marL="9525" marR="9525" marT="9525" marB="0" anchor="ctr">
                    <a:solidFill>
                      <a:srgbClr val="FFCA00"/>
                    </a:solidFill>
                  </a:tcPr>
                </a:tc>
                <a:tc>
                  <a:txBody>
                    <a:bodyPr/>
                    <a:lstStyle/>
                    <a:p>
                      <a:pPr algn="r" fontAlgn="ctr"/>
                      <a:r>
                        <a:rPr lang="fr-FR" sz="700" b="1" i="0" u="none" strike="noStrike">
                          <a:solidFill>
                            <a:srgbClr val="000000"/>
                          </a:solidFill>
                          <a:effectLst/>
                          <a:latin typeface="Marianne" panose="02000000000000000000" pitchFamily="2" charset="0"/>
                        </a:rPr>
                        <a:t>5,0</a:t>
                      </a:r>
                    </a:p>
                  </a:txBody>
                  <a:tcPr marL="9525" marR="9525" marT="9525" marB="0" anchor="ctr">
                    <a:solidFill>
                      <a:srgbClr val="FFC000">
                        <a:alpha val="47843"/>
                      </a:srgbClr>
                    </a:solidFill>
                  </a:tcPr>
                </a:tc>
                <a:extLst>
                  <a:ext uri="{0D108BD9-81ED-4DB2-BD59-A6C34878D82A}">
                    <a16:rowId xmlns:a16="http://schemas.microsoft.com/office/drawing/2014/main" val="372406299"/>
                  </a:ext>
                </a:extLst>
              </a:tr>
              <a:tr h="135000">
                <a:tc>
                  <a:txBody>
                    <a:bodyPr/>
                    <a:lstStyle/>
                    <a:p>
                      <a:pPr algn="l" fontAlgn="ctr"/>
                      <a:r>
                        <a:rPr lang="fr-FR" sz="700" b="0" i="0" u="none" strike="noStrike">
                          <a:solidFill>
                            <a:srgbClr val="000000"/>
                          </a:solidFill>
                          <a:effectLst/>
                          <a:latin typeface="Marianne" panose="02000000000000000000" pitchFamily="2" charset="0"/>
                        </a:rPr>
                        <a:t>Diplôme de l'enseignement supérieur de niveau bac+5 ou plus</a:t>
                      </a:r>
                    </a:p>
                  </a:txBody>
                  <a:tcPr marL="685800" marR="9525" marT="9525" marB="0" anchor="ctr"/>
                </a:tc>
                <a:tc>
                  <a:txBody>
                    <a:bodyPr/>
                    <a:lstStyle/>
                    <a:p>
                      <a:pPr algn="r" fontAlgn="ctr"/>
                      <a:r>
                        <a:rPr lang="fr-FR" sz="700" b="0" i="0" u="none" strike="noStrike">
                          <a:solidFill>
                            <a:srgbClr val="000000"/>
                          </a:solidFill>
                          <a:effectLst/>
                          <a:latin typeface="Marianne" panose="02000000000000000000" pitchFamily="2" charset="0"/>
                        </a:rPr>
                        <a:t>3,6</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4,5</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5,9</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3,6</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4,6</a:t>
                      </a:r>
                    </a:p>
                  </a:txBody>
                  <a:tcPr marL="9525" marR="9525" marT="9525" marB="0" anchor="ctr">
                    <a:solidFill>
                      <a:srgbClr val="FFCA00"/>
                    </a:solidFill>
                  </a:tcPr>
                </a:tc>
                <a:tc>
                  <a:txBody>
                    <a:bodyPr/>
                    <a:lstStyle/>
                    <a:p>
                      <a:pPr algn="r" fontAlgn="ctr"/>
                      <a:r>
                        <a:rPr lang="fr-FR" sz="700" b="1" i="0" u="none" strike="noStrike">
                          <a:solidFill>
                            <a:srgbClr val="000000"/>
                          </a:solidFill>
                          <a:effectLst/>
                          <a:latin typeface="Marianne" panose="02000000000000000000" pitchFamily="2" charset="0"/>
                        </a:rPr>
                        <a:t>4,1</a:t>
                      </a:r>
                    </a:p>
                  </a:txBody>
                  <a:tcPr marL="9525" marR="9525" marT="9525" marB="0" anchor="ctr">
                    <a:solidFill>
                      <a:srgbClr val="FFC000">
                        <a:alpha val="47843"/>
                      </a:srgbClr>
                    </a:solidFill>
                  </a:tcPr>
                </a:tc>
                <a:extLst>
                  <a:ext uri="{0D108BD9-81ED-4DB2-BD59-A6C34878D82A}">
                    <a16:rowId xmlns:a16="http://schemas.microsoft.com/office/drawing/2014/main" val="1835867952"/>
                  </a:ext>
                </a:extLst>
              </a:tr>
              <a:tr h="135000">
                <a:tc>
                  <a:txBody>
                    <a:bodyPr/>
                    <a:lstStyle/>
                    <a:p>
                      <a:pPr algn="l" fontAlgn="ctr"/>
                      <a:r>
                        <a:rPr lang="fr-FR" sz="700" b="1" i="0" u="none" strike="noStrike">
                          <a:solidFill>
                            <a:srgbClr val="000000"/>
                          </a:solidFill>
                          <a:effectLst/>
                          <a:latin typeface="Marianne" panose="02000000000000000000" pitchFamily="2" charset="0"/>
                        </a:rPr>
                        <a:t>Nombre de NEET âgés de 26 à 29 ans</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3 783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6 359</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8 769</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5 632</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24 543</a:t>
                      </a:r>
                    </a:p>
                  </a:txBody>
                  <a:tcPr marL="9525" marR="9525" marT="9525" marB="0" anchor="ctr">
                    <a:solidFill>
                      <a:srgbClr val="FFCA00"/>
                    </a:solidFill>
                  </a:tcPr>
                </a:tc>
                <a:tc>
                  <a:txBody>
                    <a:bodyPr/>
                    <a:lstStyle/>
                    <a:p>
                      <a:pPr algn="r" fontAlgn="ctr"/>
                      <a:r>
                        <a:rPr lang="fr-FR" sz="700" b="1" i="0" u="none" strike="noStrike">
                          <a:solidFill>
                            <a:srgbClr val="000000"/>
                          </a:solidFill>
                          <a:effectLst/>
                          <a:latin typeface="Marianne" panose="02000000000000000000" pitchFamily="2" charset="0"/>
                        </a:rPr>
                        <a:t>640 121</a:t>
                      </a:r>
                    </a:p>
                  </a:txBody>
                  <a:tcPr marL="9525" marR="9525" marT="9525" marB="0" anchor="ctr">
                    <a:solidFill>
                      <a:srgbClr val="FFC000">
                        <a:alpha val="47843"/>
                      </a:srgbClr>
                    </a:solidFill>
                  </a:tcPr>
                </a:tc>
                <a:extLst>
                  <a:ext uri="{0D108BD9-81ED-4DB2-BD59-A6C34878D82A}">
                    <a16:rowId xmlns:a16="http://schemas.microsoft.com/office/drawing/2014/main" val="1268172158"/>
                  </a:ext>
                </a:extLst>
              </a:tr>
              <a:tr h="135000">
                <a:tc>
                  <a:txBody>
                    <a:bodyPr/>
                    <a:lstStyle/>
                    <a:p>
                      <a:pPr algn="l" fontAlgn="ctr"/>
                      <a:r>
                        <a:rPr lang="fr-FR" sz="700" b="0" i="0" u="none" strike="noStrike">
                          <a:solidFill>
                            <a:srgbClr val="000000"/>
                          </a:solidFill>
                          <a:effectLst/>
                          <a:latin typeface="Marianne" panose="02000000000000000000" pitchFamily="2" charset="0"/>
                        </a:rPr>
                        <a:t>Nombre de chômeurs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2 646</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4 487</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5 811</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3 794</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16 738</a:t>
                      </a:r>
                    </a:p>
                  </a:txBody>
                  <a:tcPr marL="9525" marR="9525" marT="9525" marB="0" anchor="ctr">
                    <a:solidFill>
                      <a:srgbClr val="FFCA00"/>
                    </a:solidFill>
                  </a:tcPr>
                </a:tc>
                <a:tc>
                  <a:txBody>
                    <a:bodyPr/>
                    <a:lstStyle/>
                    <a:p>
                      <a:pPr algn="r" fontAlgn="ctr"/>
                      <a:r>
                        <a:rPr lang="fr-FR" sz="700" b="1" i="0" u="none" strike="noStrike" dirty="0">
                          <a:solidFill>
                            <a:srgbClr val="000000"/>
                          </a:solidFill>
                          <a:effectLst/>
                          <a:latin typeface="Marianne" panose="02000000000000000000" pitchFamily="2" charset="0"/>
                        </a:rPr>
                        <a:t>404 967</a:t>
                      </a:r>
                    </a:p>
                  </a:txBody>
                  <a:tcPr marL="9525" marR="9525" marT="9525" marB="0" anchor="ctr">
                    <a:solidFill>
                      <a:srgbClr val="FFC000">
                        <a:alpha val="47843"/>
                      </a:srgbClr>
                    </a:solidFill>
                  </a:tcPr>
                </a:tc>
                <a:extLst>
                  <a:ext uri="{0D108BD9-81ED-4DB2-BD59-A6C34878D82A}">
                    <a16:rowId xmlns:a16="http://schemas.microsoft.com/office/drawing/2014/main" val="1127711943"/>
                  </a:ext>
                </a:extLst>
              </a:tr>
              <a:tr h="135000">
                <a:tc>
                  <a:txBody>
                    <a:bodyPr/>
                    <a:lstStyle/>
                    <a:p>
                      <a:pPr algn="l" fontAlgn="ctr"/>
                      <a:r>
                        <a:rPr lang="fr-FR" sz="700" b="1" i="0" u="none" strike="noStrike">
                          <a:solidFill>
                            <a:srgbClr val="000000"/>
                          </a:solidFill>
                          <a:effectLst/>
                          <a:latin typeface="Marianne" panose="02000000000000000000" pitchFamily="2" charset="0"/>
                        </a:rPr>
                        <a:t>Répartition des Neet (en %) selon</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 </a:t>
                      </a:r>
                    </a:p>
                  </a:txBody>
                  <a:tcPr marL="9525" marR="9525" marT="9525" marB="0" anchor="ctr">
                    <a:solidFill>
                      <a:srgbClr val="FFCA00"/>
                    </a:solidFill>
                  </a:tcPr>
                </a:tc>
                <a:tc>
                  <a:txBody>
                    <a:bodyPr/>
                    <a:lstStyle/>
                    <a:p>
                      <a:pPr algn="r" fontAlgn="ctr"/>
                      <a:r>
                        <a:rPr lang="fr-FR" sz="700" b="1" i="0" u="none" strike="noStrike">
                          <a:solidFill>
                            <a:srgbClr val="000000"/>
                          </a:solidFill>
                          <a:effectLst/>
                          <a:latin typeface="Marianne" panose="02000000000000000000" pitchFamily="2" charset="0"/>
                        </a:rPr>
                        <a:t> </a:t>
                      </a:r>
                    </a:p>
                  </a:txBody>
                  <a:tcPr marL="9525" marR="9525" marT="9525" marB="0" anchor="ctr">
                    <a:solidFill>
                      <a:srgbClr val="FFC000">
                        <a:alpha val="47843"/>
                      </a:srgbClr>
                    </a:solidFill>
                  </a:tcPr>
                </a:tc>
                <a:extLst>
                  <a:ext uri="{0D108BD9-81ED-4DB2-BD59-A6C34878D82A}">
                    <a16:rowId xmlns:a16="http://schemas.microsoft.com/office/drawing/2014/main" val="206571417"/>
                  </a:ext>
                </a:extLst>
              </a:tr>
              <a:tr h="135000">
                <a:tc>
                  <a:txBody>
                    <a:bodyPr/>
                    <a:lstStyle/>
                    <a:p>
                      <a:pPr algn="l" fontAlgn="ctr"/>
                      <a:r>
                        <a:rPr lang="fr-FR" sz="700" b="1" i="0" u="none" strike="noStrike">
                          <a:solidFill>
                            <a:srgbClr val="000000"/>
                          </a:solidFill>
                          <a:effectLst/>
                          <a:latin typeface="Marianne" panose="02000000000000000000" pitchFamily="2" charset="0"/>
                        </a:rPr>
                        <a:t>Sexe</a:t>
                      </a:r>
                    </a:p>
                  </a:txBody>
                  <a:tcPr marL="457200"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 </a:t>
                      </a:r>
                    </a:p>
                  </a:txBody>
                  <a:tcPr marL="9525" marR="9525" marT="9525" marB="0" anchor="ctr">
                    <a:solidFill>
                      <a:srgbClr val="FFCA00"/>
                    </a:solidFill>
                  </a:tcPr>
                </a:tc>
                <a:tc>
                  <a:txBody>
                    <a:bodyPr/>
                    <a:lstStyle/>
                    <a:p>
                      <a:pPr algn="r" fontAlgn="ctr"/>
                      <a:r>
                        <a:rPr lang="fr-FR" sz="700" b="1" i="0" u="none" strike="noStrike">
                          <a:solidFill>
                            <a:srgbClr val="000000"/>
                          </a:solidFill>
                          <a:effectLst/>
                          <a:latin typeface="Marianne" panose="02000000000000000000" pitchFamily="2" charset="0"/>
                        </a:rPr>
                        <a:t> </a:t>
                      </a:r>
                    </a:p>
                  </a:txBody>
                  <a:tcPr marL="9525" marR="9525" marT="9525" marB="0" anchor="ctr">
                    <a:solidFill>
                      <a:srgbClr val="FFC000">
                        <a:alpha val="47843"/>
                      </a:srgbClr>
                    </a:solidFill>
                  </a:tcPr>
                </a:tc>
                <a:extLst>
                  <a:ext uri="{0D108BD9-81ED-4DB2-BD59-A6C34878D82A}">
                    <a16:rowId xmlns:a16="http://schemas.microsoft.com/office/drawing/2014/main" val="947013602"/>
                  </a:ext>
                </a:extLst>
              </a:tr>
              <a:tr h="135000">
                <a:tc>
                  <a:txBody>
                    <a:bodyPr/>
                    <a:lstStyle/>
                    <a:p>
                      <a:pPr algn="l" fontAlgn="ctr"/>
                      <a:r>
                        <a:rPr lang="fr-FR" sz="700" b="0" i="0" u="none" strike="noStrike">
                          <a:solidFill>
                            <a:srgbClr val="000000"/>
                          </a:solidFill>
                          <a:effectLst/>
                          <a:latin typeface="Marianne" panose="02000000000000000000" pitchFamily="2" charset="0"/>
                        </a:rPr>
                        <a:t>Hommes</a:t>
                      </a:r>
                    </a:p>
                  </a:txBody>
                  <a:tcPr marL="685800" marR="9525" marT="9525" marB="0" anchor="ctr"/>
                </a:tc>
                <a:tc>
                  <a:txBody>
                    <a:bodyPr/>
                    <a:lstStyle/>
                    <a:p>
                      <a:pPr algn="r" fontAlgn="ctr"/>
                      <a:r>
                        <a:rPr lang="fr-FR" sz="700" b="0" i="0" u="none" strike="noStrike">
                          <a:solidFill>
                            <a:srgbClr val="000000"/>
                          </a:solidFill>
                          <a:effectLst/>
                          <a:latin typeface="Marianne" panose="02000000000000000000" pitchFamily="2" charset="0"/>
                        </a:rPr>
                        <a:t>41,6</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44,7</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43,6</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42,2</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43,3</a:t>
                      </a:r>
                    </a:p>
                  </a:txBody>
                  <a:tcPr marL="9525" marR="9525" marT="9525" marB="0" anchor="ctr">
                    <a:solidFill>
                      <a:srgbClr val="FFCA00"/>
                    </a:solidFill>
                  </a:tcPr>
                </a:tc>
                <a:tc>
                  <a:txBody>
                    <a:bodyPr/>
                    <a:lstStyle/>
                    <a:p>
                      <a:pPr algn="r" fontAlgn="ctr"/>
                      <a:r>
                        <a:rPr lang="fr-FR" sz="700" b="1" i="0" u="none" strike="noStrike">
                          <a:solidFill>
                            <a:srgbClr val="000000"/>
                          </a:solidFill>
                          <a:effectLst/>
                          <a:latin typeface="Marianne" panose="02000000000000000000" pitchFamily="2" charset="0"/>
                        </a:rPr>
                        <a:t>42,7</a:t>
                      </a:r>
                    </a:p>
                  </a:txBody>
                  <a:tcPr marL="9525" marR="9525" marT="9525" marB="0" anchor="ctr">
                    <a:solidFill>
                      <a:srgbClr val="FFC000">
                        <a:alpha val="47843"/>
                      </a:srgbClr>
                    </a:solidFill>
                  </a:tcPr>
                </a:tc>
                <a:extLst>
                  <a:ext uri="{0D108BD9-81ED-4DB2-BD59-A6C34878D82A}">
                    <a16:rowId xmlns:a16="http://schemas.microsoft.com/office/drawing/2014/main" val="440866392"/>
                  </a:ext>
                </a:extLst>
              </a:tr>
              <a:tr h="135000">
                <a:tc>
                  <a:txBody>
                    <a:bodyPr/>
                    <a:lstStyle/>
                    <a:p>
                      <a:pPr algn="l" fontAlgn="ctr"/>
                      <a:r>
                        <a:rPr lang="fr-FR" sz="700" b="0" i="0" u="none" strike="noStrike">
                          <a:solidFill>
                            <a:srgbClr val="000000"/>
                          </a:solidFill>
                          <a:effectLst/>
                          <a:latin typeface="Marianne" panose="02000000000000000000" pitchFamily="2" charset="0"/>
                        </a:rPr>
                        <a:t>Femmes</a:t>
                      </a:r>
                    </a:p>
                  </a:txBody>
                  <a:tcPr marL="685800" marR="9525" marT="9525" marB="0" anchor="ctr"/>
                </a:tc>
                <a:tc>
                  <a:txBody>
                    <a:bodyPr/>
                    <a:lstStyle/>
                    <a:p>
                      <a:pPr algn="r" fontAlgn="ctr"/>
                      <a:r>
                        <a:rPr lang="fr-FR" sz="700" b="0" i="0" u="none" strike="noStrike">
                          <a:solidFill>
                            <a:srgbClr val="000000"/>
                          </a:solidFill>
                          <a:effectLst/>
                          <a:latin typeface="Marianne" panose="02000000000000000000" pitchFamily="2" charset="0"/>
                        </a:rPr>
                        <a:t>58,4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55,3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56,4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57,8</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56,7</a:t>
                      </a:r>
                    </a:p>
                  </a:txBody>
                  <a:tcPr marL="9525" marR="9525" marT="9525" marB="0" anchor="ctr">
                    <a:solidFill>
                      <a:srgbClr val="FFCA00"/>
                    </a:solidFill>
                  </a:tcPr>
                </a:tc>
                <a:tc>
                  <a:txBody>
                    <a:bodyPr/>
                    <a:lstStyle/>
                    <a:p>
                      <a:pPr algn="r" fontAlgn="ctr"/>
                      <a:r>
                        <a:rPr lang="fr-FR" sz="700" b="1" i="0" u="none" strike="noStrike">
                          <a:solidFill>
                            <a:srgbClr val="000000"/>
                          </a:solidFill>
                          <a:effectLst/>
                          <a:latin typeface="Marianne" panose="02000000000000000000" pitchFamily="2" charset="0"/>
                        </a:rPr>
                        <a:t>57,3</a:t>
                      </a:r>
                    </a:p>
                  </a:txBody>
                  <a:tcPr marL="9525" marR="9525" marT="9525" marB="0" anchor="ctr">
                    <a:solidFill>
                      <a:srgbClr val="FFC000">
                        <a:alpha val="47843"/>
                      </a:srgbClr>
                    </a:solidFill>
                  </a:tcPr>
                </a:tc>
                <a:extLst>
                  <a:ext uri="{0D108BD9-81ED-4DB2-BD59-A6C34878D82A}">
                    <a16:rowId xmlns:a16="http://schemas.microsoft.com/office/drawing/2014/main" val="2082812417"/>
                  </a:ext>
                </a:extLst>
              </a:tr>
              <a:tr h="135000">
                <a:tc>
                  <a:txBody>
                    <a:bodyPr/>
                    <a:lstStyle/>
                    <a:p>
                      <a:pPr algn="l" fontAlgn="ctr"/>
                      <a:r>
                        <a:rPr lang="fr-FR" sz="700" b="1" i="0" u="none" strike="noStrike">
                          <a:solidFill>
                            <a:srgbClr val="000000"/>
                          </a:solidFill>
                          <a:effectLst/>
                          <a:latin typeface="Marianne" panose="02000000000000000000" pitchFamily="2" charset="0"/>
                        </a:rPr>
                        <a:t>Diplôme obtenu</a:t>
                      </a:r>
                    </a:p>
                  </a:txBody>
                  <a:tcPr marL="457200"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 </a:t>
                      </a:r>
                    </a:p>
                  </a:txBody>
                  <a:tcPr marL="9525" marR="9525" marT="9525" marB="0" anchor="ctr">
                    <a:solidFill>
                      <a:srgbClr val="FFCA00"/>
                    </a:solidFill>
                  </a:tcPr>
                </a:tc>
                <a:tc>
                  <a:txBody>
                    <a:bodyPr/>
                    <a:lstStyle/>
                    <a:p>
                      <a:pPr algn="r" fontAlgn="ctr"/>
                      <a:r>
                        <a:rPr lang="fr-FR" sz="700" b="1" i="0" u="none" strike="noStrike" dirty="0">
                          <a:solidFill>
                            <a:srgbClr val="000000"/>
                          </a:solidFill>
                          <a:effectLst/>
                          <a:latin typeface="Marianne" panose="02000000000000000000" pitchFamily="2" charset="0"/>
                        </a:rPr>
                        <a:t> </a:t>
                      </a:r>
                    </a:p>
                  </a:txBody>
                  <a:tcPr marL="9525" marR="9525" marT="9525" marB="0" anchor="ctr">
                    <a:solidFill>
                      <a:srgbClr val="FFC000">
                        <a:alpha val="47843"/>
                      </a:srgbClr>
                    </a:solidFill>
                  </a:tcPr>
                </a:tc>
                <a:extLst>
                  <a:ext uri="{0D108BD9-81ED-4DB2-BD59-A6C34878D82A}">
                    <a16:rowId xmlns:a16="http://schemas.microsoft.com/office/drawing/2014/main" val="1429418105"/>
                  </a:ext>
                </a:extLst>
              </a:tr>
              <a:tr h="135000">
                <a:tc>
                  <a:txBody>
                    <a:bodyPr/>
                    <a:lstStyle/>
                    <a:p>
                      <a:pPr algn="l" fontAlgn="ctr"/>
                      <a:r>
                        <a:rPr lang="fr-FR" sz="700" b="0" i="0" u="none" strike="noStrike">
                          <a:solidFill>
                            <a:srgbClr val="000000"/>
                          </a:solidFill>
                          <a:effectLst/>
                          <a:latin typeface="Marianne" panose="02000000000000000000" pitchFamily="2" charset="0"/>
                        </a:rPr>
                        <a:t>Aucun diplôme ou certificat d'études primaires</a:t>
                      </a:r>
                    </a:p>
                  </a:txBody>
                  <a:tcPr marL="685800" marR="9525" marT="9525" marB="0" anchor="ctr"/>
                </a:tc>
                <a:tc>
                  <a:txBody>
                    <a:bodyPr/>
                    <a:lstStyle/>
                    <a:p>
                      <a:pPr algn="r" fontAlgn="ctr"/>
                      <a:r>
                        <a:rPr lang="fr-FR" sz="700" b="0" i="0" u="none" strike="noStrike">
                          <a:solidFill>
                            <a:srgbClr val="000000"/>
                          </a:solidFill>
                          <a:effectLst/>
                          <a:latin typeface="Marianne" panose="02000000000000000000" pitchFamily="2" charset="0"/>
                        </a:rPr>
                        <a:t>19,2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14,1</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12,9</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15,0</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14,7</a:t>
                      </a:r>
                    </a:p>
                  </a:txBody>
                  <a:tcPr marL="9525" marR="9525" marT="9525" marB="0" anchor="ctr">
                    <a:solidFill>
                      <a:srgbClr val="FFCA00"/>
                    </a:solidFill>
                  </a:tcPr>
                </a:tc>
                <a:tc>
                  <a:txBody>
                    <a:bodyPr/>
                    <a:lstStyle/>
                    <a:p>
                      <a:pPr algn="r" fontAlgn="ctr"/>
                      <a:r>
                        <a:rPr lang="fr-FR" sz="700" b="1" i="0" u="none" strike="noStrike">
                          <a:solidFill>
                            <a:srgbClr val="000000"/>
                          </a:solidFill>
                          <a:effectLst/>
                          <a:latin typeface="Marianne" panose="02000000000000000000" pitchFamily="2" charset="0"/>
                        </a:rPr>
                        <a:t>20,8</a:t>
                      </a:r>
                    </a:p>
                  </a:txBody>
                  <a:tcPr marL="9525" marR="9525" marT="9525" marB="0" anchor="ctr">
                    <a:solidFill>
                      <a:srgbClr val="FFC000">
                        <a:alpha val="47843"/>
                      </a:srgbClr>
                    </a:solidFill>
                  </a:tcPr>
                </a:tc>
                <a:extLst>
                  <a:ext uri="{0D108BD9-81ED-4DB2-BD59-A6C34878D82A}">
                    <a16:rowId xmlns:a16="http://schemas.microsoft.com/office/drawing/2014/main" val="2133448237"/>
                  </a:ext>
                </a:extLst>
              </a:tr>
              <a:tr h="135000">
                <a:tc>
                  <a:txBody>
                    <a:bodyPr/>
                    <a:lstStyle/>
                    <a:p>
                      <a:pPr algn="l" fontAlgn="ctr"/>
                      <a:r>
                        <a:rPr lang="fr-FR" sz="700" b="0" i="0" u="none" strike="noStrike">
                          <a:solidFill>
                            <a:srgbClr val="000000"/>
                          </a:solidFill>
                          <a:effectLst/>
                          <a:latin typeface="Marianne" panose="02000000000000000000" pitchFamily="2" charset="0"/>
                        </a:rPr>
                        <a:t>BEPC, brevet des collèges, DNB</a:t>
                      </a:r>
                    </a:p>
                  </a:txBody>
                  <a:tcPr marL="685800" marR="9525" marT="9525" marB="0" anchor="ctr"/>
                </a:tc>
                <a:tc>
                  <a:txBody>
                    <a:bodyPr/>
                    <a:lstStyle/>
                    <a:p>
                      <a:pPr algn="r" fontAlgn="ctr"/>
                      <a:r>
                        <a:rPr lang="fr-FR" sz="700" b="0" i="0" u="none" strike="noStrike">
                          <a:solidFill>
                            <a:srgbClr val="000000"/>
                          </a:solidFill>
                          <a:effectLst/>
                          <a:latin typeface="Marianne" panose="02000000000000000000" pitchFamily="2" charset="0"/>
                        </a:rPr>
                        <a:t>6,4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5,8</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4,9</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6,5</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5,7</a:t>
                      </a:r>
                    </a:p>
                  </a:txBody>
                  <a:tcPr marL="9525" marR="9525" marT="9525" marB="0" anchor="ctr">
                    <a:solidFill>
                      <a:srgbClr val="FFCA00"/>
                    </a:solidFill>
                  </a:tcPr>
                </a:tc>
                <a:tc>
                  <a:txBody>
                    <a:bodyPr/>
                    <a:lstStyle/>
                    <a:p>
                      <a:pPr algn="r" fontAlgn="ctr"/>
                      <a:r>
                        <a:rPr lang="fr-FR" sz="700" b="1" i="0" u="none" strike="noStrike">
                          <a:solidFill>
                            <a:srgbClr val="000000"/>
                          </a:solidFill>
                          <a:effectLst/>
                          <a:latin typeface="Marianne" panose="02000000000000000000" pitchFamily="2" charset="0"/>
                        </a:rPr>
                        <a:t>6,0</a:t>
                      </a:r>
                    </a:p>
                  </a:txBody>
                  <a:tcPr marL="9525" marR="9525" marT="9525" marB="0" anchor="ctr">
                    <a:solidFill>
                      <a:srgbClr val="FFC000">
                        <a:alpha val="47843"/>
                      </a:srgbClr>
                    </a:solidFill>
                  </a:tcPr>
                </a:tc>
                <a:extLst>
                  <a:ext uri="{0D108BD9-81ED-4DB2-BD59-A6C34878D82A}">
                    <a16:rowId xmlns:a16="http://schemas.microsoft.com/office/drawing/2014/main" val="2305765042"/>
                  </a:ext>
                </a:extLst>
              </a:tr>
              <a:tr h="135000">
                <a:tc>
                  <a:txBody>
                    <a:bodyPr/>
                    <a:lstStyle/>
                    <a:p>
                      <a:pPr algn="l" fontAlgn="ctr"/>
                      <a:r>
                        <a:rPr lang="fr-FR" sz="700" b="0" i="0" u="none" strike="noStrike">
                          <a:solidFill>
                            <a:srgbClr val="000000"/>
                          </a:solidFill>
                          <a:effectLst/>
                          <a:latin typeface="Marianne" panose="02000000000000000000" pitchFamily="2" charset="0"/>
                        </a:rPr>
                        <a:t>CAP, BEP ou équivalent</a:t>
                      </a:r>
                    </a:p>
                  </a:txBody>
                  <a:tcPr marL="685800" marR="9525" marT="9525" marB="0" anchor="ctr"/>
                </a:tc>
                <a:tc>
                  <a:txBody>
                    <a:bodyPr/>
                    <a:lstStyle/>
                    <a:p>
                      <a:pPr algn="r" fontAlgn="ctr"/>
                      <a:r>
                        <a:rPr lang="fr-FR" sz="700" b="0" i="0" u="none" strike="noStrike">
                          <a:solidFill>
                            <a:srgbClr val="000000"/>
                          </a:solidFill>
                          <a:effectLst/>
                          <a:latin typeface="Marianne" panose="02000000000000000000" pitchFamily="2" charset="0"/>
                        </a:rPr>
                        <a:t>26,1</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25,8</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19,1</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26,8</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23,7</a:t>
                      </a:r>
                    </a:p>
                  </a:txBody>
                  <a:tcPr marL="9525" marR="9525" marT="9525" marB="0" anchor="ctr">
                    <a:solidFill>
                      <a:srgbClr val="FFCA00"/>
                    </a:solidFill>
                  </a:tcPr>
                </a:tc>
                <a:tc>
                  <a:txBody>
                    <a:bodyPr/>
                    <a:lstStyle/>
                    <a:p>
                      <a:pPr algn="r" fontAlgn="ctr"/>
                      <a:r>
                        <a:rPr lang="fr-FR" sz="700" b="1" i="0" u="none" strike="noStrike" dirty="0">
                          <a:solidFill>
                            <a:srgbClr val="000000"/>
                          </a:solidFill>
                          <a:effectLst/>
                          <a:latin typeface="Marianne" panose="02000000000000000000" pitchFamily="2" charset="0"/>
                        </a:rPr>
                        <a:t>22,9</a:t>
                      </a:r>
                    </a:p>
                  </a:txBody>
                  <a:tcPr marL="9525" marR="9525" marT="9525" marB="0" anchor="ctr">
                    <a:solidFill>
                      <a:srgbClr val="FFC000">
                        <a:alpha val="47843"/>
                      </a:srgbClr>
                    </a:solidFill>
                  </a:tcPr>
                </a:tc>
                <a:extLst>
                  <a:ext uri="{0D108BD9-81ED-4DB2-BD59-A6C34878D82A}">
                    <a16:rowId xmlns:a16="http://schemas.microsoft.com/office/drawing/2014/main" val="1166424577"/>
                  </a:ext>
                </a:extLst>
              </a:tr>
              <a:tr h="135000">
                <a:tc>
                  <a:txBody>
                    <a:bodyPr/>
                    <a:lstStyle/>
                    <a:p>
                      <a:pPr algn="l" fontAlgn="ctr"/>
                      <a:r>
                        <a:rPr lang="fr-FR" sz="700" b="0" i="0" u="none" strike="noStrike">
                          <a:solidFill>
                            <a:srgbClr val="000000"/>
                          </a:solidFill>
                          <a:effectLst/>
                          <a:latin typeface="Marianne" panose="02000000000000000000" pitchFamily="2" charset="0"/>
                        </a:rPr>
                        <a:t>Baccalauréat, Brevet professionnel ou équivalent</a:t>
                      </a:r>
                    </a:p>
                  </a:txBody>
                  <a:tcPr marL="685800" marR="9525" marT="9525" marB="0" anchor="ctr"/>
                </a:tc>
                <a:tc>
                  <a:txBody>
                    <a:bodyPr/>
                    <a:lstStyle/>
                    <a:p>
                      <a:pPr algn="r" fontAlgn="ctr"/>
                      <a:r>
                        <a:rPr lang="fr-FR" sz="700" b="0" i="0" u="none" strike="noStrike">
                          <a:solidFill>
                            <a:srgbClr val="000000"/>
                          </a:solidFill>
                          <a:effectLst/>
                          <a:latin typeface="Marianne" panose="02000000000000000000" pitchFamily="2" charset="0"/>
                        </a:rPr>
                        <a:t>23,5</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23,4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24,0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22,0</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23,3</a:t>
                      </a:r>
                    </a:p>
                  </a:txBody>
                  <a:tcPr marL="9525" marR="9525" marT="9525" marB="0" anchor="ctr">
                    <a:solidFill>
                      <a:srgbClr val="FFCA00"/>
                    </a:solidFill>
                  </a:tcPr>
                </a:tc>
                <a:tc>
                  <a:txBody>
                    <a:bodyPr/>
                    <a:lstStyle/>
                    <a:p>
                      <a:pPr algn="r" fontAlgn="ctr"/>
                      <a:r>
                        <a:rPr lang="fr-FR" sz="700" b="1" i="0" u="none" strike="noStrike">
                          <a:solidFill>
                            <a:srgbClr val="000000"/>
                          </a:solidFill>
                          <a:effectLst/>
                          <a:latin typeface="Marianne" panose="02000000000000000000" pitchFamily="2" charset="0"/>
                        </a:rPr>
                        <a:t>21,9</a:t>
                      </a:r>
                    </a:p>
                  </a:txBody>
                  <a:tcPr marL="9525" marR="9525" marT="9525" marB="0" anchor="ctr">
                    <a:solidFill>
                      <a:srgbClr val="FFC000">
                        <a:alpha val="47843"/>
                      </a:srgbClr>
                    </a:solidFill>
                  </a:tcPr>
                </a:tc>
                <a:extLst>
                  <a:ext uri="{0D108BD9-81ED-4DB2-BD59-A6C34878D82A}">
                    <a16:rowId xmlns:a16="http://schemas.microsoft.com/office/drawing/2014/main" val="2856989655"/>
                  </a:ext>
                </a:extLst>
              </a:tr>
              <a:tr h="135000">
                <a:tc>
                  <a:txBody>
                    <a:bodyPr/>
                    <a:lstStyle/>
                    <a:p>
                      <a:pPr algn="l" fontAlgn="ctr"/>
                      <a:r>
                        <a:rPr lang="fr-FR" sz="700" b="0" i="0" u="none" strike="noStrike">
                          <a:solidFill>
                            <a:srgbClr val="000000"/>
                          </a:solidFill>
                          <a:effectLst/>
                          <a:latin typeface="Marianne" panose="02000000000000000000" pitchFamily="2" charset="0"/>
                        </a:rPr>
                        <a:t>Diplôme de l'enseignement supérieur de niveau bac+2</a:t>
                      </a:r>
                    </a:p>
                  </a:txBody>
                  <a:tcPr marL="685800" marR="9525" marT="9525" marB="0" anchor="ctr"/>
                </a:tc>
                <a:tc>
                  <a:txBody>
                    <a:bodyPr/>
                    <a:lstStyle/>
                    <a:p>
                      <a:pPr algn="r" fontAlgn="ctr"/>
                      <a:r>
                        <a:rPr lang="fr-FR" sz="700" b="0" i="0" u="none" strike="noStrike">
                          <a:solidFill>
                            <a:srgbClr val="000000"/>
                          </a:solidFill>
                          <a:effectLst/>
                          <a:latin typeface="Marianne" panose="02000000000000000000" pitchFamily="2" charset="0"/>
                        </a:rPr>
                        <a:t>7,7</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9,7</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11,0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11,0</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10,2</a:t>
                      </a:r>
                    </a:p>
                  </a:txBody>
                  <a:tcPr marL="9525" marR="9525" marT="9525" marB="0" anchor="ctr">
                    <a:solidFill>
                      <a:srgbClr val="FFCA00"/>
                    </a:solidFill>
                  </a:tcPr>
                </a:tc>
                <a:tc>
                  <a:txBody>
                    <a:bodyPr/>
                    <a:lstStyle/>
                    <a:p>
                      <a:pPr algn="r" fontAlgn="ctr"/>
                      <a:r>
                        <a:rPr lang="fr-FR" sz="700" b="1" i="0" u="none" strike="noStrike" dirty="0">
                          <a:solidFill>
                            <a:srgbClr val="000000"/>
                          </a:solidFill>
                          <a:effectLst/>
                          <a:latin typeface="Marianne" panose="02000000000000000000" pitchFamily="2" charset="0"/>
                        </a:rPr>
                        <a:t>8,9</a:t>
                      </a:r>
                    </a:p>
                  </a:txBody>
                  <a:tcPr marL="9525" marR="9525" marT="9525" marB="0" anchor="ctr">
                    <a:solidFill>
                      <a:srgbClr val="FFC000">
                        <a:alpha val="47843"/>
                      </a:srgbClr>
                    </a:solidFill>
                  </a:tcPr>
                </a:tc>
                <a:extLst>
                  <a:ext uri="{0D108BD9-81ED-4DB2-BD59-A6C34878D82A}">
                    <a16:rowId xmlns:a16="http://schemas.microsoft.com/office/drawing/2014/main" val="3332248773"/>
                  </a:ext>
                </a:extLst>
              </a:tr>
              <a:tr h="135000">
                <a:tc>
                  <a:txBody>
                    <a:bodyPr/>
                    <a:lstStyle/>
                    <a:p>
                      <a:pPr algn="l" fontAlgn="ctr"/>
                      <a:r>
                        <a:rPr lang="fr-FR" sz="700" b="0" i="0" u="none" strike="noStrike">
                          <a:solidFill>
                            <a:srgbClr val="000000"/>
                          </a:solidFill>
                          <a:effectLst/>
                          <a:latin typeface="Marianne" panose="02000000000000000000" pitchFamily="2" charset="0"/>
                        </a:rPr>
                        <a:t>Diplôme de l'enseignement supérieur de niveau bac+3 ou bac+4</a:t>
                      </a:r>
                    </a:p>
                  </a:txBody>
                  <a:tcPr marL="685800" marR="9525" marT="9525" marB="0" anchor="ctr"/>
                </a:tc>
                <a:tc>
                  <a:txBody>
                    <a:bodyPr/>
                    <a:lstStyle/>
                    <a:p>
                      <a:pPr algn="r" fontAlgn="ctr"/>
                      <a:r>
                        <a:rPr lang="fr-FR" sz="700" b="0" i="0" u="none" strike="noStrike">
                          <a:solidFill>
                            <a:srgbClr val="000000"/>
                          </a:solidFill>
                          <a:effectLst/>
                          <a:latin typeface="Marianne" panose="02000000000000000000" pitchFamily="2" charset="0"/>
                        </a:rPr>
                        <a:t>9,0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10,4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12,7</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8,9</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10,7</a:t>
                      </a:r>
                    </a:p>
                  </a:txBody>
                  <a:tcPr marL="9525" marR="9525" marT="9525" marB="0" anchor="ctr">
                    <a:solidFill>
                      <a:srgbClr val="FFCA00"/>
                    </a:solidFill>
                  </a:tcPr>
                </a:tc>
                <a:tc>
                  <a:txBody>
                    <a:bodyPr/>
                    <a:lstStyle/>
                    <a:p>
                      <a:pPr algn="r" fontAlgn="ctr"/>
                      <a:r>
                        <a:rPr lang="fr-FR" sz="700" b="1" i="0" u="none" strike="noStrike">
                          <a:solidFill>
                            <a:srgbClr val="000000"/>
                          </a:solidFill>
                          <a:effectLst/>
                          <a:latin typeface="Marianne" panose="02000000000000000000" pitchFamily="2" charset="0"/>
                        </a:rPr>
                        <a:t>8,6</a:t>
                      </a:r>
                    </a:p>
                  </a:txBody>
                  <a:tcPr marL="9525" marR="9525" marT="9525" marB="0" anchor="ctr">
                    <a:solidFill>
                      <a:srgbClr val="FFC000">
                        <a:alpha val="47843"/>
                      </a:srgbClr>
                    </a:solidFill>
                  </a:tcPr>
                </a:tc>
                <a:extLst>
                  <a:ext uri="{0D108BD9-81ED-4DB2-BD59-A6C34878D82A}">
                    <a16:rowId xmlns:a16="http://schemas.microsoft.com/office/drawing/2014/main" val="5353470"/>
                  </a:ext>
                </a:extLst>
              </a:tr>
              <a:tr h="135000">
                <a:tc>
                  <a:txBody>
                    <a:bodyPr/>
                    <a:lstStyle/>
                    <a:p>
                      <a:pPr algn="l" fontAlgn="ctr"/>
                      <a:r>
                        <a:rPr lang="fr-FR" sz="700" b="0" i="0" u="none" strike="noStrike" dirty="0">
                          <a:solidFill>
                            <a:srgbClr val="000000"/>
                          </a:solidFill>
                          <a:effectLst/>
                          <a:latin typeface="Marianne" panose="02000000000000000000" pitchFamily="2" charset="0"/>
                        </a:rPr>
                        <a:t>Diplôme de l'enseignement supérieur de niveau bac+5 ou plus</a:t>
                      </a:r>
                    </a:p>
                  </a:txBody>
                  <a:tcPr marL="685800" marR="9525" marT="9525" marB="0" anchor="ctr"/>
                </a:tc>
                <a:tc>
                  <a:txBody>
                    <a:bodyPr/>
                    <a:lstStyle/>
                    <a:p>
                      <a:pPr algn="r" fontAlgn="ctr"/>
                      <a:r>
                        <a:rPr lang="fr-FR" sz="700" b="0" i="0" u="none" strike="noStrike">
                          <a:solidFill>
                            <a:srgbClr val="000000"/>
                          </a:solidFill>
                          <a:effectLst/>
                          <a:latin typeface="Marianne" panose="02000000000000000000" pitchFamily="2" charset="0"/>
                        </a:rPr>
                        <a:t>8,1</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10,7</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15,4</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9,9</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11,8</a:t>
                      </a:r>
                    </a:p>
                  </a:txBody>
                  <a:tcPr marL="9525" marR="9525" marT="9525" marB="0" anchor="ctr">
                    <a:solidFill>
                      <a:srgbClr val="FFCA00"/>
                    </a:solidFill>
                  </a:tcPr>
                </a:tc>
                <a:tc>
                  <a:txBody>
                    <a:bodyPr/>
                    <a:lstStyle/>
                    <a:p>
                      <a:pPr algn="r" fontAlgn="ctr"/>
                      <a:r>
                        <a:rPr lang="fr-FR" sz="700" b="1" i="0" u="none" strike="noStrike" dirty="0">
                          <a:solidFill>
                            <a:srgbClr val="000000"/>
                          </a:solidFill>
                          <a:effectLst/>
                          <a:latin typeface="Marianne" panose="02000000000000000000" pitchFamily="2" charset="0"/>
                        </a:rPr>
                        <a:t>11,0</a:t>
                      </a:r>
                    </a:p>
                  </a:txBody>
                  <a:tcPr marL="9525" marR="9525" marT="9525" marB="0" anchor="ctr">
                    <a:solidFill>
                      <a:srgbClr val="FFC000">
                        <a:alpha val="47843"/>
                      </a:srgbClr>
                    </a:solidFill>
                  </a:tcPr>
                </a:tc>
                <a:extLst>
                  <a:ext uri="{0D108BD9-81ED-4DB2-BD59-A6C34878D82A}">
                    <a16:rowId xmlns:a16="http://schemas.microsoft.com/office/drawing/2014/main" val="3070988570"/>
                  </a:ext>
                </a:extLst>
              </a:tr>
            </a:tbl>
          </a:graphicData>
        </a:graphic>
      </p:graphicFrame>
      <p:pic>
        <p:nvPicPr>
          <p:cNvPr id="8" name="Graphique 7" descr="Jouer avec un remplissage uni">
            <a:extLst>
              <a:ext uri="{FF2B5EF4-FFF2-40B4-BE49-F238E27FC236}">
                <a16:creationId xmlns:a16="http://schemas.microsoft.com/office/drawing/2014/main" id="{28FD4A35-1336-C82C-0F5D-E33D5438C4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5857" y="322473"/>
            <a:ext cx="483650" cy="483650"/>
          </a:xfrm>
          <a:prstGeom prst="rect">
            <a:avLst/>
          </a:prstGeom>
        </p:spPr>
      </p:pic>
    </p:spTree>
    <p:extLst>
      <p:ext uri="{BB962C8B-B14F-4D97-AF65-F5344CB8AC3E}">
        <p14:creationId xmlns:p14="http://schemas.microsoft.com/office/powerpoint/2010/main" val="2101518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BD03CF5-1D03-8C2A-5B0E-3D66EAA2AA77}"/>
              </a:ext>
            </a:extLst>
          </p:cNvPr>
          <p:cNvSpPr txBox="1"/>
          <p:nvPr/>
        </p:nvSpPr>
        <p:spPr>
          <a:xfrm>
            <a:off x="641414" y="323062"/>
            <a:ext cx="7531699" cy="600164"/>
          </a:xfrm>
          <a:prstGeom prst="rect">
            <a:avLst/>
          </a:prstGeom>
          <a:noFill/>
        </p:spPr>
        <p:txBody>
          <a:bodyPr wrap="square" rtlCol="0">
            <a:spAutoFit/>
          </a:bodyPr>
          <a:lstStyle/>
          <a:p>
            <a:r>
              <a:rPr lang="fr-FR" sz="2400" b="1" dirty="0">
                <a:latin typeface="Marianne" panose="02000000000000000000" pitchFamily="2" charset="0"/>
              </a:rPr>
              <a:t>Protection de l’enfance – Aide sociale à l’enfance</a:t>
            </a:r>
            <a:endParaRPr lang="fr-FR" sz="900" b="1" dirty="0">
              <a:latin typeface="Marianne" panose="02000000000000000000" pitchFamily="2" charset="0"/>
            </a:endParaRPr>
          </a:p>
          <a:p>
            <a:r>
              <a:rPr lang="fr-FR" sz="900" dirty="0">
                <a:latin typeface="Marianne" panose="02000000000000000000" pitchFamily="2" charset="0"/>
              </a:rPr>
              <a:t>Au 31/12/2022</a:t>
            </a:r>
          </a:p>
        </p:txBody>
      </p:sp>
      <p:sp>
        <p:nvSpPr>
          <p:cNvPr id="4" name="Espace réservé du numéro de diapositive 3">
            <a:extLst>
              <a:ext uri="{FF2B5EF4-FFF2-40B4-BE49-F238E27FC236}">
                <a16:creationId xmlns:a16="http://schemas.microsoft.com/office/drawing/2014/main" id="{66C43035-28D7-2169-4C92-4C9C41301A71}"/>
              </a:ext>
            </a:extLst>
          </p:cNvPr>
          <p:cNvSpPr>
            <a:spLocks noGrp="1"/>
          </p:cNvSpPr>
          <p:nvPr>
            <p:ph type="sldNum" sz="quarter" idx="12"/>
          </p:nvPr>
        </p:nvSpPr>
        <p:spPr/>
        <p:txBody>
          <a:bodyPr/>
          <a:lstStyle/>
          <a:p>
            <a:fld id="{B4A918BC-4D43-4B42-B3C0-E7EBE25E6AF0}" type="slidenum">
              <a:rPr lang="en-US" smtClean="0"/>
              <a:t>26</a:t>
            </a:fld>
            <a:endParaRPr lang="en-US"/>
          </a:p>
        </p:txBody>
      </p:sp>
      <p:sp>
        <p:nvSpPr>
          <p:cNvPr id="9" name="ZoneTexte 8">
            <a:extLst>
              <a:ext uri="{FF2B5EF4-FFF2-40B4-BE49-F238E27FC236}">
                <a16:creationId xmlns:a16="http://schemas.microsoft.com/office/drawing/2014/main" id="{70AA655C-8A10-37F5-8446-E6E4A6285678}"/>
              </a:ext>
            </a:extLst>
          </p:cNvPr>
          <p:cNvSpPr txBox="1"/>
          <p:nvPr/>
        </p:nvSpPr>
        <p:spPr>
          <a:xfrm>
            <a:off x="412371" y="3972242"/>
            <a:ext cx="7623269" cy="184666"/>
          </a:xfrm>
          <a:prstGeom prst="rect">
            <a:avLst/>
          </a:prstGeom>
          <a:noFill/>
        </p:spPr>
        <p:txBody>
          <a:bodyPr wrap="square">
            <a:spAutoFit/>
          </a:bodyPr>
          <a:lstStyle/>
          <a:p>
            <a:r>
              <a:rPr lang="fr-FR" sz="600" i="1" dirty="0">
                <a:latin typeface="Marianne" panose="02000000000000000000" pitchFamily="2" charset="0"/>
              </a:rPr>
              <a:t>Sources : DREES, </a:t>
            </a:r>
            <a:r>
              <a:rPr lang="fr-FR" sz="600" i="1" dirty="0" err="1">
                <a:latin typeface="Marianne" panose="02000000000000000000" pitchFamily="2" charset="0"/>
              </a:rPr>
              <a:t>Finess</a:t>
            </a:r>
            <a:r>
              <a:rPr lang="fr-FR" sz="600" i="1" dirty="0">
                <a:latin typeface="Marianne" panose="02000000000000000000" pitchFamily="2" charset="0"/>
              </a:rPr>
              <a:t>, enquête Aide sociale ; DREETS ; Insee, Estimations de population 2023 (résultats provisoires arrêtés avril 2024)</a:t>
            </a:r>
          </a:p>
        </p:txBody>
      </p:sp>
      <p:graphicFrame>
        <p:nvGraphicFramePr>
          <p:cNvPr id="12" name="Tableau 11">
            <a:extLst>
              <a:ext uri="{FF2B5EF4-FFF2-40B4-BE49-F238E27FC236}">
                <a16:creationId xmlns:a16="http://schemas.microsoft.com/office/drawing/2014/main" id="{A8CC642D-98A4-7775-1244-187C0B04C44C}"/>
              </a:ext>
            </a:extLst>
          </p:cNvPr>
          <p:cNvGraphicFramePr>
            <a:graphicFrameLocks noGrp="1"/>
          </p:cNvGraphicFramePr>
          <p:nvPr>
            <p:extLst>
              <p:ext uri="{D42A27DB-BD31-4B8C-83A1-F6EECF244321}">
                <p14:modId xmlns:p14="http://schemas.microsoft.com/office/powerpoint/2010/main" val="1446764179"/>
              </p:ext>
            </p:extLst>
          </p:nvPr>
        </p:nvGraphicFramePr>
        <p:xfrm>
          <a:off x="412371" y="1264852"/>
          <a:ext cx="8163000" cy="2593202"/>
        </p:xfrm>
        <a:graphic>
          <a:graphicData uri="http://schemas.openxmlformats.org/drawingml/2006/table">
            <a:tbl>
              <a:tblPr>
                <a:tableStyleId>{5C22544A-7EE6-4342-B048-85BDC9FD1C3A}</a:tableStyleId>
              </a:tblPr>
              <a:tblGrid>
                <a:gridCol w="4563000">
                  <a:extLst>
                    <a:ext uri="{9D8B030D-6E8A-4147-A177-3AD203B41FA5}">
                      <a16:colId xmlns:a16="http://schemas.microsoft.com/office/drawing/2014/main" val="2398922487"/>
                    </a:ext>
                  </a:extLst>
                </a:gridCol>
                <a:gridCol w="720000">
                  <a:extLst>
                    <a:ext uri="{9D8B030D-6E8A-4147-A177-3AD203B41FA5}">
                      <a16:colId xmlns:a16="http://schemas.microsoft.com/office/drawing/2014/main" val="3528733772"/>
                    </a:ext>
                  </a:extLst>
                </a:gridCol>
                <a:gridCol w="720000">
                  <a:extLst>
                    <a:ext uri="{9D8B030D-6E8A-4147-A177-3AD203B41FA5}">
                      <a16:colId xmlns:a16="http://schemas.microsoft.com/office/drawing/2014/main" val="3766889659"/>
                    </a:ext>
                  </a:extLst>
                </a:gridCol>
                <a:gridCol w="720000">
                  <a:extLst>
                    <a:ext uri="{9D8B030D-6E8A-4147-A177-3AD203B41FA5}">
                      <a16:colId xmlns:a16="http://schemas.microsoft.com/office/drawing/2014/main" val="297605123"/>
                    </a:ext>
                  </a:extLst>
                </a:gridCol>
                <a:gridCol w="720000">
                  <a:extLst>
                    <a:ext uri="{9D8B030D-6E8A-4147-A177-3AD203B41FA5}">
                      <a16:colId xmlns:a16="http://schemas.microsoft.com/office/drawing/2014/main" val="4092543188"/>
                    </a:ext>
                  </a:extLst>
                </a:gridCol>
                <a:gridCol w="720000">
                  <a:extLst>
                    <a:ext uri="{9D8B030D-6E8A-4147-A177-3AD203B41FA5}">
                      <a16:colId xmlns:a16="http://schemas.microsoft.com/office/drawing/2014/main" val="4255614260"/>
                    </a:ext>
                  </a:extLst>
                </a:gridCol>
              </a:tblGrid>
              <a:tr h="252302">
                <a:tc>
                  <a:txBody>
                    <a:bodyPr/>
                    <a:lstStyle/>
                    <a:p>
                      <a:pPr algn="ctr" fontAlgn="ctr"/>
                      <a:r>
                        <a:rPr lang="fr-FR" sz="700" u="none" strike="noStrike" kern="1200" dirty="0">
                          <a:solidFill>
                            <a:schemeClr val="dk1"/>
                          </a:solidFill>
                          <a:effectLst/>
                          <a:latin typeface="Marianne" panose="02000000000000000000" pitchFamily="2" charset="0"/>
                          <a:ea typeface="+mn-ea"/>
                          <a:cs typeface="+mn-cs"/>
                        </a:rPr>
                        <a:t> </a:t>
                      </a:r>
                    </a:p>
                  </a:txBody>
                  <a:tcPr marL="5867" marR="5867" marT="5867" marB="0" anchor="ctr"/>
                </a:tc>
                <a:tc>
                  <a:txBody>
                    <a:bodyPr/>
                    <a:lstStyle/>
                    <a:p>
                      <a:pPr algn="ctr" fontAlgn="ctr"/>
                      <a:r>
                        <a:rPr lang="fr-FR" sz="700" u="none" strike="noStrike" kern="1200" dirty="0">
                          <a:solidFill>
                            <a:schemeClr val="dk1"/>
                          </a:solidFill>
                          <a:effectLst/>
                          <a:latin typeface="Marianne" panose="02000000000000000000" pitchFamily="2" charset="0"/>
                          <a:ea typeface="+mn-ea"/>
                          <a:cs typeface="+mn-cs"/>
                        </a:rPr>
                        <a:t>Côtes-d'Armor</a:t>
                      </a:r>
                    </a:p>
                  </a:txBody>
                  <a:tcPr marL="5867" marR="5867" marT="5867" marB="0" anchor="ctr"/>
                </a:tc>
                <a:tc>
                  <a:txBody>
                    <a:bodyPr/>
                    <a:lstStyle/>
                    <a:p>
                      <a:pPr algn="ctr" fontAlgn="ctr"/>
                      <a:r>
                        <a:rPr lang="fr-FR" sz="700" u="none" strike="noStrike" kern="1200" dirty="0">
                          <a:solidFill>
                            <a:schemeClr val="dk1"/>
                          </a:solidFill>
                          <a:effectLst/>
                          <a:latin typeface="Marianne" panose="02000000000000000000" pitchFamily="2" charset="0"/>
                          <a:ea typeface="+mn-ea"/>
                          <a:cs typeface="+mn-cs"/>
                        </a:rPr>
                        <a:t>Finistère</a:t>
                      </a:r>
                    </a:p>
                  </a:txBody>
                  <a:tcPr marL="5867" marR="5867" marT="5867" marB="0" anchor="ctr"/>
                </a:tc>
                <a:tc>
                  <a:txBody>
                    <a:bodyPr/>
                    <a:lstStyle/>
                    <a:p>
                      <a:pPr algn="ctr" fontAlgn="ctr"/>
                      <a:r>
                        <a:rPr lang="fr-FR" sz="700" u="none" strike="noStrike" kern="1200" dirty="0">
                          <a:solidFill>
                            <a:schemeClr val="dk1"/>
                          </a:solidFill>
                          <a:effectLst/>
                          <a:latin typeface="Marianne" panose="02000000000000000000" pitchFamily="2" charset="0"/>
                          <a:ea typeface="+mn-ea"/>
                          <a:cs typeface="+mn-cs"/>
                        </a:rPr>
                        <a:t>Ille-et-Vilaine</a:t>
                      </a:r>
                    </a:p>
                  </a:txBody>
                  <a:tcPr marL="5867" marR="5867" marT="5867" marB="0" anchor="ctr"/>
                </a:tc>
                <a:tc>
                  <a:txBody>
                    <a:bodyPr/>
                    <a:lstStyle/>
                    <a:p>
                      <a:pPr algn="ctr" fontAlgn="ctr"/>
                      <a:r>
                        <a:rPr lang="fr-FR" sz="700" u="none" strike="noStrike" kern="1200" dirty="0">
                          <a:solidFill>
                            <a:schemeClr val="dk1"/>
                          </a:solidFill>
                          <a:effectLst/>
                          <a:latin typeface="Marianne" panose="02000000000000000000" pitchFamily="2" charset="0"/>
                          <a:ea typeface="+mn-ea"/>
                          <a:cs typeface="+mn-cs"/>
                        </a:rPr>
                        <a:t>Morbihan</a:t>
                      </a:r>
                    </a:p>
                  </a:txBody>
                  <a:tcPr marL="5867" marR="5867" marT="5867" marB="0" anchor="ctr"/>
                </a:tc>
                <a:tc>
                  <a:txBody>
                    <a:bodyPr/>
                    <a:lstStyle/>
                    <a:p>
                      <a:pPr algn="ctr" fontAlgn="ctr"/>
                      <a:r>
                        <a:rPr lang="fr-FR" sz="700" b="1" u="none" strike="noStrike" kern="1200" dirty="0">
                          <a:solidFill>
                            <a:schemeClr val="bg1"/>
                          </a:solidFill>
                          <a:effectLst/>
                          <a:latin typeface="Marianne" panose="02000000000000000000" pitchFamily="2" charset="0"/>
                          <a:ea typeface="+mn-ea"/>
                          <a:cs typeface="+mn-cs"/>
                        </a:rPr>
                        <a:t>BRETAGNE</a:t>
                      </a:r>
                    </a:p>
                  </a:txBody>
                  <a:tcPr marL="5867" marR="5867" marT="5867" marB="0" anchor="ctr">
                    <a:solidFill>
                      <a:srgbClr val="3558A2"/>
                    </a:solidFill>
                  </a:tcPr>
                </a:tc>
                <a:extLst>
                  <a:ext uri="{0D108BD9-81ED-4DB2-BD59-A6C34878D82A}">
                    <a16:rowId xmlns:a16="http://schemas.microsoft.com/office/drawing/2014/main" val="2584640831"/>
                  </a:ext>
                </a:extLst>
              </a:tr>
              <a:tr h="137700">
                <a:tc>
                  <a:txBody>
                    <a:bodyPr/>
                    <a:lstStyle/>
                    <a:p>
                      <a:pPr algn="l" fontAlgn="ctr"/>
                      <a:r>
                        <a:rPr lang="fr-FR" sz="700" b="1" i="0" u="none" strike="noStrike" dirty="0">
                          <a:solidFill>
                            <a:srgbClr val="000000"/>
                          </a:solidFill>
                          <a:effectLst/>
                          <a:latin typeface="Marianne" panose="02000000000000000000" pitchFamily="2" charset="0"/>
                        </a:rPr>
                        <a:t>Protection de l'enfance</a:t>
                      </a:r>
                    </a:p>
                  </a:txBody>
                  <a:tcPr marL="9525" marR="9525" marT="9525" marB="0" anchor="ctr"/>
                </a:tc>
                <a:tc>
                  <a:txBody>
                    <a:bodyPr/>
                    <a:lstStyle/>
                    <a:p>
                      <a:pPr algn="r" fontAlgn="ctr"/>
                      <a:r>
                        <a:rPr lang="fr-FR" sz="700" b="0" i="0" u="none" strike="noStrike" dirty="0">
                          <a:solidFill>
                            <a:srgbClr val="000000"/>
                          </a:solidFill>
                          <a:effectLst/>
                          <a:latin typeface="Mariane"/>
                        </a:rPr>
                        <a:t> </a:t>
                      </a:r>
                    </a:p>
                  </a:txBody>
                  <a:tcPr marL="9525" marR="9525" marT="9525" marB="0" anchor="ctr"/>
                </a:tc>
                <a:tc>
                  <a:txBody>
                    <a:bodyPr/>
                    <a:lstStyle/>
                    <a:p>
                      <a:pPr algn="r" fontAlgn="ctr"/>
                      <a:r>
                        <a:rPr lang="fr-FR" sz="700" b="0" i="0" u="none" strike="noStrike">
                          <a:solidFill>
                            <a:srgbClr val="000000"/>
                          </a:solidFill>
                          <a:effectLst/>
                          <a:latin typeface="Mariane"/>
                        </a:rPr>
                        <a:t> </a:t>
                      </a:r>
                    </a:p>
                  </a:txBody>
                  <a:tcPr marL="9525" marR="9525" marT="9525" marB="0" anchor="ctr"/>
                </a:tc>
                <a:tc>
                  <a:txBody>
                    <a:bodyPr/>
                    <a:lstStyle/>
                    <a:p>
                      <a:pPr algn="r" fontAlgn="ctr"/>
                      <a:r>
                        <a:rPr lang="fr-FR" sz="700" b="0" i="0" u="none" strike="noStrike">
                          <a:solidFill>
                            <a:srgbClr val="000000"/>
                          </a:solidFill>
                          <a:effectLst/>
                          <a:latin typeface="Mariane"/>
                        </a:rPr>
                        <a:t> </a:t>
                      </a:r>
                    </a:p>
                  </a:txBody>
                  <a:tcPr marL="9525" marR="9525" marT="9525" marB="0" anchor="ctr"/>
                </a:tc>
                <a:tc>
                  <a:txBody>
                    <a:bodyPr/>
                    <a:lstStyle/>
                    <a:p>
                      <a:pPr algn="r" fontAlgn="ctr"/>
                      <a:r>
                        <a:rPr lang="fr-FR" sz="700" b="0" i="0" u="none" strike="noStrike">
                          <a:solidFill>
                            <a:srgbClr val="000000"/>
                          </a:solidFill>
                          <a:effectLst/>
                          <a:latin typeface="Mariane"/>
                        </a:rPr>
                        <a:t> </a:t>
                      </a:r>
                    </a:p>
                  </a:txBody>
                  <a:tcPr marL="9525" marR="9525" marT="9525" marB="0" anchor="ctr"/>
                </a:tc>
                <a:tc>
                  <a:txBody>
                    <a:bodyPr/>
                    <a:lstStyle/>
                    <a:p>
                      <a:pPr algn="r" fontAlgn="ctr"/>
                      <a:r>
                        <a:rPr lang="fr-FR" sz="700" b="1" i="0" u="none" strike="noStrike" dirty="0">
                          <a:solidFill>
                            <a:srgbClr val="000000"/>
                          </a:solidFill>
                          <a:effectLst/>
                          <a:latin typeface="Mariane"/>
                        </a:rPr>
                        <a:t> </a:t>
                      </a:r>
                    </a:p>
                  </a:txBody>
                  <a:tcPr marL="9525" marR="9525" marT="9525" marB="0" anchor="ctr">
                    <a:solidFill>
                      <a:srgbClr val="3558A2"/>
                    </a:solidFill>
                  </a:tcPr>
                </a:tc>
                <a:extLst>
                  <a:ext uri="{0D108BD9-81ED-4DB2-BD59-A6C34878D82A}">
                    <a16:rowId xmlns:a16="http://schemas.microsoft.com/office/drawing/2014/main" val="1048083159"/>
                  </a:ext>
                </a:extLst>
              </a:tr>
              <a:tr h="137700">
                <a:tc>
                  <a:txBody>
                    <a:bodyPr/>
                    <a:lstStyle/>
                    <a:p>
                      <a:pPr algn="l" fontAlgn="ctr"/>
                      <a:r>
                        <a:rPr lang="fr-FR" sz="700" b="0" i="0" u="none" strike="noStrike" dirty="0">
                          <a:solidFill>
                            <a:srgbClr val="000000"/>
                          </a:solidFill>
                          <a:effectLst/>
                          <a:latin typeface="Marianne" panose="02000000000000000000" pitchFamily="2" charset="0"/>
                        </a:rPr>
                        <a:t>Nombre de places d'accueil mère-enfant</a:t>
                      </a:r>
                    </a:p>
                  </a:txBody>
                  <a:tcPr marL="228600"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12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45</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44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34</a:t>
                      </a:r>
                    </a:p>
                  </a:txBody>
                  <a:tcPr marL="9525" marR="9525" marT="9525" marB="0" anchor="ctr"/>
                </a:tc>
                <a:tc>
                  <a:txBody>
                    <a:bodyPr/>
                    <a:lstStyle/>
                    <a:p>
                      <a:pPr algn="r" fontAlgn="ctr"/>
                      <a:r>
                        <a:rPr lang="fr-FR" sz="700" b="1" i="0" u="none" strike="noStrike" dirty="0">
                          <a:solidFill>
                            <a:schemeClr val="bg1"/>
                          </a:solidFill>
                          <a:effectLst/>
                          <a:latin typeface="Marianne" panose="02000000000000000000" pitchFamily="2" charset="0"/>
                        </a:rPr>
                        <a:t>135</a:t>
                      </a:r>
                    </a:p>
                  </a:txBody>
                  <a:tcPr marL="9525" marR="9525" marT="9525" marB="0" anchor="ctr">
                    <a:solidFill>
                      <a:srgbClr val="3558A2"/>
                    </a:solidFill>
                  </a:tcPr>
                </a:tc>
                <a:extLst>
                  <a:ext uri="{0D108BD9-81ED-4DB2-BD59-A6C34878D82A}">
                    <a16:rowId xmlns:a16="http://schemas.microsoft.com/office/drawing/2014/main" val="1671739540"/>
                  </a:ext>
                </a:extLst>
              </a:tr>
              <a:tr h="137700">
                <a:tc>
                  <a:txBody>
                    <a:bodyPr/>
                    <a:lstStyle/>
                    <a:p>
                      <a:pPr algn="l" fontAlgn="ctr"/>
                      <a:r>
                        <a:rPr lang="fr-FR" sz="700" b="0" i="0" u="none" strike="noStrike" dirty="0">
                          <a:solidFill>
                            <a:srgbClr val="000000"/>
                          </a:solidFill>
                          <a:effectLst/>
                          <a:latin typeface="Marianne" panose="02000000000000000000" pitchFamily="2" charset="0"/>
                        </a:rPr>
                        <a:t>Nombre de places en pouponnières à caractère social</a:t>
                      </a:r>
                    </a:p>
                  </a:txBody>
                  <a:tcPr marL="228600"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12</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24</a:t>
                      </a:r>
                    </a:p>
                  </a:txBody>
                  <a:tcPr marL="9525" marR="9525" marT="9525" marB="0" anchor="ctr"/>
                </a:tc>
                <a:tc>
                  <a:txBody>
                    <a:bodyPr/>
                    <a:lstStyle/>
                    <a:p>
                      <a:pPr algn="r" fontAlgn="ctr"/>
                      <a:r>
                        <a:rPr lang="fr-FR" sz="700" b="1" i="0" u="none" strike="noStrike" dirty="0">
                          <a:solidFill>
                            <a:schemeClr val="bg1"/>
                          </a:solidFill>
                          <a:effectLst/>
                          <a:latin typeface="Marianne" panose="02000000000000000000" pitchFamily="2" charset="0"/>
                        </a:rPr>
                        <a:t>56</a:t>
                      </a:r>
                    </a:p>
                  </a:txBody>
                  <a:tcPr marL="9525" marR="9525" marT="9525" marB="0" anchor="ctr">
                    <a:solidFill>
                      <a:srgbClr val="3558A2"/>
                    </a:solidFill>
                  </a:tcPr>
                </a:tc>
                <a:extLst>
                  <a:ext uri="{0D108BD9-81ED-4DB2-BD59-A6C34878D82A}">
                    <a16:rowId xmlns:a16="http://schemas.microsoft.com/office/drawing/2014/main" val="396903738"/>
                  </a:ext>
                </a:extLst>
              </a:tr>
              <a:tr h="137700">
                <a:tc>
                  <a:txBody>
                    <a:bodyPr/>
                    <a:lstStyle/>
                    <a:p>
                      <a:pPr algn="l" fontAlgn="ctr"/>
                      <a:r>
                        <a:rPr lang="fr-FR" sz="700" b="0" i="0" u="none" strike="noStrike" dirty="0">
                          <a:solidFill>
                            <a:srgbClr val="000000"/>
                          </a:solidFill>
                          <a:effectLst/>
                          <a:latin typeface="Marianne" panose="02000000000000000000" pitchFamily="2" charset="0"/>
                        </a:rPr>
                        <a:t>Nombre de places en foyers de l'enfance</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134</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207</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202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20</a:t>
                      </a:r>
                    </a:p>
                  </a:txBody>
                  <a:tcPr marL="9525" marR="9525" marT="9525" marB="0" anchor="ctr"/>
                </a:tc>
                <a:tc>
                  <a:txBody>
                    <a:bodyPr/>
                    <a:lstStyle/>
                    <a:p>
                      <a:pPr algn="r" fontAlgn="ctr"/>
                      <a:r>
                        <a:rPr lang="fr-FR" sz="700" b="1" i="0" u="none" strike="noStrike">
                          <a:solidFill>
                            <a:schemeClr val="bg1"/>
                          </a:solidFill>
                          <a:effectLst/>
                          <a:latin typeface="Marianne" panose="02000000000000000000" pitchFamily="2" charset="0"/>
                        </a:rPr>
                        <a:t>563</a:t>
                      </a:r>
                    </a:p>
                  </a:txBody>
                  <a:tcPr marL="9525" marR="9525" marT="9525" marB="0" anchor="ctr">
                    <a:solidFill>
                      <a:srgbClr val="3558A2"/>
                    </a:solidFill>
                  </a:tcPr>
                </a:tc>
                <a:extLst>
                  <a:ext uri="{0D108BD9-81ED-4DB2-BD59-A6C34878D82A}">
                    <a16:rowId xmlns:a16="http://schemas.microsoft.com/office/drawing/2014/main" val="1295870753"/>
                  </a:ext>
                </a:extLst>
              </a:tr>
              <a:tr h="137700">
                <a:tc>
                  <a:txBody>
                    <a:bodyPr/>
                    <a:lstStyle/>
                    <a:p>
                      <a:pPr algn="l" fontAlgn="ctr"/>
                      <a:r>
                        <a:rPr lang="fr-FR" sz="700" b="0" i="0" u="none" strike="noStrike">
                          <a:solidFill>
                            <a:srgbClr val="000000"/>
                          </a:solidFill>
                          <a:effectLst/>
                          <a:latin typeface="Marianne" panose="02000000000000000000" pitchFamily="2" charset="0"/>
                        </a:rPr>
                        <a:t>Nombre de places en maisons d'enfants à caractère social</a:t>
                      </a:r>
                    </a:p>
                  </a:txBody>
                  <a:tcPr marL="228600"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525</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1 321</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1 365</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800</a:t>
                      </a:r>
                    </a:p>
                  </a:txBody>
                  <a:tcPr marL="9525" marR="9525" marT="9525" marB="0" anchor="ctr"/>
                </a:tc>
                <a:tc>
                  <a:txBody>
                    <a:bodyPr/>
                    <a:lstStyle/>
                    <a:p>
                      <a:pPr algn="r" fontAlgn="ctr"/>
                      <a:r>
                        <a:rPr lang="fr-FR" sz="700" b="1" i="0" u="none" strike="noStrike">
                          <a:solidFill>
                            <a:schemeClr val="bg1"/>
                          </a:solidFill>
                          <a:effectLst/>
                          <a:latin typeface="Marianne" panose="02000000000000000000" pitchFamily="2" charset="0"/>
                        </a:rPr>
                        <a:t>4 011</a:t>
                      </a:r>
                    </a:p>
                  </a:txBody>
                  <a:tcPr marL="9525" marR="9525" marT="9525" marB="0" anchor="ctr">
                    <a:solidFill>
                      <a:srgbClr val="3558A2"/>
                    </a:solidFill>
                  </a:tcPr>
                </a:tc>
                <a:extLst>
                  <a:ext uri="{0D108BD9-81ED-4DB2-BD59-A6C34878D82A}">
                    <a16:rowId xmlns:a16="http://schemas.microsoft.com/office/drawing/2014/main" val="1486662499"/>
                  </a:ext>
                </a:extLst>
              </a:tr>
              <a:tr h="137700">
                <a:tc>
                  <a:txBody>
                    <a:bodyPr/>
                    <a:lstStyle/>
                    <a:p>
                      <a:pPr algn="l" fontAlgn="ctr"/>
                      <a:r>
                        <a:rPr lang="fr-FR" sz="700" b="0" i="0" u="none" strike="noStrike">
                          <a:solidFill>
                            <a:srgbClr val="000000"/>
                          </a:solidFill>
                          <a:effectLst/>
                          <a:latin typeface="Marianne" panose="02000000000000000000" pitchFamily="2" charset="0"/>
                        </a:rPr>
                        <a:t>Nombre de places en structures intermédiaires de placement social</a:t>
                      </a:r>
                    </a:p>
                  </a:txBody>
                  <a:tcPr marL="228600"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1" i="0" u="none" strike="noStrike">
                          <a:solidFill>
                            <a:schemeClr val="bg1"/>
                          </a:solidFill>
                          <a:effectLst/>
                          <a:latin typeface="Marianne" panose="02000000000000000000" pitchFamily="2" charset="0"/>
                        </a:rPr>
                        <a:t>0</a:t>
                      </a:r>
                    </a:p>
                  </a:txBody>
                  <a:tcPr marL="9525" marR="9525" marT="9525" marB="0" anchor="ctr">
                    <a:solidFill>
                      <a:srgbClr val="3558A2"/>
                    </a:solidFill>
                  </a:tcPr>
                </a:tc>
                <a:extLst>
                  <a:ext uri="{0D108BD9-81ED-4DB2-BD59-A6C34878D82A}">
                    <a16:rowId xmlns:a16="http://schemas.microsoft.com/office/drawing/2014/main" val="2371923764"/>
                  </a:ext>
                </a:extLst>
              </a:tr>
              <a:tr h="137700">
                <a:tc>
                  <a:txBody>
                    <a:bodyPr/>
                    <a:lstStyle/>
                    <a:p>
                      <a:pPr algn="l" fontAlgn="ctr"/>
                      <a:r>
                        <a:rPr lang="fr-FR" sz="700" b="0" i="0" u="none" strike="noStrike">
                          <a:solidFill>
                            <a:srgbClr val="000000"/>
                          </a:solidFill>
                          <a:effectLst/>
                          <a:latin typeface="Marianne" panose="02000000000000000000" pitchFamily="2" charset="0"/>
                        </a:rPr>
                        <a:t>Nombre de places en lieux de vie et d'accueil</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36</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38</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55</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31</a:t>
                      </a:r>
                    </a:p>
                  </a:txBody>
                  <a:tcPr marL="9525" marR="9525" marT="9525" marB="0" anchor="ctr"/>
                </a:tc>
                <a:tc>
                  <a:txBody>
                    <a:bodyPr/>
                    <a:lstStyle/>
                    <a:p>
                      <a:pPr algn="r" fontAlgn="ctr"/>
                      <a:r>
                        <a:rPr lang="fr-FR" sz="700" b="1" i="0" u="none" strike="noStrike" dirty="0">
                          <a:solidFill>
                            <a:schemeClr val="bg1"/>
                          </a:solidFill>
                          <a:effectLst/>
                          <a:latin typeface="Marianne" panose="02000000000000000000" pitchFamily="2" charset="0"/>
                        </a:rPr>
                        <a:t>160</a:t>
                      </a:r>
                    </a:p>
                  </a:txBody>
                  <a:tcPr marL="9525" marR="9525" marT="9525" marB="0" anchor="ctr">
                    <a:solidFill>
                      <a:srgbClr val="3558A2"/>
                    </a:solidFill>
                  </a:tcPr>
                </a:tc>
                <a:extLst>
                  <a:ext uri="{0D108BD9-81ED-4DB2-BD59-A6C34878D82A}">
                    <a16:rowId xmlns:a16="http://schemas.microsoft.com/office/drawing/2014/main" val="4021478022"/>
                  </a:ext>
                </a:extLst>
              </a:tr>
              <a:tr h="137700">
                <a:tc>
                  <a:txBody>
                    <a:bodyPr/>
                    <a:lstStyle/>
                    <a:p>
                      <a:pPr algn="l" fontAlgn="ctr"/>
                      <a:r>
                        <a:rPr lang="fr-FR" sz="700" b="0" i="0" u="none" strike="noStrike">
                          <a:solidFill>
                            <a:srgbClr val="000000"/>
                          </a:solidFill>
                          <a:effectLst/>
                          <a:latin typeface="Marianne" panose="02000000000000000000" pitchFamily="2" charset="0"/>
                        </a:rPr>
                        <a:t>Nombre de places en villages d'enfants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1" i="0" u="none" strike="noStrike">
                          <a:solidFill>
                            <a:schemeClr val="bg1"/>
                          </a:solidFill>
                          <a:effectLst/>
                          <a:latin typeface="Marianne" panose="02000000000000000000" pitchFamily="2" charset="0"/>
                        </a:rPr>
                        <a:t>0</a:t>
                      </a:r>
                    </a:p>
                  </a:txBody>
                  <a:tcPr marL="9525" marR="9525" marT="9525" marB="0" anchor="ctr">
                    <a:solidFill>
                      <a:srgbClr val="3558A2"/>
                    </a:solidFill>
                  </a:tcPr>
                </a:tc>
                <a:extLst>
                  <a:ext uri="{0D108BD9-81ED-4DB2-BD59-A6C34878D82A}">
                    <a16:rowId xmlns:a16="http://schemas.microsoft.com/office/drawing/2014/main" val="1675035764"/>
                  </a:ext>
                </a:extLst>
              </a:tr>
              <a:tr h="137700">
                <a:tc>
                  <a:txBody>
                    <a:bodyPr/>
                    <a:lstStyle/>
                    <a:p>
                      <a:pPr algn="l" fontAlgn="ctr"/>
                      <a:r>
                        <a:rPr lang="fr-FR" sz="700" b="0" i="0" u="none" strike="noStrike">
                          <a:solidFill>
                            <a:srgbClr val="000000"/>
                          </a:solidFill>
                          <a:effectLst/>
                          <a:latin typeface="Marianne" panose="02000000000000000000" pitchFamily="2" charset="0"/>
                        </a:rPr>
                        <a:t>Nombre de places en établissement d’aide sociale à l’enfance pour 1000 jeunes de 0 à 20 ans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5,2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7,7</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5,8</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5,2</a:t>
                      </a:r>
                    </a:p>
                  </a:txBody>
                  <a:tcPr marL="9525" marR="9525" marT="9525" marB="0" anchor="ctr"/>
                </a:tc>
                <a:tc>
                  <a:txBody>
                    <a:bodyPr/>
                    <a:lstStyle/>
                    <a:p>
                      <a:pPr algn="r" fontAlgn="ctr"/>
                      <a:r>
                        <a:rPr lang="fr-FR" sz="700" b="1" i="0" u="none" strike="noStrike">
                          <a:solidFill>
                            <a:schemeClr val="bg1"/>
                          </a:solidFill>
                          <a:effectLst/>
                          <a:latin typeface="Marianne" panose="02000000000000000000" pitchFamily="2" charset="0"/>
                        </a:rPr>
                        <a:t>6,1</a:t>
                      </a:r>
                    </a:p>
                  </a:txBody>
                  <a:tcPr marL="9525" marR="9525" marT="9525" marB="0" anchor="ctr">
                    <a:solidFill>
                      <a:srgbClr val="3558A2"/>
                    </a:solidFill>
                  </a:tcPr>
                </a:tc>
                <a:extLst>
                  <a:ext uri="{0D108BD9-81ED-4DB2-BD59-A6C34878D82A}">
                    <a16:rowId xmlns:a16="http://schemas.microsoft.com/office/drawing/2014/main" val="2534906159"/>
                  </a:ext>
                </a:extLst>
              </a:tr>
              <a:tr h="137700">
                <a:tc>
                  <a:txBody>
                    <a:bodyPr/>
                    <a:lstStyle/>
                    <a:p>
                      <a:pPr algn="l" fontAlgn="ctr"/>
                      <a:r>
                        <a:rPr lang="fr-FR" sz="700" b="0" i="0" u="none" strike="noStrike" dirty="0">
                          <a:solidFill>
                            <a:srgbClr val="000000"/>
                          </a:solidFill>
                          <a:effectLst/>
                          <a:latin typeface="Marianne" panose="02000000000000000000" pitchFamily="2" charset="0"/>
                        </a:rPr>
                        <a:t>Nombre de places en centres de placement familial socio-éducatif</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25</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204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145</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144</a:t>
                      </a:r>
                    </a:p>
                  </a:txBody>
                  <a:tcPr marL="9525" marR="9525" marT="9525" marB="0" anchor="ctr"/>
                </a:tc>
                <a:tc>
                  <a:txBody>
                    <a:bodyPr/>
                    <a:lstStyle/>
                    <a:p>
                      <a:pPr algn="r" fontAlgn="ctr"/>
                      <a:r>
                        <a:rPr lang="fr-FR" sz="700" b="1" i="0" u="none" strike="noStrike">
                          <a:solidFill>
                            <a:schemeClr val="bg1"/>
                          </a:solidFill>
                          <a:effectLst/>
                          <a:latin typeface="Marianne" panose="02000000000000000000" pitchFamily="2" charset="0"/>
                        </a:rPr>
                        <a:t>518</a:t>
                      </a:r>
                    </a:p>
                  </a:txBody>
                  <a:tcPr marL="9525" marR="9525" marT="9525" marB="0" anchor="ctr">
                    <a:solidFill>
                      <a:srgbClr val="3558A2"/>
                    </a:solidFill>
                  </a:tcPr>
                </a:tc>
                <a:extLst>
                  <a:ext uri="{0D108BD9-81ED-4DB2-BD59-A6C34878D82A}">
                    <a16:rowId xmlns:a16="http://schemas.microsoft.com/office/drawing/2014/main" val="796479034"/>
                  </a:ext>
                </a:extLst>
              </a:tr>
              <a:tr h="137700">
                <a:tc>
                  <a:txBody>
                    <a:bodyPr/>
                    <a:lstStyle/>
                    <a:p>
                      <a:pPr algn="l" fontAlgn="ctr"/>
                      <a:r>
                        <a:rPr lang="fr-FR" sz="700" b="1" i="0" u="none" strike="noStrike">
                          <a:solidFill>
                            <a:srgbClr val="000000"/>
                          </a:solidFill>
                          <a:effectLst/>
                          <a:latin typeface="Marianne" panose="02000000000000000000" pitchFamily="2" charset="0"/>
                        </a:rPr>
                        <a:t>Aide sociale à l'enfance</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1" i="0" u="none" strike="noStrike" dirty="0">
                          <a:solidFill>
                            <a:schemeClr val="bg1"/>
                          </a:solidFill>
                          <a:effectLst/>
                          <a:latin typeface="Marianne" panose="02000000000000000000" pitchFamily="2" charset="0"/>
                        </a:rPr>
                        <a:t> </a:t>
                      </a:r>
                    </a:p>
                  </a:txBody>
                  <a:tcPr marL="9525" marR="9525" marT="9525" marB="0" anchor="ctr">
                    <a:solidFill>
                      <a:srgbClr val="3558A2"/>
                    </a:solidFill>
                  </a:tcPr>
                </a:tc>
                <a:extLst>
                  <a:ext uri="{0D108BD9-81ED-4DB2-BD59-A6C34878D82A}">
                    <a16:rowId xmlns:a16="http://schemas.microsoft.com/office/drawing/2014/main" val="3642123103"/>
                  </a:ext>
                </a:extLst>
              </a:tr>
              <a:tr h="137700">
                <a:tc>
                  <a:txBody>
                    <a:bodyPr/>
                    <a:lstStyle/>
                    <a:p>
                      <a:pPr algn="l" fontAlgn="ctr"/>
                      <a:r>
                        <a:rPr lang="fr-FR" sz="700" b="0" i="0" u="none" strike="noStrike">
                          <a:solidFill>
                            <a:srgbClr val="000000"/>
                          </a:solidFill>
                          <a:effectLst/>
                          <a:latin typeface="Marianne" panose="02000000000000000000" pitchFamily="2" charset="0"/>
                        </a:rPr>
                        <a:t>Nombre d'enfants confiés à l'Aide sociale à l'enfance</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1789</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2896</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3675</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1570</a:t>
                      </a:r>
                    </a:p>
                  </a:txBody>
                  <a:tcPr marL="9525" marR="9525" marT="9525" marB="0" anchor="ctr"/>
                </a:tc>
                <a:tc>
                  <a:txBody>
                    <a:bodyPr/>
                    <a:lstStyle/>
                    <a:p>
                      <a:pPr algn="r" fontAlgn="ctr"/>
                      <a:r>
                        <a:rPr lang="fr-FR" sz="700" b="1" i="0" u="none" strike="noStrike">
                          <a:solidFill>
                            <a:schemeClr val="bg1"/>
                          </a:solidFill>
                          <a:effectLst/>
                          <a:latin typeface="Marianne" panose="02000000000000000000" pitchFamily="2" charset="0"/>
                        </a:rPr>
                        <a:t>9 930</a:t>
                      </a:r>
                    </a:p>
                  </a:txBody>
                  <a:tcPr marL="9525" marR="9525" marT="9525" marB="0" anchor="ctr">
                    <a:solidFill>
                      <a:srgbClr val="3558A2"/>
                    </a:solidFill>
                  </a:tcPr>
                </a:tc>
                <a:extLst>
                  <a:ext uri="{0D108BD9-81ED-4DB2-BD59-A6C34878D82A}">
                    <a16:rowId xmlns:a16="http://schemas.microsoft.com/office/drawing/2014/main" val="3580293830"/>
                  </a:ext>
                </a:extLst>
              </a:tr>
              <a:tr h="137700">
                <a:tc>
                  <a:txBody>
                    <a:bodyPr/>
                    <a:lstStyle/>
                    <a:p>
                      <a:pPr algn="l" fontAlgn="ctr"/>
                      <a:r>
                        <a:rPr lang="fr-FR" sz="700" b="0" i="0" u="none" strike="noStrike">
                          <a:solidFill>
                            <a:srgbClr val="000000"/>
                          </a:solidFill>
                          <a:effectLst/>
                          <a:latin typeface="Marianne" panose="02000000000000000000" pitchFamily="2" charset="0"/>
                        </a:rPr>
                        <a:t>     dont mesures judiciaires de  placements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1392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2072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2731</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1136</a:t>
                      </a:r>
                    </a:p>
                  </a:txBody>
                  <a:tcPr marL="9525" marR="9525" marT="9525" marB="0" anchor="ctr"/>
                </a:tc>
                <a:tc>
                  <a:txBody>
                    <a:bodyPr/>
                    <a:lstStyle/>
                    <a:p>
                      <a:pPr algn="r" fontAlgn="ctr"/>
                      <a:r>
                        <a:rPr lang="fr-FR" sz="700" b="1" i="0" u="none" strike="noStrike" dirty="0">
                          <a:solidFill>
                            <a:schemeClr val="bg1"/>
                          </a:solidFill>
                          <a:effectLst/>
                          <a:latin typeface="Marianne" panose="02000000000000000000" pitchFamily="2" charset="0"/>
                        </a:rPr>
                        <a:t>7 331</a:t>
                      </a:r>
                    </a:p>
                  </a:txBody>
                  <a:tcPr marL="9525" marR="9525" marT="9525" marB="0" anchor="ctr">
                    <a:solidFill>
                      <a:srgbClr val="3558A2"/>
                    </a:solidFill>
                  </a:tcPr>
                </a:tc>
                <a:extLst>
                  <a:ext uri="{0D108BD9-81ED-4DB2-BD59-A6C34878D82A}">
                    <a16:rowId xmlns:a16="http://schemas.microsoft.com/office/drawing/2014/main" val="241235042"/>
                  </a:ext>
                </a:extLst>
              </a:tr>
              <a:tr h="137700">
                <a:tc>
                  <a:txBody>
                    <a:bodyPr/>
                    <a:lstStyle/>
                    <a:p>
                      <a:pPr algn="l" fontAlgn="ctr"/>
                      <a:r>
                        <a:rPr lang="fr-FR" sz="700" b="0" i="0" u="none" strike="noStrike">
                          <a:solidFill>
                            <a:srgbClr val="000000"/>
                          </a:solidFill>
                          <a:effectLst/>
                          <a:latin typeface="Marianne" panose="02000000000000000000" pitchFamily="2" charset="0"/>
                        </a:rPr>
                        <a:t>Nombre de placements directs par un juge</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134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96</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153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85</a:t>
                      </a:r>
                    </a:p>
                  </a:txBody>
                  <a:tcPr marL="9525" marR="9525" marT="9525" marB="0" anchor="ctr"/>
                </a:tc>
                <a:tc>
                  <a:txBody>
                    <a:bodyPr/>
                    <a:lstStyle/>
                    <a:p>
                      <a:pPr algn="r" fontAlgn="ctr"/>
                      <a:r>
                        <a:rPr lang="fr-FR" sz="700" b="1" i="0" u="none" strike="noStrike" dirty="0">
                          <a:solidFill>
                            <a:schemeClr val="bg1"/>
                          </a:solidFill>
                          <a:effectLst/>
                          <a:latin typeface="Marianne" panose="02000000000000000000" pitchFamily="2" charset="0"/>
                        </a:rPr>
                        <a:t>468</a:t>
                      </a:r>
                    </a:p>
                  </a:txBody>
                  <a:tcPr marL="9525" marR="9525" marT="9525" marB="0" anchor="ctr">
                    <a:solidFill>
                      <a:srgbClr val="3558A2"/>
                    </a:solidFill>
                  </a:tcPr>
                </a:tc>
                <a:extLst>
                  <a:ext uri="{0D108BD9-81ED-4DB2-BD59-A6C34878D82A}">
                    <a16:rowId xmlns:a16="http://schemas.microsoft.com/office/drawing/2014/main" val="3096878559"/>
                  </a:ext>
                </a:extLst>
              </a:tr>
              <a:tr h="137700">
                <a:tc>
                  <a:txBody>
                    <a:bodyPr/>
                    <a:lstStyle/>
                    <a:p>
                      <a:pPr algn="l" fontAlgn="ctr"/>
                      <a:r>
                        <a:rPr lang="fr-FR" sz="700" b="0" i="0" u="none" strike="noStrike">
                          <a:solidFill>
                            <a:srgbClr val="000000"/>
                          </a:solidFill>
                          <a:effectLst/>
                          <a:latin typeface="Marianne" panose="02000000000000000000" pitchFamily="2" charset="0"/>
                        </a:rPr>
                        <a:t>Nombre d'actions éducatives à domicile (AED)</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927</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517</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1471</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838</a:t>
                      </a:r>
                    </a:p>
                  </a:txBody>
                  <a:tcPr marL="9525" marR="9525" marT="9525" marB="0" anchor="ctr"/>
                </a:tc>
                <a:tc>
                  <a:txBody>
                    <a:bodyPr/>
                    <a:lstStyle/>
                    <a:p>
                      <a:pPr algn="r" fontAlgn="ctr"/>
                      <a:r>
                        <a:rPr lang="fr-FR" sz="700" b="1" i="0" u="none" strike="noStrike" dirty="0">
                          <a:solidFill>
                            <a:schemeClr val="bg1"/>
                          </a:solidFill>
                          <a:effectLst/>
                          <a:latin typeface="Marianne" panose="02000000000000000000" pitchFamily="2" charset="0"/>
                        </a:rPr>
                        <a:t>3 753</a:t>
                      </a:r>
                    </a:p>
                  </a:txBody>
                  <a:tcPr marL="9525" marR="9525" marT="9525" marB="0" anchor="ctr">
                    <a:solidFill>
                      <a:srgbClr val="3558A2"/>
                    </a:solidFill>
                  </a:tcPr>
                </a:tc>
                <a:extLst>
                  <a:ext uri="{0D108BD9-81ED-4DB2-BD59-A6C34878D82A}">
                    <a16:rowId xmlns:a16="http://schemas.microsoft.com/office/drawing/2014/main" val="3554889822"/>
                  </a:ext>
                </a:extLst>
              </a:tr>
              <a:tr h="137700">
                <a:tc>
                  <a:txBody>
                    <a:bodyPr/>
                    <a:lstStyle/>
                    <a:p>
                      <a:pPr algn="l" fontAlgn="ctr"/>
                      <a:r>
                        <a:rPr lang="fr-FR" sz="700" b="0" i="0" u="none" strike="noStrike">
                          <a:solidFill>
                            <a:srgbClr val="000000"/>
                          </a:solidFill>
                          <a:effectLst/>
                          <a:latin typeface="Marianne" panose="02000000000000000000" pitchFamily="2" charset="0"/>
                        </a:rPr>
                        <a:t>Nombre d'actions éducatives en milieu ouvert (AEMO)</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1335</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1241</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2025</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965</a:t>
                      </a:r>
                    </a:p>
                  </a:txBody>
                  <a:tcPr marL="9525" marR="9525" marT="9525" marB="0" anchor="ctr"/>
                </a:tc>
                <a:tc>
                  <a:txBody>
                    <a:bodyPr/>
                    <a:lstStyle/>
                    <a:p>
                      <a:pPr algn="r" fontAlgn="ctr"/>
                      <a:r>
                        <a:rPr lang="fr-FR" sz="700" b="1" i="0" u="none" strike="noStrike" dirty="0">
                          <a:solidFill>
                            <a:schemeClr val="bg1"/>
                          </a:solidFill>
                          <a:effectLst/>
                          <a:latin typeface="Marianne" panose="02000000000000000000" pitchFamily="2" charset="0"/>
                        </a:rPr>
                        <a:t>5 566</a:t>
                      </a:r>
                    </a:p>
                  </a:txBody>
                  <a:tcPr marL="9525" marR="9525" marT="9525" marB="0" anchor="ctr">
                    <a:solidFill>
                      <a:srgbClr val="3558A2"/>
                    </a:solidFill>
                  </a:tcPr>
                </a:tc>
                <a:extLst>
                  <a:ext uri="{0D108BD9-81ED-4DB2-BD59-A6C34878D82A}">
                    <a16:rowId xmlns:a16="http://schemas.microsoft.com/office/drawing/2014/main" val="1096859720"/>
                  </a:ext>
                </a:extLst>
              </a:tr>
              <a:tr h="137700">
                <a:tc>
                  <a:txBody>
                    <a:bodyPr/>
                    <a:lstStyle/>
                    <a:p>
                      <a:pPr algn="l" fontAlgn="ctr"/>
                      <a:r>
                        <a:rPr lang="fr-FR" sz="700" b="0" i="0" u="none" strike="noStrike" dirty="0">
                          <a:solidFill>
                            <a:srgbClr val="000000"/>
                          </a:solidFill>
                          <a:effectLst/>
                          <a:latin typeface="Marianne" panose="02000000000000000000" pitchFamily="2" charset="0"/>
                        </a:rPr>
                        <a:t>Nombre de mesures d'ASE (mesures de placements et actions éducatives) en % des 0-20 ans (1)</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3,0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2,5</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2,0</a:t>
                      </a:r>
                    </a:p>
                  </a:txBody>
                  <a:tcPr marL="9525" marR="9525" marT="9525" marB="0" anchor="ctr"/>
                </a:tc>
                <a:tc>
                  <a:txBody>
                    <a:bodyPr/>
                    <a:lstStyle/>
                    <a:p>
                      <a:pPr algn="r" fontAlgn="ctr"/>
                      <a:r>
                        <a:rPr lang="fr-FR" sz="700" b="1" i="0" u="none" strike="noStrike" dirty="0">
                          <a:solidFill>
                            <a:schemeClr val="bg1"/>
                          </a:solidFill>
                          <a:effectLst/>
                          <a:latin typeface="Marianne" panose="02000000000000000000" pitchFamily="2" charset="0"/>
                        </a:rPr>
                        <a:t>2,4</a:t>
                      </a:r>
                    </a:p>
                  </a:txBody>
                  <a:tcPr marL="9525" marR="9525" marT="9525" marB="0" anchor="ctr">
                    <a:solidFill>
                      <a:srgbClr val="3558A2"/>
                    </a:solidFill>
                  </a:tcPr>
                </a:tc>
                <a:extLst>
                  <a:ext uri="{0D108BD9-81ED-4DB2-BD59-A6C34878D82A}">
                    <a16:rowId xmlns:a16="http://schemas.microsoft.com/office/drawing/2014/main" val="709643475"/>
                  </a:ext>
                </a:extLst>
              </a:tr>
            </a:tbl>
          </a:graphicData>
        </a:graphic>
      </p:graphicFrame>
      <p:graphicFrame>
        <p:nvGraphicFramePr>
          <p:cNvPr id="3" name="Graphique 2">
            <a:extLst>
              <a:ext uri="{FF2B5EF4-FFF2-40B4-BE49-F238E27FC236}">
                <a16:creationId xmlns:a16="http://schemas.microsoft.com/office/drawing/2014/main" id="{5CABBC11-3D3F-4FF2-D689-EF7D5DD2E3BF}"/>
              </a:ext>
            </a:extLst>
          </p:cNvPr>
          <p:cNvGraphicFramePr/>
          <p:nvPr>
            <p:extLst>
              <p:ext uri="{D42A27DB-BD31-4B8C-83A1-F6EECF244321}">
                <p14:modId xmlns:p14="http://schemas.microsoft.com/office/powerpoint/2010/main" val="41410621"/>
              </p:ext>
            </p:extLst>
          </p:nvPr>
        </p:nvGraphicFramePr>
        <p:xfrm>
          <a:off x="4493871" y="4546221"/>
          <a:ext cx="2910455" cy="1661781"/>
        </p:xfrm>
        <a:graphic>
          <a:graphicData uri="http://schemas.openxmlformats.org/drawingml/2006/chart">
            <c:chart xmlns:c="http://schemas.openxmlformats.org/drawingml/2006/chart" xmlns:r="http://schemas.openxmlformats.org/officeDocument/2006/relationships" r:id="rId2"/>
          </a:graphicData>
        </a:graphic>
      </p:graphicFrame>
      <p:sp>
        <p:nvSpPr>
          <p:cNvPr id="5" name="ZoneTexte 4">
            <a:extLst>
              <a:ext uri="{FF2B5EF4-FFF2-40B4-BE49-F238E27FC236}">
                <a16:creationId xmlns:a16="http://schemas.microsoft.com/office/drawing/2014/main" id="{EE865FAB-BC7D-12FD-9ECF-8666E1DA00DC}"/>
              </a:ext>
            </a:extLst>
          </p:cNvPr>
          <p:cNvSpPr txBox="1"/>
          <p:nvPr/>
        </p:nvSpPr>
        <p:spPr>
          <a:xfrm>
            <a:off x="641414" y="4866594"/>
            <a:ext cx="3588380" cy="207749"/>
          </a:xfrm>
          <a:prstGeom prst="rect">
            <a:avLst/>
          </a:prstGeom>
          <a:noFill/>
        </p:spPr>
        <p:txBody>
          <a:bodyPr wrap="square" rtlCol="0">
            <a:spAutoFit/>
          </a:bodyPr>
          <a:lstStyle/>
          <a:p>
            <a:r>
              <a:rPr lang="fr-FR" sz="750" b="1" dirty="0">
                <a:latin typeface="Marianne" panose="02000000000000000000" pitchFamily="2" charset="0"/>
              </a:rPr>
              <a:t>Répartition des places dédiées à la protection de l’enfance au 31/12/2022</a:t>
            </a:r>
          </a:p>
        </p:txBody>
      </p:sp>
      <p:pic>
        <p:nvPicPr>
          <p:cNvPr id="6" name="Graphique 5" descr="Jouer avec un remplissage uni">
            <a:extLst>
              <a:ext uri="{FF2B5EF4-FFF2-40B4-BE49-F238E27FC236}">
                <a16:creationId xmlns:a16="http://schemas.microsoft.com/office/drawing/2014/main" id="{3207C7C6-06AD-9D7B-7E00-51ACD49919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546" y="323062"/>
            <a:ext cx="483650" cy="483650"/>
          </a:xfrm>
          <a:prstGeom prst="rect">
            <a:avLst/>
          </a:prstGeom>
        </p:spPr>
      </p:pic>
      <p:pic>
        <p:nvPicPr>
          <p:cNvPr id="6146" name="Picture 2" descr="Free vector children drawing home with crayons">
            <a:extLst>
              <a:ext uri="{FF2B5EF4-FFF2-40B4-BE49-F238E27FC236}">
                <a16:creationId xmlns:a16="http://schemas.microsoft.com/office/drawing/2014/main" id="{EAA5126B-846C-E46D-4BEE-10F94C63501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5845"/>
          <a:stretch/>
        </p:blipFill>
        <p:spPr bwMode="auto">
          <a:xfrm>
            <a:off x="1840202" y="5074343"/>
            <a:ext cx="1857899" cy="1041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1848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BD03CF5-1D03-8C2A-5B0E-3D66EAA2AA77}"/>
              </a:ext>
            </a:extLst>
          </p:cNvPr>
          <p:cNvSpPr txBox="1"/>
          <p:nvPr/>
        </p:nvSpPr>
        <p:spPr>
          <a:xfrm>
            <a:off x="648161" y="316710"/>
            <a:ext cx="7531699" cy="600164"/>
          </a:xfrm>
          <a:prstGeom prst="rect">
            <a:avLst/>
          </a:prstGeom>
          <a:noFill/>
        </p:spPr>
        <p:txBody>
          <a:bodyPr wrap="square" rtlCol="0">
            <a:spAutoFit/>
          </a:bodyPr>
          <a:lstStyle/>
          <a:p>
            <a:r>
              <a:rPr lang="fr-FR" sz="2400" b="1" dirty="0">
                <a:latin typeface="Marianne" panose="02000000000000000000" pitchFamily="2" charset="0"/>
              </a:rPr>
              <a:t>Protection de l’enfance – Aide sociale à l’enfance</a:t>
            </a:r>
          </a:p>
          <a:p>
            <a:r>
              <a:rPr lang="fr-FR" sz="900" dirty="0">
                <a:latin typeface="Marianne" panose="02000000000000000000" pitchFamily="2" charset="0"/>
              </a:rPr>
              <a:t>Places agréées par la PMI au 31.12.2021 par catégorie d'établissement - Taux d'équipement</a:t>
            </a:r>
          </a:p>
        </p:txBody>
      </p:sp>
      <p:sp>
        <p:nvSpPr>
          <p:cNvPr id="4" name="Espace réservé du numéro de diapositive 3">
            <a:extLst>
              <a:ext uri="{FF2B5EF4-FFF2-40B4-BE49-F238E27FC236}">
                <a16:creationId xmlns:a16="http://schemas.microsoft.com/office/drawing/2014/main" id="{66C43035-28D7-2169-4C92-4C9C41301A71}"/>
              </a:ext>
            </a:extLst>
          </p:cNvPr>
          <p:cNvSpPr>
            <a:spLocks noGrp="1"/>
          </p:cNvSpPr>
          <p:nvPr>
            <p:ph type="sldNum" sz="quarter" idx="12"/>
          </p:nvPr>
        </p:nvSpPr>
        <p:spPr/>
        <p:txBody>
          <a:bodyPr/>
          <a:lstStyle/>
          <a:p>
            <a:fld id="{B4A918BC-4D43-4B42-B3C0-E7EBE25E6AF0}" type="slidenum">
              <a:rPr lang="en-US" smtClean="0"/>
              <a:t>27</a:t>
            </a:fld>
            <a:endParaRPr lang="en-US"/>
          </a:p>
        </p:txBody>
      </p:sp>
      <p:sp>
        <p:nvSpPr>
          <p:cNvPr id="9" name="ZoneTexte 8">
            <a:extLst>
              <a:ext uri="{FF2B5EF4-FFF2-40B4-BE49-F238E27FC236}">
                <a16:creationId xmlns:a16="http://schemas.microsoft.com/office/drawing/2014/main" id="{70AA655C-8A10-37F5-8446-E6E4A6285678}"/>
              </a:ext>
            </a:extLst>
          </p:cNvPr>
          <p:cNvSpPr txBox="1"/>
          <p:nvPr/>
        </p:nvSpPr>
        <p:spPr>
          <a:xfrm>
            <a:off x="325442" y="3462327"/>
            <a:ext cx="7854422" cy="461665"/>
          </a:xfrm>
          <a:prstGeom prst="rect">
            <a:avLst/>
          </a:prstGeom>
          <a:noFill/>
        </p:spPr>
        <p:txBody>
          <a:bodyPr wrap="square">
            <a:spAutoFit/>
          </a:bodyPr>
          <a:lstStyle/>
          <a:p>
            <a:r>
              <a:rPr lang="fr-FR" sz="600" i="1" dirty="0">
                <a:latin typeface="Marianne" panose="02000000000000000000" pitchFamily="2" charset="0"/>
              </a:rPr>
              <a:t>Sources : DREES, Enquête Aide sociale 2022 (Volet PMI) ; Ministère de l’Éducation nationale, de l’Enseignement supérieur et de la recherche, Direction de l’évaluation, de la prospective et de la performance (MENJ, DEPP) ; Insee, Estimations de population 2023 (résultats provisoires arrêtés avril 2024) ; Urssaf caisse nationale, </a:t>
            </a:r>
            <a:r>
              <a:rPr lang="fr-FR" sz="600" i="1" dirty="0" err="1">
                <a:latin typeface="Marianne" panose="02000000000000000000" pitchFamily="2" charset="0"/>
              </a:rPr>
              <a:t>PajemploiLes</a:t>
            </a:r>
            <a:r>
              <a:rPr lang="fr-FR" sz="600" i="1" dirty="0">
                <a:latin typeface="Marianne" panose="02000000000000000000" pitchFamily="2" charset="0"/>
              </a:rPr>
              <a:t> jardins d'enfants qui accueillent essentiellement des enfants de 3 à 6 ans, sont exclus du calcul</a:t>
            </a:r>
          </a:p>
          <a:p>
            <a:r>
              <a:rPr lang="fr-FR" sz="600" i="1" dirty="0">
                <a:latin typeface="Marianne" panose="02000000000000000000" pitchFamily="2" charset="0"/>
              </a:rPr>
              <a:t>(1) Les jardins d'enfants qui accueillent essentiellement des enfants de 3 à 6 ans, sont exclus du calcul (2) Indicateurs sociaux départementaux</a:t>
            </a:r>
          </a:p>
        </p:txBody>
      </p:sp>
      <p:graphicFrame>
        <p:nvGraphicFramePr>
          <p:cNvPr id="3" name="Tableau 2">
            <a:extLst>
              <a:ext uri="{FF2B5EF4-FFF2-40B4-BE49-F238E27FC236}">
                <a16:creationId xmlns:a16="http://schemas.microsoft.com/office/drawing/2014/main" id="{BFB97291-754D-139F-440C-7B78392C4664}"/>
              </a:ext>
            </a:extLst>
          </p:cNvPr>
          <p:cNvGraphicFramePr>
            <a:graphicFrameLocks noGrp="1"/>
          </p:cNvGraphicFramePr>
          <p:nvPr>
            <p:extLst>
              <p:ext uri="{D42A27DB-BD31-4B8C-83A1-F6EECF244321}">
                <p14:modId xmlns:p14="http://schemas.microsoft.com/office/powerpoint/2010/main" val="2448883894"/>
              </p:ext>
            </p:extLst>
          </p:nvPr>
        </p:nvGraphicFramePr>
        <p:xfrm>
          <a:off x="421423" y="1400757"/>
          <a:ext cx="8244851" cy="1902982"/>
        </p:xfrm>
        <a:graphic>
          <a:graphicData uri="http://schemas.openxmlformats.org/drawingml/2006/table">
            <a:tbl>
              <a:tblPr>
                <a:tableStyleId>{5C22544A-7EE6-4342-B048-85BDC9FD1C3A}</a:tableStyleId>
              </a:tblPr>
              <a:tblGrid>
                <a:gridCol w="4644851">
                  <a:extLst>
                    <a:ext uri="{9D8B030D-6E8A-4147-A177-3AD203B41FA5}">
                      <a16:colId xmlns:a16="http://schemas.microsoft.com/office/drawing/2014/main" val="4055613621"/>
                    </a:ext>
                  </a:extLst>
                </a:gridCol>
                <a:gridCol w="720000">
                  <a:extLst>
                    <a:ext uri="{9D8B030D-6E8A-4147-A177-3AD203B41FA5}">
                      <a16:colId xmlns:a16="http://schemas.microsoft.com/office/drawing/2014/main" val="375135907"/>
                    </a:ext>
                  </a:extLst>
                </a:gridCol>
                <a:gridCol w="720000">
                  <a:extLst>
                    <a:ext uri="{9D8B030D-6E8A-4147-A177-3AD203B41FA5}">
                      <a16:colId xmlns:a16="http://schemas.microsoft.com/office/drawing/2014/main" val="2464616302"/>
                    </a:ext>
                  </a:extLst>
                </a:gridCol>
                <a:gridCol w="720000">
                  <a:extLst>
                    <a:ext uri="{9D8B030D-6E8A-4147-A177-3AD203B41FA5}">
                      <a16:colId xmlns:a16="http://schemas.microsoft.com/office/drawing/2014/main" val="2165124186"/>
                    </a:ext>
                  </a:extLst>
                </a:gridCol>
                <a:gridCol w="720000">
                  <a:extLst>
                    <a:ext uri="{9D8B030D-6E8A-4147-A177-3AD203B41FA5}">
                      <a16:colId xmlns:a16="http://schemas.microsoft.com/office/drawing/2014/main" val="4086425699"/>
                    </a:ext>
                  </a:extLst>
                </a:gridCol>
                <a:gridCol w="720000">
                  <a:extLst>
                    <a:ext uri="{9D8B030D-6E8A-4147-A177-3AD203B41FA5}">
                      <a16:colId xmlns:a16="http://schemas.microsoft.com/office/drawing/2014/main" val="3980064826"/>
                    </a:ext>
                  </a:extLst>
                </a:gridCol>
              </a:tblGrid>
              <a:tr h="266542">
                <a:tc>
                  <a:txBody>
                    <a:bodyPr/>
                    <a:lstStyle/>
                    <a:p>
                      <a:pPr algn="ctr" fontAlgn="ctr"/>
                      <a:r>
                        <a:rPr lang="fr-FR" sz="700" u="none" strike="noStrike" kern="1200" dirty="0">
                          <a:solidFill>
                            <a:schemeClr val="dk1"/>
                          </a:solidFill>
                          <a:effectLst/>
                          <a:latin typeface="Marianne" panose="02000000000000000000" pitchFamily="2" charset="0"/>
                          <a:ea typeface="+mn-ea"/>
                          <a:cs typeface="+mn-cs"/>
                        </a:rPr>
                        <a:t> </a:t>
                      </a:r>
                    </a:p>
                  </a:txBody>
                  <a:tcPr marL="6199" marR="6199" marT="6199" marB="0" anchor="ctr"/>
                </a:tc>
                <a:tc>
                  <a:txBody>
                    <a:bodyPr/>
                    <a:lstStyle/>
                    <a:p>
                      <a:pPr algn="ctr" fontAlgn="ctr"/>
                      <a:r>
                        <a:rPr lang="fr-FR" sz="700" u="none" strike="noStrike" kern="1200" dirty="0">
                          <a:solidFill>
                            <a:schemeClr val="dk1"/>
                          </a:solidFill>
                          <a:effectLst/>
                          <a:latin typeface="Marianne" panose="02000000000000000000" pitchFamily="2" charset="0"/>
                          <a:ea typeface="+mn-ea"/>
                          <a:cs typeface="+mn-cs"/>
                        </a:rPr>
                        <a:t>Côtes-d'Armor</a:t>
                      </a:r>
                    </a:p>
                  </a:txBody>
                  <a:tcPr marL="6199" marR="6199" marT="6199" marB="0" anchor="ctr"/>
                </a:tc>
                <a:tc>
                  <a:txBody>
                    <a:bodyPr/>
                    <a:lstStyle/>
                    <a:p>
                      <a:pPr algn="ctr" fontAlgn="ctr"/>
                      <a:r>
                        <a:rPr lang="fr-FR" sz="700" u="none" strike="noStrike" kern="1200">
                          <a:solidFill>
                            <a:schemeClr val="dk1"/>
                          </a:solidFill>
                          <a:effectLst/>
                          <a:latin typeface="Marianne" panose="02000000000000000000" pitchFamily="2" charset="0"/>
                          <a:ea typeface="+mn-ea"/>
                          <a:cs typeface="+mn-cs"/>
                        </a:rPr>
                        <a:t>Finistère</a:t>
                      </a:r>
                    </a:p>
                  </a:txBody>
                  <a:tcPr marL="6199" marR="6199" marT="6199" marB="0" anchor="ctr"/>
                </a:tc>
                <a:tc>
                  <a:txBody>
                    <a:bodyPr/>
                    <a:lstStyle/>
                    <a:p>
                      <a:pPr algn="ctr" fontAlgn="ctr"/>
                      <a:r>
                        <a:rPr lang="fr-FR" sz="700" u="none" strike="noStrike" kern="1200">
                          <a:solidFill>
                            <a:schemeClr val="dk1"/>
                          </a:solidFill>
                          <a:effectLst/>
                          <a:latin typeface="Marianne" panose="02000000000000000000" pitchFamily="2" charset="0"/>
                          <a:ea typeface="+mn-ea"/>
                          <a:cs typeface="+mn-cs"/>
                        </a:rPr>
                        <a:t>Ille-et-Vilaine</a:t>
                      </a:r>
                    </a:p>
                  </a:txBody>
                  <a:tcPr marL="6199" marR="6199" marT="6199" marB="0" anchor="ctr"/>
                </a:tc>
                <a:tc>
                  <a:txBody>
                    <a:bodyPr/>
                    <a:lstStyle/>
                    <a:p>
                      <a:pPr algn="ctr" fontAlgn="ctr"/>
                      <a:r>
                        <a:rPr lang="fr-FR" sz="700" u="none" strike="noStrike" kern="1200">
                          <a:solidFill>
                            <a:schemeClr val="dk1"/>
                          </a:solidFill>
                          <a:effectLst/>
                          <a:latin typeface="Marianne" panose="02000000000000000000" pitchFamily="2" charset="0"/>
                          <a:ea typeface="+mn-ea"/>
                          <a:cs typeface="+mn-cs"/>
                        </a:rPr>
                        <a:t>Morbihan</a:t>
                      </a:r>
                    </a:p>
                  </a:txBody>
                  <a:tcPr marL="6199" marR="6199" marT="6199" marB="0" anchor="ctr"/>
                </a:tc>
                <a:tc>
                  <a:txBody>
                    <a:bodyPr/>
                    <a:lstStyle/>
                    <a:p>
                      <a:pPr marL="0" algn="r" defTabSz="914400" rtl="0" eaLnBrk="1" fontAlgn="ctr" latinLnBrk="0" hangingPunct="1"/>
                      <a:r>
                        <a:rPr lang="fr-FR" sz="700" u="none" strike="noStrike" kern="1200" dirty="0">
                          <a:solidFill>
                            <a:schemeClr val="bg1"/>
                          </a:solidFill>
                          <a:effectLst/>
                          <a:latin typeface="Marianne" panose="02000000000000000000" pitchFamily="2" charset="0"/>
                          <a:ea typeface="+mn-ea"/>
                          <a:cs typeface="+mn-cs"/>
                        </a:rPr>
                        <a:t>BRETAGNE</a:t>
                      </a:r>
                    </a:p>
                  </a:txBody>
                  <a:tcPr marL="6199" marR="6199" marT="6199" marB="0" anchor="ctr">
                    <a:solidFill>
                      <a:srgbClr val="3558A2"/>
                    </a:solidFill>
                  </a:tcPr>
                </a:tc>
                <a:extLst>
                  <a:ext uri="{0D108BD9-81ED-4DB2-BD59-A6C34878D82A}">
                    <a16:rowId xmlns:a16="http://schemas.microsoft.com/office/drawing/2014/main" val="3524494298"/>
                  </a:ext>
                </a:extLst>
              </a:tr>
              <a:tr h="136370">
                <a:tc>
                  <a:txBody>
                    <a:bodyPr/>
                    <a:lstStyle/>
                    <a:p>
                      <a:pPr algn="l" fontAlgn="ctr"/>
                      <a:r>
                        <a:rPr lang="fr-FR" sz="700" b="1" i="0" u="none" strike="noStrike" dirty="0">
                          <a:solidFill>
                            <a:srgbClr val="000000"/>
                          </a:solidFill>
                          <a:effectLst/>
                          <a:latin typeface="Marianne" panose="02000000000000000000" pitchFamily="2" charset="0"/>
                        </a:rPr>
                        <a:t>Nombre de places en accueil collectif</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1 912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3 270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5 768</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2 734</a:t>
                      </a:r>
                    </a:p>
                  </a:txBody>
                  <a:tcPr marL="9525" marR="9525" marT="9525" marB="0" anchor="ctr"/>
                </a:tc>
                <a:tc>
                  <a:txBody>
                    <a:bodyPr/>
                    <a:lstStyle/>
                    <a:p>
                      <a:pPr algn="r" fontAlgn="ctr"/>
                      <a:r>
                        <a:rPr lang="fr-FR" sz="700" b="1" i="0" u="none" strike="noStrike" dirty="0">
                          <a:solidFill>
                            <a:schemeClr val="bg1"/>
                          </a:solidFill>
                          <a:effectLst/>
                          <a:latin typeface="Marianne" panose="02000000000000000000" pitchFamily="2" charset="0"/>
                        </a:rPr>
                        <a:t>13 684</a:t>
                      </a:r>
                    </a:p>
                  </a:txBody>
                  <a:tcPr marL="9525" marR="9525" marT="9525" marB="0" anchor="ctr">
                    <a:solidFill>
                      <a:srgbClr val="3558A2"/>
                    </a:solidFill>
                  </a:tcPr>
                </a:tc>
                <a:extLst>
                  <a:ext uri="{0D108BD9-81ED-4DB2-BD59-A6C34878D82A}">
                    <a16:rowId xmlns:a16="http://schemas.microsoft.com/office/drawing/2014/main" val="1743058120"/>
                  </a:ext>
                </a:extLst>
              </a:tr>
              <a:tr h="136370">
                <a:tc>
                  <a:txBody>
                    <a:bodyPr/>
                    <a:lstStyle/>
                    <a:p>
                      <a:pPr algn="l" fontAlgn="ctr"/>
                      <a:r>
                        <a:rPr lang="fr-FR" sz="700" b="0" i="0" u="none" strike="noStrike">
                          <a:solidFill>
                            <a:srgbClr val="000000"/>
                          </a:solidFill>
                          <a:effectLst/>
                          <a:latin typeface="Marianne" panose="02000000000000000000" pitchFamily="2" charset="0"/>
                        </a:rPr>
                        <a:t>Crèches collectives (y compris parentales)</a:t>
                      </a:r>
                    </a:p>
                  </a:txBody>
                  <a:tcPr marL="228600"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403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552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a:t>
                      </a:r>
                    </a:p>
                  </a:txBody>
                  <a:tcPr marL="9525" marR="9525" marT="9525" marB="0" anchor="ctr"/>
                </a:tc>
                <a:tc>
                  <a:txBody>
                    <a:bodyPr/>
                    <a:lstStyle/>
                    <a:p>
                      <a:pPr algn="r" fontAlgn="ctr"/>
                      <a:r>
                        <a:rPr lang="fr-FR" sz="700" b="1" i="0" u="none" strike="noStrike">
                          <a:solidFill>
                            <a:schemeClr val="bg1"/>
                          </a:solidFill>
                          <a:effectLst/>
                          <a:latin typeface="Marianne" panose="02000000000000000000" pitchFamily="2" charset="0"/>
                        </a:rPr>
                        <a:t>955</a:t>
                      </a:r>
                    </a:p>
                  </a:txBody>
                  <a:tcPr marL="9525" marR="9525" marT="9525" marB="0" anchor="ctr">
                    <a:solidFill>
                      <a:srgbClr val="3558A2"/>
                    </a:solidFill>
                  </a:tcPr>
                </a:tc>
                <a:extLst>
                  <a:ext uri="{0D108BD9-81ED-4DB2-BD59-A6C34878D82A}">
                    <a16:rowId xmlns:a16="http://schemas.microsoft.com/office/drawing/2014/main" val="245161454"/>
                  </a:ext>
                </a:extLst>
              </a:tr>
              <a:tr h="136370">
                <a:tc>
                  <a:txBody>
                    <a:bodyPr/>
                    <a:lstStyle/>
                    <a:p>
                      <a:pPr algn="l" fontAlgn="ctr"/>
                      <a:r>
                        <a:rPr lang="fr-FR" sz="700" b="0" i="0" u="none" strike="noStrike">
                          <a:solidFill>
                            <a:srgbClr val="000000"/>
                          </a:solidFill>
                          <a:effectLst/>
                          <a:latin typeface="Marianne" panose="02000000000000000000" pitchFamily="2" charset="0"/>
                        </a:rPr>
                        <a:t>Haltes garderies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35</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305</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462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12</a:t>
                      </a:r>
                    </a:p>
                  </a:txBody>
                  <a:tcPr marL="9525" marR="9525" marT="9525" marB="0" anchor="ctr"/>
                </a:tc>
                <a:tc>
                  <a:txBody>
                    <a:bodyPr/>
                    <a:lstStyle/>
                    <a:p>
                      <a:pPr algn="r" fontAlgn="ctr"/>
                      <a:r>
                        <a:rPr lang="fr-FR" sz="700" b="1" i="0" u="none" strike="noStrike">
                          <a:solidFill>
                            <a:schemeClr val="bg1"/>
                          </a:solidFill>
                          <a:effectLst/>
                          <a:latin typeface="Marianne" panose="02000000000000000000" pitchFamily="2" charset="0"/>
                        </a:rPr>
                        <a:t>814</a:t>
                      </a:r>
                      <a:endParaRPr lang="fr-FR" sz="700" b="1" i="0" u="none" strike="noStrike" dirty="0">
                        <a:solidFill>
                          <a:schemeClr val="bg1"/>
                        </a:solidFill>
                        <a:effectLst/>
                        <a:latin typeface="Marianne" panose="02000000000000000000" pitchFamily="2" charset="0"/>
                      </a:endParaRPr>
                    </a:p>
                  </a:txBody>
                  <a:tcPr marL="9525" marR="9525" marT="9525" marB="0" anchor="ctr">
                    <a:solidFill>
                      <a:srgbClr val="3558A2"/>
                    </a:solidFill>
                  </a:tcPr>
                </a:tc>
                <a:extLst>
                  <a:ext uri="{0D108BD9-81ED-4DB2-BD59-A6C34878D82A}">
                    <a16:rowId xmlns:a16="http://schemas.microsoft.com/office/drawing/2014/main" val="2465586026"/>
                  </a:ext>
                </a:extLst>
              </a:tr>
              <a:tr h="136370">
                <a:tc>
                  <a:txBody>
                    <a:bodyPr/>
                    <a:lstStyle/>
                    <a:p>
                      <a:pPr algn="l" fontAlgn="ctr"/>
                      <a:r>
                        <a:rPr lang="fr-FR" sz="700" b="0" i="0" u="none" strike="noStrike">
                          <a:solidFill>
                            <a:srgbClr val="000000"/>
                          </a:solidFill>
                          <a:effectLst/>
                          <a:latin typeface="Marianne" panose="02000000000000000000" pitchFamily="2" charset="0"/>
                        </a:rPr>
                        <a:t>Jardins d'enfants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60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16</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40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20</a:t>
                      </a:r>
                    </a:p>
                  </a:txBody>
                  <a:tcPr marL="9525" marR="9525" marT="9525" marB="0" anchor="ctr"/>
                </a:tc>
                <a:tc>
                  <a:txBody>
                    <a:bodyPr/>
                    <a:lstStyle/>
                    <a:p>
                      <a:pPr algn="r" fontAlgn="ctr"/>
                      <a:r>
                        <a:rPr lang="fr-FR" sz="700" b="1" i="0" u="none" strike="noStrike">
                          <a:solidFill>
                            <a:schemeClr val="bg1"/>
                          </a:solidFill>
                          <a:effectLst/>
                          <a:latin typeface="Marianne" panose="02000000000000000000" pitchFamily="2" charset="0"/>
                        </a:rPr>
                        <a:t>136</a:t>
                      </a:r>
                    </a:p>
                  </a:txBody>
                  <a:tcPr marL="9525" marR="9525" marT="9525" marB="0" anchor="ctr">
                    <a:solidFill>
                      <a:srgbClr val="3558A2"/>
                    </a:solidFill>
                  </a:tcPr>
                </a:tc>
                <a:extLst>
                  <a:ext uri="{0D108BD9-81ED-4DB2-BD59-A6C34878D82A}">
                    <a16:rowId xmlns:a16="http://schemas.microsoft.com/office/drawing/2014/main" val="452848000"/>
                  </a:ext>
                </a:extLst>
              </a:tr>
              <a:tr h="136370">
                <a:tc>
                  <a:txBody>
                    <a:bodyPr/>
                    <a:lstStyle/>
                    <a:p>
                      <a:pPr algn="l" fontAlgn="ctr"/>
                      <a:r>
                        <a:rPr lang="fr-FR" sz="700" b="0" i="0" u="none" strike="noStrike">
                          <a:solidFill>
                            <a:srgbClr val="000000"/>
                          </a:solidFill>
                          <a:effectLst/>
                          <a:latin typeface="Marianne" panose="02000000000000000000" pitchFamily="2" charset="0"/>
                        </a:rPr>
                        <a:t>Multi-accueil</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1 414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2 949</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4 714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2 702</a:t>
                      </a:r>
                    </a:p>
                  </a:txBody>
                  <a:tcPr marL="9525" marR="9525" marT="9525" marB="0" anchor="ctr"/>
                </a:tc>
                <a:tc>
                  <a:txBody>
                    <a:bodyPr/>
                    <a:lstStyle/>
                    <a:p>
                      <a:pPr algn="r" fontAlgn="ctr"/>
                      <a:r>
                        <a:rPr lang="fr-FR" sz="700" b="1" i="0" u="none" strike="noStrike">
                          <a:solidFill>
                            <a:schemeClr val="bg1"/>
                          </a:solidFill>
                          <a:effectLst/>
                          <a:latin typeface="Marianne" panose="02000000000000000000" pitchFamily="2" charset="0"/>
                        </a:rPr>
                        <a:t>11 779</a:t>
                      </a:r>
                    </a:p>
                  </a:txBody>
                  <a:tcPr marL="9525" marR="9525" marT="9525" marB="0" anchor="ctr">
                    <a:solidFill>
                      <a:srgbClr val="3558A2"/>
                    </a:solidFill>
                  </a:tcPr>
                </a:tc>
                <a:extLst>
                  <a:ext uri="{0D108BD9-81ED-4DB2-BD59-A6C34878D82A}">
                    <a16:rowId xmlns:a16="http://schemas.microsoft.com/office/drawing/2014/main" val="2449681351"/>
                  </a:ext>
                </a:extLst>
              </a:tr>
              <a:tr h="136370">
                <a:tc>
                  <a:txBody>
                    <a:bodyPr/>
                    <a:lstStyle/>
                    <a:p>
                      <a:pPr algn="l" fontAlgn="ctr"/>
                      <a:r>
                        <a:rPr lang="fr-FR" sz="700" b="1" i="0" u="none" strike="noStrike">
                          <a:solidFill>
                            <a:srgbClr val="000000"/>
                          </a:solidFill>
                          <a:effectLst/>
                          <a:latin typeface="Marianne" panose="02000000000000000000" pitchFamily="2" charset="0"/>
                        </a:rPr>
                        <a:t>Taux d'équipement en accueil collectif</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1" i="0" u="none" strike="noStrike">
                          <a:solidFill>
                            <a:schemeClr val="bg1"/>
                          </a:solidFill>
                          <a:effectLst/>
                          <a:latin typeface="Marianne" panose="02000000000000000000" pitchFamily="2" charset="0"/>
                        </a:rPr>
                        <a:t> </a:t>
                      </a:r>
                    </a:p>
                  </a:txBody>
                  <a:tcPr marL="9525" marR="9525" marT="9525" marB="0" anchor="ctr">
                    <a:solidFill>
                      <a:srgbClr val="3558A2"/>
                    </a:solidFill>
                  </a:tcPr>
                </a:tc>
                <a:extLst>
                  <a:ext uri="{0D108BD9-81ED-4DB2-BD59-A6C34878D82A}">
                    <a16:rowId xmlns:a16="http://schemas.microsoft.com/office/drawing/2014/main" val="1378674973"/>
                  </a:ext>
                </a:extLst>
              </a:tr>
              <a:tr h="136370">
                <a:tc>
                  <a:txBody>
                    <a:bodyPr/>
                    <a:lstStyle/>
                    <a:p>
                      <a:pPr algn="l" fontAlgn="ctr"/>
                      <a:r>
                        <a:rPr lang="fr-FR" sz="700" b="0" i="0" u="none" strike="noStrike">
                          <a:solidFill>
                            <a:srgbClr val="000000"/>
                          </a:solidFill>
                          <a:effectLst/>
                          <a:latin typeface="Marianne" panose="02000000000000000000" pitchFamily="2" charset="0"/>
                        </a:rPr>
                        <a:t>pour 100 enfants de moins de 3 ans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11,7</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13,8</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16,7</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13,5</a:t>
                      </a:r>
                    </a:p>
                  </a:txBody>
                  <a:tcPr marL="9525" marR="9525" marT="9525" marB="0" anchor="ctr"/>
                </a:tc>
                <a:tc>
                  <a:txBody>
                    <a:bodyPr/>
                    <a:lstStyle/>
                    <a:p>
                      <a:pPr algn="r" fontAlgn="ctr"/>
                      <a:r>
                        <a:rPr lang="fr-FR" sz="700" b="1" i="0" u="none" strike="noStrike">
                          <a:solidFill>
                            <a:schemeClr val="bg1"/>
                          </a:solidFill>
                          <a:effectLst/>
                          <a:latin typeface="Marianne" panose="02000000000000000000" pitchFamily="2" charset="0"/>
                        </a:rPr>
                        <a:t>14,4</a:t>
                      </a:r>
                      <a:endParaRPr lang="fr-FR" sz="700" b="1" i="0" u="none" strike="noStrike" dirty="0">
                        <a:solidFill>
                          <a:schemeClr val="bg1"/>
                        </a:solidFill>
                        <a:effectLst/>
                        <a:latin typeface="Marianne" panose="02000000000000000000" pitchFamily="2" charset="0"/>
                      </a:endParaRPr>
                    </a:p>
                  </a:txBody>
                  <a:tcPr marL="9525" marR="9525" marT="9525" marB="0" anchor="ctr">
                    <a:solidFill>
                      <a:srgbClr val="3558A2"/>
                    </a:solidFill>
                  </a:tcPr>
                </a:tc>
                <a:extLst>
                  <a:ext uri="{0D108BD9-81ED-4DB2-BD59-A6C34878D82A}">
                    <a16:rowId xmlns:a16="http://schemas.microsoft.com/office/drawing/2014/main" val="1256057821"/>
                  </a:ext>
                </a:extLst>
              </a:tr>
              <a:tr h="136370">
                <a:tc>
                  <a:txBody>
                    <a:bodyPr/>
                    <a:lstStyle/>
                    <a:p>
                      <a:pPr algn="l" fontAlgn="ctr"/>
                      <a:r>
                        <a:rPr lang="fr-FR" sz="700" b="1" i="0" u="none" strike="noStrike">
                          <a:solidFill>
                            <a:srgbClr val="000000"/>
                          </a:solidFill>
                          <a:effectLst/>
                          <a:latin typeface="Marianne" panose="02000000000000000000" pitchFamily="2" charset="0"/>
                        </a:rPr>
                        <a:t>Nombre de places en accueil familial</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275</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299</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139</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95</a:t>
                      </a:r>
                    </a:p>
                  </a:txBody>
                  <a:tcPr marL="9525" marR="9525" marT="9525" marB="0" anchor="ctr"/>
                </a:tc>
                <a:tc>
                  <a:txBody>
                    <a:bodyPr/>
                    <a:lstStyle/>
                    <a:p>
                      <a:pPr algn="r" fontAlgn="ctr"/>
                      <a:r>
                        <a:rPr lang="fr-FR" sz="700" b="1" i="0" u="none" strike="noStrike">
                          <a:solidFill>
                            <a:schemeClr val="bg1"/>
                          </a:solidFill>
                          <a:effectLst/>
                          <a:latin typeface="Marianne" panose="02000000000000000000" pitchFamily="2" charset="0"/>
                        </a:rPr>
                        <a:t>808</a:t>
                      </a:r>
                    </a:p>
                  </a:txBody>
                  <a:tcPr marL="9525" marR="9525" marT="9525" marB="0" anchor="ctr">
                    <a:solidFill>
                      <a:srgbClr val="3558A2"/>
                    </a:solidFill>
                  </a:tcPr>
                </a:tc>
                <a:extLst>
                  <a:ext uri="{0D108BD9-81ED-4DB2-BD59-A6C34878D82A}">
                    <a16:rowId xmlns:a16="http://schemas.microsoft.com/office/drawing/2014/main" val="775648697"/>
                  </a:ext>
                </a:extLst>
              </a:tr>
              <a:tr h="136370">
                <a:tc>
                  <a:txBody>
                    <a:bodyPr/>
                    <a:lstStyle/>
                    <a:p>
                      <a:pPr algn="l" fontAlgn="ctr"/>
                      <a:r>
                        <a:rPr lang="fr-FR" sz="700" b="1" i="0" u="none" strike="noStrike">
                          <a:solidFill>
                            <a:srgbClr val="000000"/>
                          </a:solidFill>
                          <a:effectLst/>
                          <a:latin typeface="Marianne" panose="02000000000000000000" pitchFamily="2" charset="0"/>
                        </a:rPr>
                        <a:t>Taux de scolarisation des enfants de 2 ans (Rentrée 2022-2023 pour 100 enfants de 2 ans) (2)</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13,0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7,2</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24,7</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39,2</a:t>
                      </a:r>
                    </a:p>
                  </a:txBody>
                  <a:tcPr marL="9525" marR="9525" marT="9525" marB="0" anchor="ctr"/>
                </a:tc>
                <a:tc>
                  <a:txBody>
                    <a:bodyPr/>
                    <a:lstStyle/>
                    <a:p>
                      <a:pPr algn="r" fontAlgn="ctr"/>
                      <a:r>
                        <a:rPr lang="fr-FR" sz="700" b="1" i="0" u="none" strike="noStrike">
                          <a:solidFill>
                            <a:schemeClr val="bg1"/>
                          </a:solidFill>
                          <a:effectLst/>
                          <a:latin typeface="Marianne" panose="02000000000000000000" pitchFamily="2" charset="0"/>
                        </a:rPr>
                        <a:t>28,5</a:t>
                      </a:r>
                    </a:p>
                  </a:txBody>
                  <a:tcPr marL="9525" marR="9525" marT="9525" marB="0" anchor="ctr">
                    <a:solidFill>
                      <a:srgbClr val="3558A2"/>
                    </a:solidFill>
                  </a:tcPr>
                </a:tc>
                <a:extLst>
                  <a:ext uri="{0D108BD9-81ED-4DB2-BD59-A6C34878D82A}">
                    <a16:rowId xmlns:a16="http://schemas.microsoft.com/office/drawing/2014/main" val="1558425035"/>
                  </a:ext>
                </a:extLst>
              </a:tr>
              <a:tr h="136370">
                <a:tc>
                  <a:txBody>
                    <a:bodyPr/>
                    <a:lstStyle/>
                    <a:p>
                      <a:pPr algn="l" fontAlgn="ctr"/>
                      <a:r>
                        <a:rPr lang="fr-FR" sz="700" b="1" i="0" u="none" strike="noStrike">
                          <a:solidFill>
                            <a:srgbClr val="000000"/>
                          </a:solidFill>
                          <a:effectLst/>
                          <a:latin typeface="Marianne" panose="02000000000000000000" pitchFamily="2" charset="0"/>
                        </a:rPr>
                        <a:t>Personnes salariées employées par des particuliers en 2022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1" i="0" u="none" strike="noStrike">
                          <a:solidFill>
                            <a:schemeClr val="bg1"/>
                          </a:solidFill>
                          <a:effectLst/>
                          <a:latin typeface="Marianne" panose="02000000000000000000" pitchFamily="2" charset="0"/>
                        </a:rPr>
                        <a:t> </a:t>
                      </a:r>
                      <a:endParaRPr lang="fr-FR" sz="700" b="1" i="0" u="none" strike="noStrike" dirty="0">
                        <a:solidFill>
                          <a:schemeClr val="bg1"/>
                        </a:solidFill>
                        <a:effectLst/>
                        <a:latin typeface="Marianne" panose="02000000000000000000" pitchFamily="2" charset="0"/>
                      </a:endParaRPr>
                    </a:p>
                  </a:txBody>
                  <a:tcPr marL="9525" marR="9525" marT="9525" marB="0" anchor="ctr">
                    <a:solidFill>
                      <a:srgbClr val="3558A2"/>
                    </a:solidFill>
                  </a:tcPr>
                </a:tc>
                <a:extLst>
                  <a:ext uri="{0D108BD9-81ED-4DB2-BD59-A6C34878D82A}">
                    <a16:rowId xmlns:a16="http://schemas.microsoft.com/office/drawing/2014/main" val="1195336037"/>
                  </a:ext>
                </a:extLst>
              </a:tr>
              <a:tr h="136370">
                <a:tc>
                  <a:txBody>
                    <a:bodyPr/>
                    <a:lstStyle/>
                    <a:p>
                      <a:pPr algn="l" fontAlgn="ctr"/>
                      <a:r>
                        <a:rPr lang="fr-FR" sz="700" b="0" i="0" u="none" strike="noStrike">
                          <a:solidFill>
                            <a:srgbClr val="000000"/>
                          </a:solidFill>
                          <a:effectLst/>
                          <a:latin typeface="Marianne" panose="02000000000000000000" pitchFamily="2" charset="0"/>
                        </a:rPr>
                        <a:t>Assistantes maternelles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2 663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3 851</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5 548</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3 049</a:t>
                      </a:r>
                    </a:p>
                  </a:txBody>
                  <a:tcPr marL="9525" marR="9525" marT="9525" marB="0" anchor="ctr"/>
                </a:tc>
                <a:tc>
                  <a:txBody>
                    <a:bodyPr/>
                    <a:lstStyle/>
                    <a:p>
                      <a:pPr algn="r" fontAlgn="ctr"/>
                      <a:r>
                        <a:rPr lang="fr-FR" sz="700" b="1" i="0" u="none" strike="noStrike">
                          <a:solidFill>
                            <a:schemeClr val="bg1"/>
                          </a:solidFill>
                          <a:effectLst/>
                          <a:latin typeface="Marianne" panose="02000000000000000000" pitchFamily="2" charset="0"/>
                        </a:rPr>
                        <a:t>15 111</a:t>
                      </a:r>
                      <a:endParaRPr lang="fr-FR" sz="700" b="1" i="0" u="none" strike="noStrike" dirty="0">
                        <a:solidFill>
                          <a:schemeClr val="bg1"/>
                        </a:solidFill>
                        <a:effectLst/>
                        <a:latin typeface="Marianne" panose="02000000000000000000" pitchFamily="2" charset="0"/>
                      </a:endParaRPr>
                    </a:p>
                  </a:txBody>
                  <a:tcPr marL="9525" marR="9525" marT="9525" marB="0" anchor="ctr">
                    <a:solidFill>
                      <a:srgbClr val="3558A2"/>
                    </a:solidFill>
                  </a:tcPr>
                </a:tc>
                <a:extLst>
                  <a:ext uri="{0D108BD9-81ED-4DB2-BD59-A6C34878D82A}">
                    <a16:rowId xmlns:a16="http://schemas.microsoft.com/office/drawing/2014/main" val="1090441331"/>
                  </a:ext>
                </a:extLst>
              </a:tr>
              <a:tr h="136370">
                <a:tc>
                  <a:txBody>
                    <a:bodyPr/>
                    <a:lstStyle/>
                    <a:p>
                      <a:pPr algn="l" fontAlgn="ctr"/>
                      <a:r>
                        <a:rPr lang="fr-FR" sz="700" b="0" i="0" u="none" strike="noStrike" dirty="0">
                          <a:solidFill>
                            <a:srgbClr val="000000"/>
                          </a:solidFill>
                          <a:effectLst/>
                          <a:latin typeface="Marianne" panose="02000000000000000000" pitchFamily="2" charset="0"/>
                        </a:rPr>
                        <a:t>Garde d'enfants à domicile</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596</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1 155</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2 518</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1 036</a:t>
                      </a:r>
                    </a:p>
                  </a:txBody>
                  <a:tcPr marL="9525" marR="9525" marT="9525" marB="0" anchor="ctr"/>
                </a:tc>
                <a:tc>
                  <a:txBody>
                    <a:bodyPr/>
                    <a:lstStyle/>
                    <a:p>
                      <a:pPr algn="r" fontAlgn="ctr"/>
                      <a:r>
                        <a:rPr lang="fr-FR" sz="700" b="1" i="0" u="none" strike="noStrike" dirty="0">
                          <a:solidFill>
                            <a:schemeClr val="bg1"/>
                          </a:solidFill>
                          <a:effectLst/>
                          <a:latin typeface="Marianne" panose="02000000000000000000" pitchFamily="2" charset="0"/>
                        </a:rPr>
                        <a:t>5 305</a:t>
                      </a:r>
                    </a:p>
                  </a:txBody>
                  <a:tcPr marL="9525" marR="9525" marT="9525" marB="0" anchor="ctr">
                    <a:solidFill>
                      <a:srgbClr val="3558A2"/>
                    </a:solidFill>
                  </a:tcPr>
                </a:tc>
                <a:extLst>
                  <a:ext uri="{0D108BD9-81ED-4DB2-BD59-A6C34878D82A}">
                    <a16:rowId xmlns:a16="http://schemas.microsoft.com/office/drawing/2014/main" val="3328347899"/>
                  </a:ext>
                </a:extLst>
              </a:tr>
            </a:tbl>
          </a:graphicData>
        </a:graphic>
      </p:graphicFrame>
      <p:pic>
        <p:nvPicPr>
          <p:cNvPr id="5" name="Graphique 4" descr="Jouer avec un remplissage uni">
            <a:extLst>
              <a:ext uri="{FF2B5EF4-FFF2-40B4-BE49-F238E27FC236}">
                <a16:creationId xmlns:a16="http://schemas.microsoft.com/office/drawing/2014/main" id="{99A82CB6-3C2D-F92D-64E9-ED89F5EA77B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9598" y="316710"/>
            <a:ext cx="483650" cy="483650"/>
          </a:xfrm>
          <a:prstGeom prst="rect">
            <a:avLst/>
          </a:prstGeom>
        </p:spPr>
      </p:pic>
    </p:spTree>
    <p:extLst>
      <p:ext uri="{BB962C8B-B14F-4D97-AF65-F5344CB8AC3E}">
        <p14:creationId xmlns:p14="http://schemas.microsoft.com/office/powerpoint/2010/main" val="3295870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BD03CF5-1D03-8C2A-5B0E-3D66EAA2AA77}"/>
              </a:ext>
            </a:extLst>
          </p:cNvPr>
          <p:cNvSpPr txBox="1"/>
          <p:nvPr/>
        </p:nvSpPr>
        <p:spPr>
          <a:xfrm>
            <a:off x="609860" y="313175"/>
            <a:ext cx="7882133" cy="600164"/>
          </a:xfrm>
          <a:prstGeom prst="rect">
            <a:avLst/>
          </a:prstGeom>
          <a:noFill/>
        </p:spPr>
        <p:txBody>
          <a:bodyPr wrap="square" rtlCol="0">
            <a:spAutoFit/>
          </a:bodyPr>
          <a:lstStyle/>
          <a:p>
            <a:r>
              <a:rPr lang="fr-FR" sz="2400" b="1" dirty="0">
                <a:latin typeface="Marianne" panose="02000000000000000000" pitchFamily="2" charset="0"/>
              </a:rPr>
              <a:t>Diplômes délivrés </a:t>
            </a:r>
            <a:r>
              <a:rPr lang="fr-FR" sz="1875" b="1" dirty="0">
                <a:latin typeface="Marianne" panose="02000000000000000000" pitchFamily="2" charset="0"/>
              </a:rPr>
              <a:t>(professions sociales) </a:t>
            </a:r>
          </a:p>
          <a:p>
            <a:r>
              <a:rPr lang="fr-FR" sz="900" dirty="0">
                <a:latin typeface="Marianne" panose="02000000000000000000" pitchFamily="2" charset="0"/>
              </a:rPr>
              <a:t>Formation aux professions sociales (nombre de diplômes délivrés en 2022 -  y compris Validation des Acquis de l'Expérience partielle)</a:t>
            </a:r>
          </a:p>
        </p:txBody>
      </p:sp>
      <p:sp>
        <p:nvSpPr>
          <p:cNvPr id="4" name="Espace réservé du numéro de diapositive 3">
            <a:extLst>
              <a:ext uri="{FF2B5EF4-FFF2-40B4-BE49-F238E27FC236}">
                <a16:creationId xmlns:a16="http://schemas.microsoft.com/office/drawing/2014/main" id="{66C43035-28D7-2169-4C92-4C9C41301A71}"/>
              </a:ext>
            </a:extLst>
          </p:cNvPr>
          <p:cNvSpPr>
            <a:spLocks noGrp="1"/>
          </p:cNvSpPr>
          <p:nvPr>
            <p:ph type="sldNum" sz="quarter" idx="12"/>
          </p:nvPr>
        </p:nvSpPr>
        <p:spPr/>
        <p:txBody>
          <a:bodyPr/>
          <a:lstStyle/>
          <a:p>
            <a:fld id="{B4A918BC-4D43-4B42-B3C0-E7EBE25E6AF0}" type="slidenum">
              <a:rPr lang="en-US" smtClean="0"/>
              <a:t>28</a:t>
            </a:fld>
            <a:endParaRPr lang="en-US"/>
          </a:p>
        </p:txBody>
      </p:sp>
      <p:sp>
        <p:nvSpPr>
          <p:cNvPr id="9" name="ZoneTexte 8">
            <a:extLst>
              <a:ext uri="{FF2B5EF4-FFF2-40B4-BE49-F238E27FC236}">
                <a16:creationId xmlns:a16="http://schemas.microsoft.com/office/drawing/2014/main" id="{70AA655C-8A10-37F5-8446-E6E4A6285678}"/>
              </a:ext>
            </a:extLst>
          </p:cNvPr>
          <p:cNvSpPr txBox="1"/>
          <p:nvPr/>
        </p:nvSpPr>
        <p:spPr>
          <a:xfrm>
            <a:off x="405945" y="4205740"/>
            <a:ext cx="5321087" cy="184666"/>
          </a:xfrm>
          <a:prstGeom prst="rect">
            <a:avLst/>
          </a:prstGeom>
          <a:noFill/>
        </p:spPr>
        <p:txBody>
          <a:bodyPr wrap="square">
            <a:spAutoFit/>
          </a:bodyPr>
          <a:lstStyle/>
          <a:p>
            <a:r>
              <a:rPr lang="fr-FR" sz="600" i="1" dirty="0">
                <a:latin typeface="Marianne" panose="02000000000000000000" pitchFamily="2" charset="0"/>
              </a:rPr>
              <a:t>Source : DREES, enquête Ecoles</a:t>
            </a:r>
          </a:p>
        </p:txBody>
      </p:sp>
      <p:graphicFrame>
        <p:nvGraphicFramePr>
          <p:cNvPr id="5" name="Tableau 4">
            <a:extLst>
              <a:ext uri="{FF2B5EF4-FFF2-40B4-BE49-F238E27FC236}">
                <a16:creationId xmlns:a16="http://schemas.microsoft.com/office/drawing/2014/main" id="{96890F66-AB82-5609-FFBC-8C1C7CE1C8A0}"/>
              </a:ext>
            </a:extLst>
          </p:cNvPr>
          <p:cNvGraphicFramePr>
            <a:graphicFrameLocks noGrp="1"/>
          </p:cNvGraphicFramePr>
          <p:nvPr>
            <p:extLst>
              <p:ext uri="{D42A27DB-BD31-4B8C-83A1-F6EECF244321}">
                <p14:modId xmlns:p14="http://schemas.microsoft.com/office/powerpoint/2010/main" val="2322930913"/>
              </p:ext>
            </p:extLst>
          </p:nvPr>
        </p:nvGraphicFramePr>
        <p:xfrm>
          <a:off x="405945" y="1535249"/>
          <a:ext cx="5748365" cy="2569121"/>
        </p:xfrm>
        <a:graphic>
          <a:graphicData uri="http://schemas.openxmlformats.org/drawingml/2006/table">
            <a:tbl>
              <a:tblPr>
                <a:tableStyleId>{5C22544A-7EE6-4342-B048-85BDC9FD1C3A}</a:tableStyleId>
              </a:tblPr>
              <a:tblGrid>
                <a:gridCol w="5048650">
                  <a:extLst>
                    <a:ext uri="{9D8B030D-6E8A-4147-A177-3AD203B41FA5}">
                      <a16:colId xmlns:a16="http://schemas.microsoft.com/office/drawing/2014/main" val="1191914867"/>
                    </a:ext>
                  </a:extLst>
                </a:gridCol>
                <a:gridCol w="699715">
                  <a:extLst>
                    <a:ext uri="{9D8B030D-6E8A-4147-A177-3AD203B41FA5}">
                      <a16:colId xmlns:a16="http://schemas.microsoft.com/office/drawing/2014/main" val="3263034397"/>
                    </a:ext>
                  </a:extLst>
                </a:gridCol>
              </a:tblGrid>
              <a:tr h="228221">
                <a:tc>
                  <a:txBody>
                    <a:bodyPr/>
                    <a:lstStyle/>
                    <a:p>
                      <a:pPr algn="ctr" fontAlgn="ctr"/>
                      <a:r>
                        <a:rPr lang="fr-FR" sz="700" u="none" strike="noStrike" kern="1200" dirty="0">
                          <a:solidFill>
                            <a:schemeClr val="dk1"/>
                          </a:solidFill>
                          <a:effectLst/>
                          <a:latin typeface="Marianne" panose="02000000000000000000" pitchFamily="2" charset="0"/>
                          <a:ea typeface="+mn-ea"/>
                          <a:cs typeface="+mn-cs"/>
                        </a:rPr>
                        <a:t> </a:t>
                      </a:r>
                    </a:p>
                  </a:txBody>
                  <a:tcPr marL="5308" marR="5308" marT="5308" marB="0" anchor="ctr"/>
                </a:tc>
                <a:tc>
                  <a:txBody>
                    <a:bodyPr/>
                    <a:lstStyle/>
                    <a:p>
                      <a:pPr algn="ctr" fontAlgn="ctr"/>
                      <a:r>
                        <a:rPr lang="fr-FR" sz="700" b="1" u="none" strike="noStrike" kern="1200" dirty="0">
                          <a:solidFill>
                            <a:schemeClr val="dk1"/>
                          </a:solidFill>
                          <a:effectLst/>
                          <a:latin typeface="Marianne" panose="02000000000000000000" pitchFamily="2" charset="0"/>
                          <a:ea typeface="+mn-ea"/>
                          <a:cs typeface="+mn-cs"/>
                        </a:rPr>
                        <a:t>BRETAGNE</a:t>
                      </a:r>
                    </a:p>
                  </a:txBody>
                  <a:tcPr marL="5308" marR="5308" marT="5308" marB="0" anchor="ctr">
                    <a:solidFill>
                      <a:srgbClr val="AEA397"/>
                    </a:solidFill>
                  </a:tcPr>
                </a:tc>
                <a:extLst>
                  <a:ext uri="{0D108BD9-81ED-4DB2-BD59-A6C34878D82A}">
                    <a16:rowId xmlns:a16="http://schemas.microsoft.com/office/drawing/2014/main" val="551552218"/>
                  </a:ext>
                </a:extLst>
              </a:tr>
              <a:tr h="137700">
                <a:tc>
                  <a:txBody>
                    <a:bodyPr/>
                    <a:lstStyle/>
                    <a:p>
                      <a:pPr algn="l" fontAlgn="ctr"/>
                      <a:r>
                        <a:rPr lang="fr-FR" sz="700" b="1" i="0" u="none" strike="noStrike" dirty="0">
                          <a:solidFill>
                            <a:srgbClr val="000000"/>
                          </a:solidFill>
                          <a:effectLst/>
                          <a:latin typeface="Marianne" panose="02000000000000000000" pitchFamily="2" charset="0"/>
                        </a:rPr>
                        <a:t>Diplômes de niveau 3</a:t>
                      </a:r>
                    </a:p>
                  </a:txBody>
                  <a:tcPr marL="9525" marR="9525" marT="9525" marB="0" anchor="ctr"/>
                </a:tc>
                <a:tc>
                  <a:txBody>
                    <a:bodyPr/>
                    <a:lstStyle/>
                    <a:p>
                      <a:pPr algn="r" fontAlgn="b"/>
                      <a:r>
                        <a:rPr lang="fr-FR" sz="700" b="1" i="0" u="none" strike="noStrike">
                          <a:solidFill>
                            <a:srgbClr val="000000"/>
                          </a:solidFill>
                          <a:effectLst/>
                          <a:latin typeface="Marianne" panose="02000000000000000000" pitchFamily="2" charset="0"/>
                        </a:rPr>
                        <a:t> </a:t>
                      </a:r>
                    </a:p>
                  </a:txBody>
                  <a:tcPr marL="9525" marR="9525" marT="9525" marB="0" anchor="b">
                    <a:solidFill>
                      <a:srgbClr val="AEA397"/>
                    </a:solidFill>
                  </a:tcPr>
                </a:tc>
                <a:extLst>
                  <a:ext uri="{0D108BD9-81ED-4DB2-BD59-A6C34878D82A}">
                    <a16:rowId xmlns:a16="http://schemas.microsoft.com/office/drawing/2014/main" val="2970522025"/>
                  </a:ext>
                </a:extLst>
              </a:tr>
              <a:tr h="137700">
                <a:tc>
                  <a:txBody>
                    <a:bodyPr/>
                    <a:lstStyle/>
                    <a:p>
                      <a:pPr algn="l" fontAlgn="ctr"/>
                      <a:r>
                        <a:rPr lang="fr-FR" sz="700" b="0" i="0" u="none" strike="noStrike">
                          <a:solidFill>
                            <a:srgbClr val="000000"/>
                          </a:solidFill>
                          <a:effectLst/>
                          <a:latin typeface="Marianne" panose="02000000000000000000" pitchFamily="2" charset="0"/>
                        </a:rPr>
                        <a:t>Accompagnement éducatif et social</a:t>
                      </a:r>
                    </a:p>
                  </a:txBody>
                  <a:tcPr marL="228600"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363</a:t>
                      </a:r>
                    </a:p>
                  </a:txBody>
                  <a:tcPr marL="9525" marR="9525" marT="9525" marB="0" anchor="ctr">
                    <a:solidFill>
                      <a:srgbClr val="AEA397"/>
                    </a:solidFill>
                  </a:tcPr>
                </a:tc>
                <a:extLst>
                  <a:ext uri="{0D108BD9-81ED-4DB2-BD59-A6C34878D82A}">
                    <a16:rowId xmlns:a16="http://schemas.microsoft.com/office/drawing/2014/main" val="1200925067"/>
                  </a:ext>
                </a:extLst>
              </a:tr>
              <a:tr h="137700">
                <a:tc>
                  <a:txBody>
                    <a:bodyPr/>
                    <a:lstStyle/>
                    <a:p>
                      <a:pPr algn="l" fontAlgn="ctr"/>
                      <a:r>
                        <a:rPr lang="fr-FR" sz="700" b="0" i="0" u="none" strike="noStrike">
                          <a:solidFill>
                            <a:srgbClr val="000000"/>
                          </a:solidFill>
                          <a:effectLst/>
                          <a:latin typeface="Marianne" panose="02000000000000000000" pitchFamily="2" charset="0"/>
                        </a:rPr>
                        <a:t>Assistants familiaux</a:t>
                      </a:r>
                    </a:p>
                  </a:txBody>
                  <a:tcPr marL="228600" marR="9525" marT="9525" marB="0" anchor="ctr"/>
                </a:tc>
                <a:tc>
                  <a:txBody>
                    <a:bodyPr/>
                    <a:lstStyle/>
                    <a:p>
                      <a:pPr algn="r" fontAlgn="ctr"/>
                      <a:r>
                        <a:rPr lang="fr-FR" sz="700" b="1" i="0" u="none" strike="noStrike">
                          <a:solidFill>
                            <a:srgbClr val="000000"/>
                          </a:solidFill>
                          <a:effectLst/>
                          <a:latin typeface="Marianne" panose="02000000000000000000" pitchFamily="2" charset="0"/>
                        </a:rPr>
                        <a:t>128</a:t>
                      </a:r>
                    </a:p>
                  </a:txBody>
                  <a:tcPr marL="9525" marR="9525" marT="9525" marB="0" anchor="ctr">
                    <a:solidFill>
                      <a:srgbClr val="AEA397"/>
                    </a:solidFill>
                  </a:tcPr>
                </a:tc>
                <a:extLst>
                  <a:ext uri="{0D108BD9-81ED-4DB2-BD59-A6C34878D82A}">
                    <a16:rowId xmlns:a16="http://schemas.microsoft.com/office/drawing/2014/main" val="1890956068"/>
                  </a:ext>
                </a:extLst>
              </a:tr>
              <a:tr h="137700">
                <a:tc>
                  <a:txBody>
                    <a:bodyPr/>
                    <a:lstStyle/>
                    <a:p>
                      <a:pPr algn="l" fontAlgn="ctr"/>
                      <a:r>
                        <a:rPr lang="fr-FR" sz="700" b="1" i="0" u="none" strike="noStrike">
                          <a:solidFill>
                            <a:srgbClr val="000000"/>
                          </a:solidFill>
                          <a:effectLst/>
                          <a:latin typeface="Marianne" panose="02000000000000000000" pitchFamily="2" charset="0"/>
                        </a:rPr>
                        <a:t>Diplômes de niveau 4</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 </a:t>
                      </a:r>
                    </a:p>
                  </a:txBody>
                  <a:tcPr marL="9525" marR="9525" marT="9525" marB="0" anchor="ctr">
                    <a:solidFill>
                      <a:srgbClr val="AEA397"/>
                    </a:solidFill>
                  </a:tcPr>
                </a:tc>
                <a:extLst>
                  <a:ext uri="{0D108BD9-81ED-4DB2-BD59-A6C34878D82A}">
                    <a16:rowId xmlns:a16="http://schemas.microsoft.com/office/drawing/2014/main" val="2935890005"/>
                  </a:ext>
                </a:extLst>
              </a:tr>
              <a:tr h="137700">
                <a:tc>
                  <a:txBody>
                    <a:bodyPr/>
                    <a:lstStyle/>
                    <a:p>
                      <a:pPr algn="l" fontAlgn="ctr"/>
                      <a:r>
                        <a:rPr lang="fr-FR" sz="700" b="0" i="0" u="none" strike="noStrike">
                          <a:solidFill>
                            <a:srgbClr val="000000"/>
                          </a:solidFill>
                          <a:effectLst/>
                          <a:latin typeface="Marianne" panose="02000000000000000000" pitchFamily="2" charset="0"/>
                        </a:rPr>
                        <a:t>Techniciens de l'intervention sociale et familiale</a:t>
                      </a:r>
                    </a:p>
                  </a:txBody>
                  <a:tcPr marL="228600" marR="9525" marT="9525" marB="0" anchor="ctr"/>
                </a:tc>
                <a:tc>
                  <a:txBody>
                    <a:bodyPr/>
                    <a:lstStyle/>
                    <a:p>
                      <a:pPr algn="r" fontAlgn="ctr"/>
                      <a:r>
                        <a:rPr lang="fr-FR" sz="700" b="1" i="0" u="none" strike="noStrike">
                          <a:solidFill>
                            <a:srgbClr val="000000"/>
                          </a:solidFill>
                          <a:effectLst/>
                          <a:latin typeface="Marianne" panose="02000000000000000000" pitchFamily="2" charset="0"/>
                        </a:rPr>
                        <a:t>21</a:t>
                      </a:r>
                    </a:p>
                  </a:txBody>
                  <a:tcPr marL="9525" marR="9525" marT="9525" marB="0" anchor="ctr">
                    <a:solidFill>
                      <a:srgbClr val="AEA397"/>
                    </a:solidFill>
                  </a:tcPr>
                </a:tc>
                <a:extLst>
                  <a:ext uri="{0D108BD9-81ED-4DB2-BD59-A6C34878D82A}">
                    <a16:rowId xmlns:a16="http://schemas.microsoft.com/office/drawing/2014/main" val="2994664229"/>
                  </a:ext>
                </a:extLst>
              </a:tr>
              <a:tr h="137700">
                <a:tc>
                  <a:txBody>
                    <a:bodyPr/>
                    <a:lstStyle/>
                    <a:p>
                      <a:pPr algn="l" fontAlgn="ctr"/>
                      <a:r>
                        <a:rPr lang="fr-FR" sz="700" b="0" i="0" u="none" strike="noStrike">
                          <a:solidFill>
                            <a:srgbClr val="000000"/>
                          </a:solidFill>
                          <a:effectLst/>
                          <a:latin typeface="Marianne" panose="02000000000000000000" pitchFamily="2" charset="0"/>
                        </a:rPr>
                        <a:t>Moniteurs éducateurs</a:t>
                      </a:r>
                    </a:p>
                  </a:txBody>
                  <a:tcPr marL="228600" marR="9525" marT="9525" marB="0" anchor="ctr"/>
                </a:tc>
                <a:tc>
                  <a:txBody>
                    <a:bodyPr/>
                    <a:lstStyle/>
                    <a:p>
                      <a:pPr algn="r" fontAlgn="ctr"/>
                      <a:r>
                        <a:rPr lang="fr-FR" sz="700" b="1" i="0" u="none" strike="noStrike">
                          <a:solidFill>
                            <a:srgbClr val="000000"/>
                          </a:solidFill>
                          <a:effectLst/>
                          <a:latin typeface="Marianne" panose="02000000000000000000" pitchFamily="2" charset="0"/>
                        </a:rPr>
                        <a:t>124</a:t>
                      </a:r>
                    </a:p>
                  </a:txBody>
                  <a:tcPr marL="9525" marR="9525" marT="9525" marB="0" anchor="ctr">
                    <a:solidFill>
                      <a:srgbClr val="AEA397"/>
                    </a:solidFill>
                  </a:tcPr>
                </a:tc>
                <a:extLst>
                  <a:ext uri="{0D108BD9-81ED-4DB2-BD59-A6C34878D82A}">
                    <a16:rowId xmlns:a16="http://schemas.microsoft.com/office/drawing/2014/main" val="2907419895"/>
                  </a:ext>
                </a:extLst>
              </a:tr>
              <a:tr h="137700">
                <a:tc>
                  <a:txBody>
                    <a:bodyPr/>
                    <a:lstStyle/>
                    <a:p>
                      <a:pPr algn="l" fontAlgn="ctr"/>
                      <a:r>
                        <a:rPr lang="fr-FR" sz="700" b="1" i="0" u="none" strike="noStrike">
                          <a:solidFill>
                            <a:srgbClr val="000000"/>
                          </a:solidFill>
                          <a:effectLst/>
                          <a:latin typeface="Marianne" panose="02000000000000000000" pitchFamily="2" charset="0"/>
                        </a:rPr>
                        <a:t>Diplômes de niveau 6</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 </a:t>
                      </a:r>
                    </a:p>
                  </a:txBody>
                  <a:tcPr marL="9525" marR="9525" marT="9525" marB="0" anchor="ctr">
                    <a:solidFill>
                      <a:srgbClr val="AEA397"/>
                    </a:solidFill>
                  </a:tcPr>
                </a:tc>
                <a:extLst>
                  <a:ext uri="{0D108BD9-81ED-4DB2-BD59-A6C34878D82A}">
                    <a16:rowId xmlns:a16="http://schemas.microsoft.com/office/drawing/2014/main" val="1284947137"/>
                  </a:ext>
                </a:extLst>
              </a:tr>
              <a:tr h="137700">
                <a:tc>
                  <a:txBody>
                    <a:bodyPr/>
                    <a:lstStyle/>
                    <a:p>
                      <a:pPr algn="l" fontAlgn="ctr"/>
                      <a:r>
                        <a:rPr lang="fr-FR" sz="700" b="0" i="0" u="none" strike="noStrike">
                          <a:solidFill>
                            <a:srgbClr val="000000"/>
                          </a:solidFill>
                          <a:effectLst/>
                          <a:latin typeface="Marianne" panose="02000000000000000000" pitchFamily="2" charset="0"/>
                        </a:rPr>
                        <a:t>Assistants de service social</a:t>
                      </a:r>
                    </a:p>
                  </a:txBody>
                  <a:tcPr marL="228600" marR="9525" marT="9525" marB="0" anchor="ctr"/>
                </a:tc>
                <a:tc>
                  <a:txBody>
                    <a:bodyPr/>
                    <a:lstStyle/>
                    <a:p>
                      <a:pPr algn="r" fontAlgn="ctr"/>
                      <a:r>
                        <a:rPr lang="fr-FR" sz="700" b="1" i="0" u="none" strike="noStrike">
                          <a:solidFill>
                            <a:srgbClr val="000000"/>
                          </a:solidFill>
                          <a:effectLst/>
                          <a:latin typeface="Marianne" panose="02000000000000000000" pitchFamily="2" charset="0"/>
                        </a:rPr>
                        <a:t>121</a:t>
                      </a:r>
                    </a:p>
                  </a:txBody>
                  <a:tcPr marL="9525" marR="9525" marT="9525" marB="0" anchor="ctr">
                    <a:solidFill>
                      <a:srgbClr val="AEA397"/>
                    </a:solidFill>
                  </a:tcPr>
                </a:tc>
                <a:extLst>
                  <a:ext uri="{0D108BD9-81ED-4DB2-BD59-A6C34878D82A}">
                    <a16:rowId xmlns:a16="http://schemas.microsoft.com/office/drawing/2014/main" val="209669045"/>
                  </a:ext>
                </a:extLst>
              </a:tr>
              <a:tr h="137700">
                <a:tc>
                  <a:txBody>
                    <a:bodyPr/>
                    <a:lstStyle/>
                    <a:p>
                      <a:pPr algn="l" fontAlgn="ctr"/>
                      <a:r>
                        <a:rPr lang="fr-FR" sz="700" b="0" i="0" u="none" strike="noStrike">
                          <a:solidFill>
                            <a:srgbClr val="000000"/>
                          </a:solidFill>
                          <a:effectLst/>
                          <a:latin typeface="Marianne" panose="02000000000000000000" pitchFamily="2" charset="0"/>
                        </a:rPr>
                        <a:t>Éducateurs spécialisés</a:t>
                      </a:r>
                    </a:p>
                  </a:txBody>
                  <a:tcPr marL="228600" marR="9525" marT="9525" marB="0" anchor="ctr"/>
                </a:tc>
                <a:tc>
                  <a:txBody>
                    <a:bodyPr/>
                    <a:lstStyle/>
                    <a:p>
                      <a:pPr algn="r" fontAlgn="ctr"/>
                      <a:r>
                        <a:rPr lang="fr-FR" sz="700" b="1" i="0" u="none" strike="noStrike">
                          <a:solidFill>
                            <a:srgbClr val="000000"/>
                          </a:solidFill>
                          <a:effectLst/>
                          <a:latin typeface="Marianne" panose="02000000000000000000" pitchFamily="2" charset="0"/>
                        </a:rPr>
                        <a:t>212</a:t>
                      </a:r>
                    </a:p>
                  </a:txBody>
                  <a:tcPr marL="9525" marR="9525" marT="9525" marB="0" anchor="ctr">
                    <a:solidFill>
                      <a:srgbClr val="AEA397"/>
                    </a:solidFill>
                  </a:tcPr>
                </a:tc>
                <a:extLst>
                  <a:ext uri="{0D108BD9-81ED-4DB2-BD59-A6C34878D82A}">
                    <a16:rowId xmlns:a16="http://schemas.microsoft.com/office/drawing/2014/main" val="476233854"/>
                  </a:ext>
                </a:extLst>
              </a:tr>
              <a:tr h="137700">
                <a:tc>
                  <a:txBody>
                    <a:bodyPr/>
                    <a:lstStyle/>
                    <a:p>
                      <a:pPr algn="l" fontAlgn="ctr"/>
                      <a:r>
                        <a:rPr lang="fr-FR" sz="700" b="0" i="0" u="none" strike="noStrike">
                          <a:solidFill>
                            <a:srgbClr val="000000"/>
                          </a:solidFill>
                          <a:effectLst/>
                          <a:latin typeface="Marianne" panose="02000000000000000000" pitchFamily="2" charset="0"/>
                        </a:rPr>
                        <a:t>Éducateurs de jeunes enfants</a:t>
                      </a:r>
                    </a:p>
                  </a:txBody>
                  <a:tcPr marL="228600" marR="9525" marT="9525" marB="0" anchor="ctr"/>
                </a:tc>
                <a:tc>
                  <a:txBody>
                    <a:bodyPr/>
                    <a:lstStyle/>
                    <a:p>
                      <a:pPr algn="r" fontAlgn="ctr"/>
                      <a:r>
                        <a:rPr lang="fr-FR" sz="700" b="1" i="0" u="none" strike="noStrike">
                          <a:solidFill>
                            <a:srgbClr val="000000"/>
                          </a:solidFill>
                          <a:effectLst/>
                          <a:latin typeface="Marianne" panose="02000000000000000000" pitchFamily="2" charset="0"/>
                        </a:rPr>
                        <a:t>43</a:t>
                      </a:r>
                    </a:p>
                  </a:txBody>
                  <a:tcPr marL="9525" marR="9525" marT="9525" marB="0" anchor="ctr">
                    <a:solidFill>
                      <a:srgbClr val="AEA397"/>
                    </a:solidFill>
                  </a:tcPr>
                </a:tc>
                <a:extLst>
                  <a:ext uri="{0D108BD9-81ED-4DB2-BD59-A6C34878D82A}">
                    <a16:rowId xmlns:a16="http://schemas.microsoft.com/office/drawing/2014/main" val="887565007"/>
                  </a:ext>
                </a:extLst>
              </a:tr>
              <a:tr h="137700">
                <a:tc>
                  <a:txBody>
                    <a:bodyPr/>
                    <a:lstStyle/>
                    <a:p>
                      <a:pPr algn="l" fontAlgn="ctr"/>
                      <a:r>
                        <a:rPr lang="fr-FR" sz="700" b="0" i="0" u="none" strike="noStrike">
                          <a:solidFill>
                            <a:srgbClr val="000000"/>
                          </a:solidFill>
                          <a:effectLst/>
                          <a:latin typeface="Marianne" panose="02000000000000000000" pitchFamily="2" charset="0"/>
                        </a:rPr>
                        <a:t>Éducateurs techniques spécialisés</a:t>
                      </a:r>
                    </a:p>
                  </a:txBody>
                  <a:tcPr marL="228600" marR="9525" marT="9525" marB="0" anchor="ctr"/>
                </a:tc>
                <a:tc>
                  <a:txBody>
                    <a:bodyPr/>
                    <a:lstStyle/>
                    <a:p>
                      <a:pPr algn="r" fontAlgn="ctr"/>
                      <a:r>
                        <a:rPr lang="fr-FR" sz="700" b="1" i="0" u="none" strike="noStrike">
                          <a:solidFill>
                            <a:srgbClr val="000000"/>
                          </a:solidFill>
                          <a:effectLst/>
                          <a:latin typeface="Marianne" panose="02000000000000000000" pitchFamily="2" charset="0"/>
                        </a:rPr>
                        <a:t>15</a:t>
                      </a:r>
                    </a:p>
                  </a:txBody>
                  <a:tcPr marL="9525" marR="9525" marT="9525" marB="0" anchor="ctr">
                    <a:solidFill>
                      <a:srgbClr val="AEA397"/>
                    </a:solidFill>
                  </a:tcPr>
                </a:tc>
                <a:extLst>
                  <a:ext uri="{0D108BD9-81ED-4DB2-BD59-A6C34878D82A}">
                    <a16:rowId xmlns:a16="http://schemas.microsoft.com/office/drawing/2014/main" val="2446797294"/>
                  </a:ext>
                </a:extLst>
              </a:tr>
              <a:tr h="137700">
                <a:tc>
                  <a:txBody>
                    <a:bodyPr/>
                    <a:lstStyle/>
                    <a:p>
                      <a:pPr algn="l" fontAlgn="ctr"/>
                      <a:r>
                        <a:rPr lang="fr-FR" sz="700" b="0" i="0" u="none" strike="noStrike">
                          <a:solidFill>
                            <a:srgbClr val="000000"/>
                          </a:solidFill>
                          <a:effectLst/>
                          <a:latin typeface="Marianne" panose="02000000000000000000" pitchFamily="2" charset="0"/>
                        </a:rPr>
                        <a:t>Conseillers en économie sociale familiale</a:t>
                      </a:r>
                    </a:p>
                  </a:txBody>
                  <a:tcPr marL="228600" marR="9525" marT="9525" marB="0" anchor="ctr"/>
                </a:tc>
                <a:tc>
                  <a:txBody>
                    <a:bodyPr/>
                    <a:lstStyle/>
                    <a:p>
                      <a:pPr algn="r" fontAlgn="ctr"/>
                      <a:r>
                        <a:rPr lang="fr-FR" sz="700" b="1" i="0" u="none" strike="noStrike">
                          <a:solidFill>
                            <a:srgbClr val="000000"/>
                          </a:solidFill>
                          <a:effectLst/>
                          <a:latin typeface="Marianne" panose="02000000000000000000" pitchFamily="2" charset="0"/>
                        </a:rPr>
                        <a:t>85</a:t>
                      </a:r>
                    </a:p>
                  </a:txBody>
                  <a:tcPr marL="9525" marR="9525" marT="9525" marB="0" anchor="ctr">
                    <a:solidFill>
                      <a:srgbClr val="AEA397"/>
                    </a:solidFill>
                  </a:tcPr>
                </a:tc>
                <a:extLst>
                  <a:ext uri="{0D108BD9-81ED-4DB2-BD59-A6C34878D82A}">
                    <a16:rowId xmlns:a16="http://schemas.microsoft.com/office/drawing/2014/main" val="3078332756"/>
                  </a:ext>
                </a:extLst>
              </a:tr>
              <a:tr h="137700">
                <a:tc>
                  <a:txBody>
                    <a:bodyPr/>
                    <a:lstStyle/>
                    <a:p>
                      <a:pPr algn="l" fontAlgn="ctr"/>
                      <a:r>
                        <a:rPr lang="fr-FR" sz="700" b="0" i="0" u="none" strike="noStrike">
                          <a:solidFill>
                            <a:srgbClr val="000000"/>
                          </a:solidFill>
                          <a:effectLst/>
                          <a:latin typeface="Marianne" panose="02000000000000000000" pitchFamily="2" charset="0"/>
                        </a:rPr>
                        <a:t>Médiateur familial</a:t>
                      </a:r>
                    </a:p>
                  </a:txBody>
                  <a:tcPr marL="228600" marR="9525" marT="9525" marB="0" anchor="ctr"/>
                </a:tc>
                <a:tc>
                  <a:txBody>
                    <a:bodyPr/>
                    <a:lstStyle/>
                    <a:p>
                      <a:pPr algn="r" fontAlgn="ctr"/>
                      <a:r>
                        <a:rPr lang="fr-FR" sz="700" b="1" i="0" u="none" strike="noStrike">
                          <a:solidFill>
                            <a:srgbClr val="000000"/>
                          </a:solidFill>
                          <a:effectLst/>
                          <a:latin typeface="Marianne" panose="02000000000000000000" pitchFamily="2" charset="0"/>
                        </a:rPr>
                        <a:t>10</a:t>
                      </a:r>
                    </a:p>
                  </a:txBody>
                  <a:tcPr marL="9525" marR="9525" marT="9525" marB="0" anchor="ctr">
                    <a:solidFill>
                      <a:srgbClr val="AEA397"/>
                    </a:solidFill>
                  </a:tcPr>
                </a:tc>
                <a:extLst>
                  <a:ext uri="{0D108BD9-81ED-4DB2-BD59-A6C34878D82A}">
                    <a16:rowId xmlns:a16="http://schemas.microsoft.com/office/drawing/2014/main" val="3953891404"/>
                  </a:ext>
                </a:extLst>
              </a:tr>
              <a:tr h="137700">
                <a:tc>
                  <a:txBody>
                    <a:bodyPr/>
                    <a:lstStyle/>
                    <a:p>
                      <a:pPr algn="l" fontAlgn="ctr"/>
                      <a:r>
                        <a:rPr lang="fr-FR" sz="700" b="0" i="0" u="none" strike="noStrike">
                          <a:solidFill>
                            <a:srgbClr val="000000"/>
                          </a:solidFill>
                          <a:effectLst/>
                          <a:latin typeface="Marianne" panose="02000000000000000000" pitchFamily="2" charset="0"/>
                        </a:rPr>
                        <a:t>Certificat d'aptitude aux fonctions d'encadrement et de responsable d'unité d'intervention sociale (CAFERUIS)</a:t>
                      </a:r>
                    </a:p>
                  </a:txBody>
                  <a:tcPr marL="228600" marR="9525" marT="9525" marB="0" anchor="ctr"/>
                </a:tc>
                <a:tc>
                  <a:txBody>
                    <a:bodyPr/>
                    <a:lstStyle/>
                    <a:p>
                      <a:pPr algn="r" fontAlgn="ctr"/>
                      <a:r>
                        <a:rPr lang="fr-FR" sz="700" b="1" i="0" u="none" strike="noStrike">
                          <a:solidFill>
                            <a:srgbClr val="000000"/>
                          </a:solidFill>
                          <a:effectLst/>
                          <a:latin typeface="Marianne" panose="02000000000000000000" pitchFamily="2" charset="0"/>
                        </a:rPr>
                        <a:t>43</a:t>
                      </a:r>
                    </a:p>
                  </a:txBody>
                  <a:tcPr marL="9525" marR="9525" marT="9525" marB="0" anchor="ctr">
                    <a:solidFill>
                      <a:srgbClr val="AEA397"/>
                    </a:solidFill>
                  </a:tcPr>
                </a:tc>
                <a:extLst>
                  <a:ext uri="{0D108BD9-81ED-4DB2-BD59-A6C34878D82A}">
                    <a16:rowId xmlns:a16="http://schemas.microsoft.com/office/drawing/2014/main" val="2819104883"/>
                  </a:ext>
                </a:extLst>
              </a:tr>
              <a:tr h="137700">
                <a:tc>
                  <a:txBody>
                    <a:bodyPr/>
                    <a:lstStyle/>
                    <a:p>
                      <a:pPr algn="l" fontAlgn="ctr"/>
                      <a:r>
                        <a:rPr lang="fr-FR" sz="700" b="1" i="0" u="none" strike="noStrike">
                          <a:solidFill>
                            <a:srgbClr val="000000"/>
                          </a:solidFill>
                          <a:effectLst/>
                          <a:latin typeface="Marianne" panose="02000000000000000000" pitchFamily="2" charset="0"/>
                        </a:rPr>
                        <a:t>Diplômes de niveau 7</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 </a:t>
                      </a:r>
                    </a:p>
                  </a:txBody>
                  <a:tcPr marL="9525" marR="9525" marT="9525" marB="0" anchor="ctr">
                    <a:solidFill>
                      <a:srgbClr val="AEA397"/>
                    </a:solidFill>
                  </a:tcPr>
                </a:tc>
                <a:extLst>
                  <a:ext uri="{0D108BD9-81ED-4DB2-BD59-A6C34878D82A}">
                    <a16:rowId xmlns:a16="http://schemas.microsoft.com/office/drawing/2014/main" val="3968298731"/>
                  </a:ext>
                </a:extLst>
              </a:tr>
              <a:tr h="137700">
                <a:tc>
                  <a:txBody>
                    <a:bodyPr/>
                    <a:lstStyle/>
                    <a:p>
                      <a:pPr algn="l" fontAlgn="ctr"/>
                      <a:r>
                        <a:rPr lang="fr-FR" sz="700" b="0" i="0" u="none" strike="noStrike">
                          <a:solidFill>
                            <a:srgbClr val="000000"/>
                          </a:solidFill>
                          <a:effectLst/>
                          <a:latin typeface="Marianne" panose="02000000000000000000" pitchFamily="2" charset="0"/>
                        </a:rPr>
                        <a:t>Diplôme d'état en Ingénierie sociale (DEIS)</a:t>
                      </a:r>
                    </a:p>
                  </a:txBody>
                  <a:tcPr marL="228600" marR="9525" marT="9525" marB="0" anchor="ctr"/>
                </a:tc>
                <a:tc>
                  <a:txBody>
                    <a:bodyPr/>
                    <a:lstStyle/>
                    <a:p>
                      <a:pPr algn="r" fontAlgn="ctr"/>
                      <a:r>
                        <a:rPr lang="fr-FR" sz="700" b="1" i="0" u="none" strike="noStrike">
                          <a:solidFill>
                            <a:srgbClr val="000000"/>
                          </a:solidFill>
                          <a:effectLst/>
                          <a:latin typeface="Marianne" panose="02000000000000000000" pitchFamily="2" charset="0"/>
                        </a:rPr>
                        <a:t>5</a:t>
                      </a:r>
                    </a:p>
                  </a:txBody>
                  <a:tcPr marL="9525" marR="9525" marT="9525" marB="0" anchor="ctr">
                    <a:solidFill>
                      <a:srgbClr val="AEA397"/>
                    </a:solidFill>
                  </a:tcPr>
                </a:tc>
                <a:extLst>
                  <a:ext uri="{0D108BD9-81ED-4DB2-BD59-A6C34878D82A}">
                    <a16:rowId xmlns:a16="http://schemas.microsoft.com/office/drawing/2014/main" val="414924843"/>
                  </a:ext>
                </a:extLst>
              </a:tr>
              <a:tr h="137700">
                <a:tc>
                  <a:txBody>
                    <a:bodyPr/>
                    <a:lstStyle/>
                    <a:p>
                      <a:pPr algn="l" fontAlgn="ctr"/>
                      <a:r>
                        <a:rPr lang="fr-FR" sz="700" b="0" i="0" u="none" strike="noStrike" dirty="0">
                          <a:solidFill>
                            <a:srgbClr val="000000"/>
                          </a:solidFill>
                          <a:effectLst/>
                          <a:latin typeface="Marianne" panose="02000000000000000000" pitchFamily="2" charset="0"/>
                        </a:rPr>
                        <a:t>Certificat d'aptitude aux fonctions de directeur d'établissement et de service d'intervention sociale (CAFDES)</a:t>
                      </a:r>
                    </a:p>
                  </a:txBody>
                  <a:tcPr marL="228600"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12</a:t>
                      </a:r>
                    </a:p>
                  </a:txBody>
                  <a:tcPr marL="9525" marR="9525" marT="9525" marB="0" anchor="ctr">
                    <a:solidFill>
                      <a:srgbClr val="AEA397"/>
                    </a:solidFill>
                  </a:tcPr>
                </a:tc>
                <a:extLst>
                  <a:ext uri="{0D108BD9-81ED-4DB2-BD59-A6C34878D82A}">
                    <a16:rowId xmlns:a16="http://schemas.microsoft.com/office/drawing/2014/main" val="1628761665"/>
                  </a:ext>
                </a:extLst>
              </a:tr>
            </a:tbl>
          </a:graphicData>
        </a:graphic>
      </p:graphicFrame>
      <p:sp>
        <p:nvSpPr>
          <p:cNvPr id="6" name="ZoneTexte 5">
            <a:extLst>
              <a:ext uri="{FF2B5EF4-FFF2-40B4-BE49-F238E27FC236}">
                <a16:creationId xmlns:a16="http://schemas.microsoft.com/office/drawing/2014/main" id="{559D720B-AB11-D923-AE86-7296B9FAA27C}"/>
              </a:ext>
            </a:extLst>
          </p:cNvPr>
          <p:cNvSpPr txBox="1"/>
          <p:nvPr/>
        </p:nvSpPr>
        <p:spPr>
          <a:xfrm>
            <a:off x="6748933" y="2545221"/>
            <a:ext cx="2002184" cy="738664"/>
          </a:xfrm>
          <a:prstGeom prst="rect">
            <a:avLst/>
          </a:prstGeom>
          <a:noFill/>
          <a:ln>
            <a:solidFill>
              <a:srgbClr val="C3C3C3"/>
            </a:solidFill>
          </a:ln>
        </p:spPr>
        <p:txBody>
          <a:bodyPr wrap="square" rtlCol="0">
            <a:spAutoFit/>
          </a:bodyPr>
          <a:lstStyle/>
          <a:p>
            <a:pPr algn="just"/>
            <a:r>
              <a:rPr lang="fr-FR" sz="700" dirty="0">
                <a:latin typeface="Marianne" panose="02000000000000000000" pitchFamily="2" charset="0"/>
              </a:rPr>
              <a:t>Le ministère en charge des affaires sociales met en place des formations et délivre des diplômes d’Etat de travail social. Tous ces diplômes sont accessibles par validation d’acquis d’expérience (VAE)</a:t>
            </a:r>
          </a:p>
        </p:txBody>
      </p:sp>
      <p:pic>
        <p:nvPicPr>
          <p:cNvPr id="8" name="Graphique 7" descr="Informations avec un remplissage uni">
            <a:extLst>
              <a:ext uri="{FF2B5EF4-FFF2-40B4-BE49-F238E27FC236}">
                <a16:creationId xmlns:a16="http://schemas.microsoft.com/office/drawing/2014/main" id="{02132C8F-BBE0-139D-EEF2-DE0C3ED401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09719" y="2373771"/>
            <a:ext cx="342900" cy="342900"/>
          </a:xfrm>
          <a:prstGeom prst="rect">
            <a:avLst/>
          </a:prstGeom>
        </p:spPr>
      </p:pic>
      <p:pic>
        <p:nvPicPr>
          <p:cNvPr id="3" name="Graphique 2" descr="Jouer avec un remplissage uni">
            <a:extLst>
              <a:ext uri="{FF2B5EF4-FFF2-40B4-BE49-F238E27FC236}">
                <a16:creationId xmlns:a16="http://schemas.microsoft.com/office/drawing/2014/main" id="{8A123885-F371-030A-9AAF-ABB12C48F17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4120" y="313175"/>
            <a:ext cx="483650" cy="483650"/>
          </a:xfrm>
          <a:prstGeom prst="rect">
            <a:avLst/>
          </a:prstGeom>
        </p:spPr>
      </p:pic>
    </p:spTree>
    <p:extLst>
      <p:ext uri="{BB962C8B-B14F-4D97-AF65-F5344CB8AC3E}">
        <p14:creationId xmlns:p14="http://schemas.microsoft.com/office/powerpoint/2010/main" val="27081239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BD03CF5-1D03-8C2A-5B0E-3D66EAA2AA77}"/>
              </a:ext>
            </a:extLst>
          </p:cNvPr>
          <p:cNvSpPr txBox="1"/>
          <p:nvPr/>
        </p:nvSpPr>
        <p:spPr>
          <a:xfrm>
            <a:off x="600809" y="312996"/>
            <a:ext cx="7531699" cy="600164"/>
          </a:xfrm>
          <a:prstGeom prst="rect">
            <a:avLst/>
          </a:prstGeom>
          <a:noFill/>
        </p:spPr>
        <p:txBody>
          <a:bodyPr wrap="square" rtlCol="0">
            <a:spAutoFit/>
          </a:bodyPr>
          <a:lstStyle/>
          <a:p>
            <a:r>
              <a:rPr lang="fr-FR" sz="2400" b="1" dirty="0">
                <a:latin typeface="Marianne" panose="02000000000000000000" pitchFamily="2" charset="0"/>
              </a:rPr>
              <a:t>Diplômes délivrés </a:t>
            </a:r>
            <a:r>
              <a:rPr lang="fr-FR" sz="1875" b="1" dirty="0">
                <a:latin typeface="Marianne" panose="02000000000000000000" pitchFamily="2" charset="0"/>
              </a:rPr>
              <a:t>(professions de santé) </a:t>
            </a:r>
          </a:p>
          <a:p>
            <a:r>
              <a:rPr lang="fr-FR" sz="900" dirty="0">
                <a:latin typeface="Marianne" panose="02000000000000000000" pitchFamily="2" charset="0"/>
              </a:rPr>
              <a:t>Formation aux professions </a:t>
            </a:r>
            <a:r>
              <a:rPr lang="fr-FR" sz="900" u="sng" dirty="0">
                <a:latin typeface="Marianne" panose="02000000000000000000" pitchFamily="2" charset="0"/>
              </a:rPr>
              <a:t>santé</a:t>
            </a:r>
            <a:r>
              <a:rPr lang="fr-FR" sz="900" dirty="0">
                <a:latin typeface="Marianne" panose="02000000000000000000" pitchFamily="2" charset="0"/>
              </a:rPr>
              <a:t> (nombre de diplômes délivrés en 2021 -  y compris Validation des Acquis de l'Expérience partielle)</a:t>
            </a:r>
          </a:p>
        </p:txBody>
      </p:sp>
      <p:sp>
        <p:nvSpPr>
          <p:cNvPr id="4" name="Espace réservé du numéro de diapositive 3">
            <a:extLst>
              <a:ext uri="{FF2B5EF4-FFF2-40B4-BE49-F238E27FC236}">
                <a16:creationId xmlns:a16="http://schemas.microsoft.com/office/drawing/2014/main" id="{66C43035-28D7-2169-4C92-4C9C41301A71}"/>
              </a:ext>
            </a:extLst>
          </p:cNvPr>
          <p:cNvSpPr>
            <a:spLocks noGrp="1"/>
          </p:cNvSpPr>
          <p:nvPr>
            <p:ph type="sldNum" sz="quarter" idx="12"/>
          </p:nvPr>
        </p:nvSpPr>
        <p:spPr/>
        <p:txBody>
          <a:bodyPr/>
          <a:lstStyle/>
          <a:p>
            <a:fld id="{B4A918BC-4D43-4B42-B3C0-E7EBE25E6AF0}" type="slidenum">
              <a:rPr lang="en-US" smtClean="0"/>
              <a:t>29</a:t>
            </a:fld>
            <a:endParaRPr lang="en-US"/>
          </a:p>
        </p:txBody>
      </p:sp>
      <p:sp>
        <p:nvSpPr>
          <p:cNvPr id="9" name="ZoneTexte 8">
            <a:extLst>
              <a:ext uri="{FF2B5EF4-FFF2-40B4-BE49-F238E27FC236}">
                <a16:creationId xmlns:a16="http://schemas.microsoft.com/office/drawing/2014/main" id="{70AA655C-8A10-37F5-8446-E6E4A6285678}"/>
              </a:ext>
            </a:extLst>
          </p:cNvPr>
          <p:cNvSpPr txBox="1"/>
          <p:nvPr/>
        </p:nvSpPr>
        <p:spPr>
          <a:xfrm>
            <a:off x="513761" y="4855532"/>
            <a:ext cx="1402526" cy="184666"/>
          </a:xfrm>
          <a:prstGeom prst="rect">
            <a:avLst/>
          </a:prstGeom>
          <a:noFill/>
        </p:spPr>
        <p:txBody>
          <a:bodyPr wrap="square">
            <a:spAutoFit/>
          </a:bodyPr>
          <a:lstStyle/>
          <a:p>
            <a:r>
              <a:rPr lang="fr-FR" sz="600" i="1" dirty="0">
                <a:latin typeface="Marianne" panose="02000000000000000000" pitchFamily="2" charset="0"/>
              </a:rPr>
              <a:t>Source : DREES, enquête Ecoles</a:t>
            </a:r>
          </a:p>
        </p:txBody>
      </p:sp>
      <p:graphicFrame>
        <p:nvGraphicFramePr>
          <p:cNvPr id="3" name="Tableau 2">
            <a:extLst>
              <a:ext uri="{FF2B5EF4-FFF2-40B4-BE49-F238E27FC236}">
                <a16:creationId xmlns:a16="http://schemas.microsoft.com/office/drawing/2014/main" id="{91D916E4-AEA3-5D1D-F05D-BA4BFAF4C3AF}"/>
              </a:ext>
            </a:extLst>
          </p:cNvPr>
          <p:cNvGraphicFramePr>
            <a:graphicFrameLocks noGrp="1"/>
          </p:cNvGraphicFramePr>
          <p:nvPr>
            <p:extLst>
              <p:ext uri="{D42A27DB-BD31-4B8C-83A1-F6EECF244321}">
                <p14:modId xmlns:p14="http://schemas.microsoft.com/office/powerpoint/2010/main" val="3402889146"/>
              </p:ext>
            </p:extLst>
          </p:nvPr>
        </p:nvGraphicFramePr>
        <p:xfrm>
          <a:off x="513761" y="1714501"/>
          <a:ext cx="4350534" cy="3100036"/>
        </p:xfrm>
        <a:graphic>
          <a:graphicData uri="http://schemas.openxmlformats.org/drawingml/2006/table">
            <a:tbl>
              <a:tblPr>
                <a:tableStyleId>{5C22544A-7EE6-4342-B048-85BDC9FD1C3A}</a:tableStyleId>
              </a:tblPr>
              <a:tblGrid>
                <a:gridCol w="3630534">
                  <a:extLst>
                    <a:ext uri="{9D8B030D-6E8A-4147-A177-3AD203B41FA5}">
                      <a16:colId xmlns:a16="http://schemas.microsoft.com/office/drawing/2014/main" val="2306837109"/>
                    </a:ext>
                  </a:extLst>
                </a:gridCol>
                <a:gridCol w="720000">
                  <a:extLst>
                    <a:ext uri="{9D8B030D-6E8A-4147-A177-3AD203B41FA5}">
                      <a16:colId xmlns:a16="http://schemas.microsoft.com/office/drawing/2014/main" val="3285286292"/>
                    </a:ext>
                  </a:extLst>
                </a:gridCol>
              </a:tblGrid>
              <a:tr h="208336">
                <a:tc>
                  <a:txBody>
                    <a:bodyPr/>
                    <a:lstStyle/>
                    <a:p>
                      <a:pPr algn="ctr" fontAlgn="ctr"/>
                      <a:r>
                        <a:rPr lang="fr-FR" sz="700" u="none" strike="noStrike" kern="1200" dirty="0">
                          <a:solidFill>
                            <a:schemeClr val="dk1"/>
                          </a:solidFill>
                          <a:effectLst/>
                          <a:latin typeface="Marianne" panose="02000000000000000000" pitchFamily="2" charset="0"/>
                          <a:ea typeface="+mn-ea"/>
                          <a:cs typeface="+mn-cs"/>
                        </a:rPr>
                        <a:t> </a:t>
                      </a:r>
                    </a:p>
                  </a:txBody>
                  <a:tcPr marL="4845" marR="4845" marT="4845" marB="0" anchor="ctr"/>
                </a:tc>
                <a:tc>
                  <a:txBody>
                    <a:bodyPr/>
                    <a:lstStyle/>
                    <a:p>
                      <a:pPr algn="ctr" fontAlgn="ctr"/>
                      <a:r>
                        <a:rPr lang="fr-FR" sz="700" b="1" u="none" strike="noStrike" kern="1200" dirty="0">
                          <a:solidFill>
                            <a:schemeClr val="dk1"/>
                          </a:solidFill>
                          <a:effectLst/>
                          <a:latin typeface="Marianne" panose="02000000000000000000" pitchFamily="2" charset="0"/>
                          <a:ea typeface="+mn-ea"/>
                          <a:cs typeface="+mn-cs"/>
                        </a:rPr>
                        <a:t>BRETAGNE</a:t>
                      </a:r>
                    </a:p>
                  </a:txBody>
                  <a:tcPr marL="4845" marR="4845" marT="4845" marB="0" anchor="ctr">
                    <a:solidFill>
                      <a:srgbClr val="AEA397"/>
                    </a:solidFill>
                  </a:tcPr>
                </a:tc>
                <a:extLst>
                  <a:ext uri="{0D108BD9-81ED-4DB2-BD59-A6C34878D82A}">
                    <a16:rowId xmlns:a16="http://schemas.microsoft.com/office/drawing/2014/main" val="2299999805"/>
                  </a:ext>
                </a:extLst>
              </a:tr>
              <a:tr h="137700">
                <a:tc>
                  <a:txBody>
                    <a:bodyPr/>
                    <a:lstStyle/>
                    <a:p>
                      <a:pPr algn="l" fontAlgn="ctr"/>
                      <a:r>
                        <a:rPr lang="fr-FR" sz="700" b="1" u="none" strike="noStrike" kern="1200" dirty="0">
                          <a:solidFill>
                            <a:schemeClr val="dk1"/>
                          </a:solidFill>
                          <a:effectLst/>
                          <a:latin typeface="Marianne" panose="02000000000000000000" pitchFamily="2" charset="0"/>
                          <a:ea typeface="+mn-ea"/>
                          <a:cs typeface="+mn-cs"/>
                        </a:rPr>
                        <a:t>Diplômes de niveau 3</a:t>
                      </a:r>
                    </a:p>
                  </a:txBody>
                  <a:tcPr marL="4845" marR="4845" marT="4845" marB="0" anchor="ctr"/>
                </a:tc>
                <a:tc>
                  <a:txBody>
                    <a:bodyPr/>
                    <a:lstStyle/>
                    <a:p>
                      <a:pPr algn="l" fontAlgn="b"/>
                      <a:r>
                        <a:rPr lang="fr-FR" sz="700" u="none" strike="noStrike" kern="1200" dirty="0">
                          <a:solidFill>
                            <a:schemeClr val="dk1"/>
                          </a:solidFill>
                          <a:effectLst/>
                          <a:latin typeface="Marianne" panose="02000000000000000000" pitchFamily="2" charset="0"/>
                          <a:ea typeface="+mn-ea"/>
                          <a:cs typeface="+mn-cs"/>
                        </a:rPr>
                        <a:t> </a:t>
                      </a:r>
                    </a:p>
                  </a:txBody>
                  <a:tcPr marL="4845" marR="4845" marT="4845" marB="0" anchor="b">
                    <a:solidFill>
                      <a:srgbClr val="AEA397"/>
                    </a:solidFill>
                  </a:tcPr>
                </a:tc>
                <a:extLst>
                  <a:ext uri="{0D108BD9-81ED-4DB2-BD59-A6C34878D82A}">
                    <a16:rowId xmlns:a16="http://schemas.microsoft.com/office/drawing/2014/main" val="3516121141"/>
                  </a:ext>
                </a:extLst>
              </a:tr>
              <a:tr h="137700">
                <a:tc>
                  <a:txBody>
                    <a:bodyPr/>
                    <a:lstStyle/>
                    <a:p>
                      <a:pPr algn="l" fontAlgn="ctr"/>
                      <a:r>
                        <a:rPr lang="fr-FR" sz="700" u="none" strike="noStrike" kern="1200" dirty="0">
                          <a:solidFill>
                            <a:schemeClr val="dk1"/>
                          </a:solidFill>
                          <a:effectLst/>
                          <a:latin typeface="Marianne" panose="02000000000000000000" pitchFamily="2" charset="0"/>
                          <a:ea typeface="+mn-ea"/>
                          <a:cs typeface="+mn-cs"/>
                        </a:rPr>
                        <a:t>Aides-soignants</a:t>
                      </a:r>
                    </a:p>
                  </a:txBody>
                  <a:tcPr marL="87210" marR="4845" marT="4845" marB="0" anchor="ctr"/>
                </a:tc>
                <a:tc>
                  <a:txBody>
                    <a:bodyPr/>
                    <a:lstStyle/>
                    <a:p>
                      <a:pPr algn="r" fontAlgn="ctr"/>
                      <a:r>
                        <a:rPr lang="fr-FR" sz="700" u="none" strike="noStrike" kern="1200" dirty="0">
                          <a:solidFill>
                            <a:schemeClr val="dk1"/>
                          </a:solidFill>
                          <a:effectLst/>
                          <a:latin typeface="Marianne" panose="02000000000000000000" pitchFamily="2" charset="0"/>
                          <a:ea typeface="+mn-ea"/>
                          <a:cs typeface="+mn-cs"/>
                        </a:rPr>
                        <a:t>1 301</a:t>
                      </a:r>
                    </a:p>
                  </a:txBody>
                  <a:tcPr marL="4845" marR="4845" marT="4845" marB="0" anchor="ctr">
                    <a:solidFill>
                      <a:srgbClr val="AEA397"/>
                    </a:solidFill>
                  </a:tcPr>
                </a:tc>
                <a:extLst>
                  <a:ext uri="{0D108BD9-81ED-4DB2-BD59-A6C34878D82A}">
                    <a16:rowId xmlns:a16="http://schemas.microsoft.com/office/drawing/2014/main" val="2054478263"/>
                  </a:ext>
                </a:extLst>
              </a:tr>
              <a:tr h="137700">
                <a:tc>
                  <a:txBody>
                    <a:bodyPr/>
                    <a:lstStyle/>
                    <a:p>
                      <a:pPr algn="l" fontAlgn="ctr"/>
                      <a:r>
                        <a:rPr lang="fr-FR" sz="700" u="none" strike="noStrike" kern="1200">
                          <a:solidFill>
                            <a:schemeClr val="dk1"/>
                          </a:solidFill>
                          <a:effectLst/>
                          <a:latin typeface="Marianne" panose="02000000000000000000" pitchFamily="2" charset="0"/>
                          <a:ea typeface="+mn-ea"/>
                          <a:cs typeface="+mn-cs"/>
                        </a:rPr>
                        <a:t>Ambulanciers</a:t>
                      </a:r>
                    </a:p>
                  </a:txBody>
                  <a:tcPr marL="87210" marR="4845" marT="4845" marB="0" anchor="ctr"/>
                </a:tc>
                <a:tc>
                  <a:txBody>
                    <a:bodyPr/>
                    <a:lstStyle/>
                    <a:p>
                      <a:pPr algn="r" fontAlgn="ctr"/>
                      <a:r>
                        <a:rPr lang="fr-FR" sz="700" u="none" strike="noStrike" kern="1200">
                          <a:solidFill>
                            <a:schemeClr val="dk1"/>
                          </a:solidFill>
                          <a:effectLst/>
                          <a:latin typeface="Marianne" panose="02000000000000000000" pitchFamily="2" charset="0"/>
                          <a:ea typeface="+mn-ea"/>
                          <a:cs typeface="+mn-cs"/>
                        </a:rPr>
                        <a:t>287</a:t>
                      </a:r>
                    </a:p>
                  </a:txBody>
                  <a:tcPr marL="4845" marR="4845" marT="4845" marB="0" anchor="ctr">
                    <a:solidFill>
                      <a:srgbClr val="AEA397"/>
                    </a:solidFill>
                  </a:tcPr>
                </a:tc>
                <a:extLst>
                  <a:ext uri="{0D108BD9-81ED-4DB2-BD59-A6C34878D82A}">
                    <a16:rowId xmlns:a16="http://schemas.microsoft.com/office/drawing/2014/main" val="1060897549"/>
                  </a:ext>
                </a:extLst>
              </a:tr>
              <a:tr h="137700">
                <a:tc>
                  <a:txBody>
                    <a:bodyPr/>
                    <a:lstStyle/>
                    <a:p>
                      <a:pPr algn="l" fontAlgn="ctr"/>
                      <a:r>
                        <a:rPr lang="fr-FR" sz="700" u="none" strike="noStrike" kern="1200" dirty="0">
                          <a:solidFill>
                            <a:schemeClr val="dk1"/>
                          </a:solidFill>
                          <a:effectLst/>
                          <a:latin typeface="Marianne" panose="02000000000000000000" pitchFamily="2" charset="0"/>
                          <a:ea typeface="+mn-ea"/>
                          <a:cs typeface="+mn-cs"/>
                        </a:rPr>
                        <a:t>Auxiliaires de puériculture</a:t>
                      </a:r>
                    </a:p>
                  </a:txBody>
                  <a:tcPr marL="87210" marR="4845" marT="4845" marB="0" anchor="ctr"/>
                </a:tc>
                <a:tc>
                  <a:txBody>
                    <a:bodyPr/>
                    <a:lstStyle/>
                    <a:p>
                      <a:pPr algn="r" fontAlgn="ctr"/>
                      <a:r>
                        <a:rPr lang="fr-FR" sz="700" u="none" strike="noStrike" kern="1200" dirty="0">
                          <a:solidFill>
                            <a:schemeClr val="dk1"/>
                          </a:solidFill>
                          <a:effectLst/>
                          <a:latin typeface="Marianne" panose="02000000000000000000" pitchFamily="2" charset="0"/>
                          <a:ea typeface="+mn-ea"/>
                          <a:cs typeface="+mn-cs"/>
                        </a:rPr>
                        <a:t>165</a:t>
                      </a:r>
                    </a:p>
                  </a:txBody>
                  <a:tcPr marL="4845" marR="4845" marT="4845" marB="0" anchor="ctr">
                    <a:solidFill>
                      <a:srgbClr val="AEA397"/>
                    </a:solidFill>
                  </a:tcPr>
                </a:tc>
                <a:extLst>
                  <a:ext uri="{0D108BD9-81ED-4DB2-BD59-A6C34878D82A}">
                    <a16:rowId xmlns:a16="http://schemas.microsoft.com/office/drawing/2014/main" val="1093574748"/>
                  </a:ext>
                </a:extLst>
              </a:tr>
              <a:tr h="137700">
                <a:tc>
                  <a:txBody>
                    <a:bodyPr/>
                    <a:lstStyle/>
                    <a:p>
                      <a:pPr algn="l" fontAlgn="ctr"/>
                      <a:r>
                        <a:rPr lang="fr-FR" sz="700" b="1" u="none" strike="noStrike" kern="1200" dirty="0">
                          <a:solidFill>
                            <a:schemeClr val="dk1"/>
                          </a:solidFill>
                          <a:effectLst/>
                          <a:latin typeface="Marianne" panose="02000000000000000000" pitchFamily="2" charset="0"/>
                          <a:ea typeface="+mn-ea"/>
                          <a:cs typeface="+mn-cs"/>
                        </a:rPr>
                        <a:t>Diplômes de niveau 5</a:t>
                      </a:r>
                    </a:p>
                  </a:txBody>
                  <a:tcPr marL="4845" marR="4845" marT="4845" marB="0" anchor="ctr"/>
                </a:tc>
                <a:tc>
                  <a:txBody>
                    <a:bodyPr/>
                    <a:lstStyle/>
                    <a:p>
                      <a:pPr algn="r" fontAlgn="ctr"/>
                      <a:r>
                        <a:rPr lang="fr-FR" sz="700" u="none" strike="noStrike" kern="1200" dirty="0">
                          <a:solidFill>
                            <a:schemeClr val="dk1"/>
                          </a:solidFill>
                          <a:effectLst/>
                          <a:latin typeface="Marianne" panose="02000000000000000000" pitchFamily="2" charset="0"/>
                          <a:ea typeface="+mn-ea"/>
                          <a:cs typeface="+mn-cs"/>
                        </a:rPr>
                        <a:t> </a:t>
                      </a:r>
                    </a:p>
                  </a:txBody>
                  <a:tcPr marL="4845" marR="4845" marT="4845" marB="0" anchor="ctr">
                    <a:solidFill>
                      <a:srgbClr val="AEA397"/>
                    </a:solidFill>
                  </a:tcPr>
                </a:tc>
                <a:extLst>
                  <a:ext uri="{0D108BD9-81ED-4DB2-BD59-A6C34878D82A}">
                    <a16:rowId xmlns:a16="http://schemas.microsoft.com/office/drawing/2014/main" val="1205562119"/>
                  </a:ext>
                </a:extLst>
              </a:tr>
              <a:tr h="137700">
                <a:tc>
                  <a:txBody>
                    <a:bodyPr/>
                    <a:lstStyle/>
                    <a:p>
                      <a:pPr algn="l" fontAlgn="ctr"/>
                      <a:r>
                        <a:rPr lang="fr-FR" sz="700" u="none" strike="noStrike" kern="1200" dirty="0">
                          <a:solidFill>
                            <a:schemeClr val="dk1"/>
                          </a:solidFill>
                          <a:effectLst/>
                          <a:latin typeface="Marianne" panose="02000000000000000000" pitchFamily="2" charset="0"/>
                          <a:ea typeface="+mn-ea"/>
                          <a:cs typeface="+mn-cs"/>
                        </a:rPr>
                        <a:t>Techniciens en analyses biomédicales</a:t>
                      </a:r>
                    </a:p>
                  </a:txBody>
                  <a:tcPr marL="87210" marR="4845" marT="4845" marB="0" anchor="ctr"/>
                </a:tc>
                <a:tc>
                  <a:txBody>
                    <a:bodyPr/>
                    <a:lstStyle/>
                    <a:p>
                      <a:pPr algn="r" fontAlgn="ctr"/>
                      <a:r>
                        <a:rPr lang="fr-FR" sz="700" u="none" strike="noStrike" kern="1200" dirty="0">
                          <a:solidFill>
                            <a:schemeClr val="dk1"/>
                          </a:solidFill>
                          <a:effectLst/>
                          <a:latin typeface="Marianne" panose="02000000000000000000" pitchFamily="2" charset="0"/>
                          <a:ea typeface="+mn-ea"/>
                          <a:cs typeface="+mn-cs"/>
                        </a:rPr>
                        <a:t>0</a:t>
                      </a:r>
                    </a:p>
                  </a:txBody>
                  <a:tcPr marL="4845" marR="4845" marT="4845" marB="0" anchor="ctr">
                    <a:solidFill>
                      <a:srgbClr val="AEA397"/>
                    </a:solidFill>
                  </a:tcPr>
                </a:tc>
                <a:extLst>
                  <a:ext uri="{0D108BD9-81ED-4DB2-BD59-A6C34878D82A}">
                    <a16:rowId xmlns:a16="http://schemas.microsoft.com/office/drawing/2014/main" val="4269310646"/>
                  </a:ext>
                </a:extLst>
              </a:tr>
              <a:tr h="137700">
                <a:tc>
                  <a:txBody>
                    <a:bodyPr/>
                    <a:lstStyle/>
                    <a:p>
                      <a:pPr algn="l" fontAlgn="ctr"/>
                      <a:r>
                        <a:rPr lang="fr-FR" sz="700" u="none" strike="noStrike" kern="1200">
                          <a:solidFill>
                            <a:schemeClr val="dk1"/>
                          </a:solidFill>
                          <a:effectLst/>
                          <a:latin typeface="Marianne" panose="02000000000000000000" pitchFamily="2" charset="0"/>
                          <a:ea typeface="+mn-ea"/>
                          <a:cs typeface="+mn-cs"/>
                        </a:rPr>
                        <a:t>Préparateurs en pharmacie hospitalière</a:t>
                      </a:r>
                    </a:p>
                  </a:txBody>
                  <a:tcPr marL="87210" marR="4845" marT="4845" marB="0" anchor="ctr"/>
                </a:tc>
                <a:tc>
                  <a:txBody>
                    <a:bodyPr/>
                    <a:lstStyle/>
                    <a:p>
                      <a:pPr algn="r" fontAlgn="ctr"/>
                      <a:r>
                        <a:rPr lang="fr-FR" sz="700" u="none" strike="noStrike" kern="1200">
                          <a:solidFill>
                            <a:schemeClr val="dk1"/>
                          </a:solidFill>
                          <a:effectLst/>
                          <a:latin typeface="Marianne" panose="02000000000000000000" pitchFamily="2" charset="0"/>
                          <a:ea typeface="+mn-ea"/>
                          <a:cs typeface="+mn-cs"/>
                        </a:rPr>
                        <a:t>0</a:t>
                      </a:r>
                    </a:p>
                  </a:txBody>
                  <a:tcPr marL="4845" marR="4845" marT="4845" marB="0" anchor="ctr">
                    <a:solidFill>
                      <a:srgbClr val="AEA397"/>
                    </a:solidFill>
                  </a:tcPr>
                </a:tc>
                <a:extLst>
                  <a:ext uri="{0D108BD9-81ED-4DB2-BD59-A6C34878D82A}">
                    <a16:rowId xmlns:a16="http://schemas.microsoft.com/office/drawing/2014/main" val="1757897138"/>
                  </a:ext>
                </a:extLst>
              </a:tr>
              <a:tr h="137700">
                <a:tc>
                  <a:txBody>
                    <a:bodyPr/>
                    <a:lstStyle/>
                    <a:p>
                      <a:pPr algn="l" fontAlgn="ctr"/>
                      <a:r>
                        <a:rPr lang="fr-FR" sz="700" u="none" strike="noStrike" kern="1200" dirty="0">
                          <a:solidFill>
                            <a:schemeClr val="dk1"/>
                          </a:solidFill>
                          <a:effectLst/>
                          <a:latin typeface="Marianne" panose="02000000000000000000" pitchFamily="2" charset="0"/>
                          <a:ea typeface="+mn-ea"/>
                          <a:cs typeface="+mn-cs"/>
                        </a:rPr>
                        <a:t>Psychomotriciens</a:t>
                      </a:r>
                    </a:p>
                  </a:txBody>
                  <a:tcPr marL="87210" marR="4845" marT="4845" marB="0" anchor="ctr"/>
                </a:tc>
                <a:tc>
                  <a:txBody>
                    <a:bodyPr/>
                    <a:lstStyle/>
                    <a:p>
                      <a:pPr algn="r" fontAlgn="ctr"/>
                      <a:r>
                        <a:rPr lang="fr-FR" sz="700" u="none" strike="noStrike" kern="1200">
                          <a:solidFill>
                            <a:schemeClr val="dk1"/>
                          </a:solidFill>
                          <a:effectLst/>
                          <a:latin typeface="Marianne" panose="02000000000000000000" pitchFamily="2" charset="0"/>
                          <a:ea typeface="+mn-ea"/>
                          <a:cs typeface="+mn-cs"/>
                        </a:rPr>
                        <a:t>0</a:t>
                      </a:r>
                    </a:p>
                  </a:txBody>
                  <a:tcPr marL="4845" marR="4845" marT="4845" marB="0" anchor="ctr">
                    <a:solidFill>
                      <a:srgbClr val="AEA397"/>
                    </a:solidFill>
                  </a:tcPr>
                </a:tc>
                <a:extLst>
                  <a:ext uri="{0D108BD9-81ED-4DB2-BD59-A6C34878D82A}">
                    <a16:rowId xmlns:a16="http://schemas.microsoft.com/office/drawing/2014/main" val="2303785920"/>
                  </a:ext>
                </a:extLst>
              </a:tr>
              <a:tr h="137700">
                <a:tc>
                  <a:txBody>
                    <a:bodyPr/>
                    <a:lstStyle/>
                    <a:p>
                      <a:pPr algn="l" fontAlgn="ctr"/>
                      <a:r>
                        <a:rPr lang="fr-FR" sz="700" b="1" u="none" strike="noStrike" kern="1200" dirty="0">
                          <a:solidFill>
                            <a:schemeClr val="dk1"/>
                          </a:solidFill>
                          <a:effectLst/>
                          <a:latin typeface="Marianne" panose="02000000000000000000" pitchFamily="2" charset="0"/>
                          <a:ea typeface="+mn-ea"/>
                          <a:cs typeface="+mn-cs"/>
                        </a:rPr>
                        <a:t>Diplômes de niveau 6</a:t>
                      </a:r>
                    </a:p>
                  </a:txBody>
                  <a:tcPr marL="4845" marR="4845" marT="4845" marB="0" anchor="ctr"/>
                </a:tc>
                <a:tc>
                  <a:txBody>
                    <a:bodyPr/>
                    <a:lstStyle/>
                    <a:p>
                      <a:pPr algn="r" fontAlgn="ctr"/>
                      <a:r>
                        <a:rPr lang="fr-FR" sz="700" u="none" strike="noStrike" kern="1200" dirty="0">
                          <a:solidFill>
                            <a:schemeClr val="dk1"/>
                          </a:solidFill>
                          <a:effectLst/>
                          <a:latin typeface="Marianne" panose="02000000000000000000" pitchFamily="2" charset="0"/>
                          <a:ea typeface="+mn-ea"/>
                          <a:cs typeface="+mn-cs"/>
                        </a:rPr>
                        <a:t> </a:t>
                      </a:r>
                    </a:p>
                  </a:txBody>
                  <a:tcPr marL="4845" marR="4845" marT="4845" marB="0" anchor="ctr">
                    <a:solidFill>
                      <a:srgbClr val="AEA397"/>
                    </a:solidFill>
                  </a:tcPr>
                </a:tc>
                <a:extLst>
                  <a:ext uri="{0D108BD9-81ED-4DB2-BD59-A6C34878D82A}">
                    <a16:rowId xmlns:a16="http://schemas.microsoft.com/office/drawing/2014/main" val="2334978929"/>
                  </a:ext>
                </a:extLst>
              </a:tr>
              <a:tr h="137700">
                <a:tc>
                  <a:txBody>
                    <a:bodyPr/>
                    <a:lstStyle/>
                    <a:p>
                      <a:pPr algn="l" fontAlgn="ctr"/>
                      <a:r>
                        <a:rPr lang="fr-FR" sz="700" u="none" strike="noStrike" kern="1200">
                          <a:solidFill>
                            <a:schemeClr val="dk1"/>
                          </a:solidFill>
                          <a:effectLst/>
                          <a:latin typeface="Marianne" panose="02000000000000000000" pitchFamily="2" charset="0"/>
                          <a:ea typeface="+mn-ea"/>
                          <a:cs typeface="+mn-cs"/>
                        </a:rPr>
                        <a:t>Manipulateurs en électroradiologie médicale</a:t>
                      </a:r>
                    </a:p>
                  </a:txBody>
                  <a:tcPr marL="87210" marR="4845" marT="4845" marB="0" anchor="ctr"/>
                </a:tc>
                <a:tc>
                  <a:txBody>
                    <a:bodyPr/>
                    <a:lstStyle/>
                    <a:p>
                      <a:pPr algn="r" fontAlgn="ctr"/>
                      <a:r>
                        <a:rPr lang="fr-FR" sz="700" u="none" strike="noStrike" kern="1200">
                          <a:solidFill>
                            <a:schemeClr val="dk1"/>
                          </a:solidFill>
                          <a:effectLst/>
                          <a:latin typeface="Marianne" panose="02000000000000000000" pitchFamily="2" charset="0"/>
                          <a:ea typeface="+mn-ea"/>
                          <a:cs typeface="+mn-cs"/>
                        </a:rPr>
                        <a:t>20</a:t>
                      </a:r>
                    </a:p>
                  </a:txBody>
                  <a:tcPr marL="4845" marR="4845" marT="4845" marB="0" anchor="ctr">
                    <a:solidFill>
                      <a:srgbClr val="AEA397"/>
                    </a:solidFill>
                  </a:tcPr>
                </a:tc>
                <a:extLst>
                  <a:ext uri="{0D108BD9-81ED-4DB2-BD59-A6C34878D82A}">
                    <a16:rowId xmlns:a16="http://schemas.microsoft.com/office/drawing/2014/main" val="2494615590"/>
                  </a:ext>
                </a:extLst>
              </a:tr>
              <a:tr h="137700">
                <a:tc>
                  <a:txBody>
                    <a:bodyPr/>
                    <a:lstStyle/>
                    <a:p>
                      <a:pPr algn="l" fontAlgn="ctr"/>
                      <a:r>
                        <a:rPr lang="fr-FR" sz="700" u="none" strike="noStrike" kern="1200" dirty="0">
                          <a:solidFill>
                            <a:schemeClr val="dk1"/>
                          </a:solidFill>
                          <a:effectLst/>
                          <a:latin typeface="Marianne" panose="02000000000000000000" pitchFamily="2" charset="0"/>
                          <a:ea typeface="+mn-ea"/>
                          <a:cs typeface="+mn-cs"/>
                        </a:rPr>
                        <a:t>Pédicures-podologues</a:t>
                      </a:r>
                    </a:p>
                  </a:txBody>
                  <a:tcPr marL="87210" marR="4845" marT="4845" marB="0" anchor="ctr"/>
                </a:tc>
                <a:tc>
                  <a:txBody>
                    <a:bodyPr/>
                    <a:lstStyle/>
                    <a:p>
                      <a:pPr algn="r" fontAlgn="ctr"/>
                      <a:r>
                        <a:rPr lang="fr-FR" sz="700" u="none" strike="noStrike" kern="1200" dirty="0">
                          <a:solidFill>
                            <a:schemeClr val="dk1"/>
                          </a:solidFill>
                          <a:effectLst/>
                          <a:latin typeface="Marianne" panose="02000000000000000000" pitchFamily="2" charset="0"/>
                          <a:ea typeface="+mn-ea"/>
                          <a:cs typeface="+mn-cs"/>
                        </a:rPr>
                        <a:t>41</a:t>
                      </a:r>
                    </a:p>
                  </a:txBody>
                  <a:tcPr marL="4845" marR="4845" marT="4845" marB="0" anchor="ctr">
                    <a:solidFill>
                      <a:srgbClr val="AEA397"/>
                    </a:solidFill>
                  </a:tcPr>
                </a:tc>
                <a:extLst>
                  <a:ext uri="{0D108BD9-81ED-4DB2-BD59-A6C34878D82A}">
                    <a16:rowId xmlns:a16="http://schemas.microsoft.com/office/drawing/2014/main" val="369236715"/>
                  </a:ext>
                </a:extLst>
              </a:tr>
              <a:tr h="137700">
                <a:tc>
                  <a:txBody>
                    <a:bodyPr/>
                    <a:lstStyle/>
                    <a:p>
                      <a:pPr algn="l" fontAlgn="ctr"/>
                      <a:r>
                        <a:rPr lang="fr-FR" sz="700" u="none" strike="noStrike" kern="1200">
                          <a:solidFill>
                            <a:schemeClr val="dk1"/>
                          </a:solidFill>
                          <a:effectLst/>
                          <a:latin typeface="Marianne" panose="02000000000000000000" pitchFamily="2" charset="0"/>
                          <a:ea typeface="+mn-ea"/>
                          <a:cs typeface="+mn-cs"/>
                        </a:rPr>
                        <a:t>Ergothérapeutes</a:t>
                      </a:r>
                    </a:p>
                  </a:txBody>
                  <a:tcPr marL="87210" marR="4845" marT="4845" marB="0" anchor="ctr"/>
                </a:tc>
                <a:tc>
                  <a:txBody>
                    <a:bodyPr/>
                    <a:lstStyle/>
                    <a:p>
                      <a:pPr algn="r" fontAlgn="ctr"/>
                      <a:r>
                        <a:rPr lang="fr-FR" sz="700" u="none" strike="noStrike" kern="1200" dirty="0">
                          <a:solidFill>
                            <a:schemeClr val="dk1"/>
                          </a:solidFill>
                          <a:effectLst/>
                          <a:latin typeface="Marianne" panose="02000000000000000000" pitchFamily="2" charset="0"/>
                          <a:ea typeface="+mn-ea"/>
                          <a:cs typeface="+mn-cs"/>
                        </a:rPr>
                        <a:t>65</a:t>
                      </a:r>
                    </a:p>
                  </a:txBody>
                  <a:tcPr marL="4845" marR="4845" marT="4845" marB="0" anchor="ctr">
                    <a:solidFill>
                      <a:srgbClr val="AEA397"/>
                    </a:solidFill>
                  </a:tcPr>
                </a:tc>
                <a:extLst>
                  <a:ext uri="{0D108BD9-81ED-4DB2-BD59-A6C34878D82A}">
                    <a16:rowId xmlns:a16="http://schemas.microsoft.com/office/drawing/2014/main" val="3510613659"/>
                  </a:ext>
                </a:extLst>
              </a:tr>
              <a:tr h="137700">
                <a:tc>
                  <a:txBody>
                    <a:bodyPr/>
                    <a:lstStyle/>
                    <a:p>
                      <a:pPr algn="l" fontAlgn="ctr"/>
                      <a:r>
                        <a:rPr lang="fr-FR" sz="700" u="none" strike="noStrike" kern="1200" dirty="0">
                          <a:solidFill>
                            <a:schemeClr val="dk1"/>
                          </a:solidFill>
                          <a:effectLst/>
                          <a:latin typeface="Marianne" panose="02000000000000000000" pitchFamily="2" charset="0"/>
                          <a:ea typeface="+mn-ea"/>
                          <a:cs typeface="+mn-cs"/>
                        </a:rPr>
                        <a:t>Infirmiers diplômés d'État</a:t>
                      </a:r>
                    </a:p>
                  </a:txBody>
                  <a:tcPr marL="87210" marR="4845" marT="4845" marB="0" anchor="ctr"/>
                </a:tc>
                <a:tc>
                  <a:txBody>
                    <a:bodyPr/>
                    <a:lstStyle/>
                    <a:p>
                      <a:pPr algn="r" fontAlgn="ctr"/>
                      <a:r>
                        <a:rPr lang="fr-FR" sz="700" u="none" strike="noStrike" kern="1200" dirty="0">
                          <a:solidFill>
                            <a:schemeClr val="dk1"/>
                          </a:solidFill>
                          <a:effectLst/>
                          <a:latin typeface="Marianne" panose="02000000000000000000" pitchFamily="2" charset="0"/>
                          <a:ea typeface="+mn-ea"/>
                          <a:cs typeface="+mn-cs"/>
                        </a:rPr>
                        <a:t>1 072</a:t>
                      </a:r>
                    </a:p>
                  </a:txBody>
                  <a:tcPr marL="4845" marR="4845" marT="4845" marB="0" anchor="ctr">
                    <a:solidFill>
                      <a:srgbClr val="AEA397"/>
                    </a:solidFill>
                  </a:tcPr>
                </a:tc>
                <a:extLst>
                  <a:ext uri="{0D108BD9-81ED-4DB2-BD59-A6C34878D82A}">
                    <a16:rowId xmlns:a16="http://schemas.microsoft.com/office/drawing/2014/main" val="737280991"/>
                  </a:ext>
                </a:extLst>
              </a:tr>
              <a:tr h="137700">
                <a:tc>
                  <a:txBody>
                    <a:bodyPr/>
                    <a:lstStyle/>
                    <a:p>
                      <a:pPr algn="l" fontAlgn="ctr"/>
                      <a:r>
                        <a:rPr lang="fr-FR" sz="700" b="1" u="none" strike="noStrike" kern="1200" dirty="0">
                          <a:solidFill>
                            <a:schemeClr val="dk1"/>
                          </a:solidFill>
                          <a:effectLst/>
                          <a:latin typeface="Marianne" panose="02000000000000000000" pitchFamily="2" charset="0"/>
                          <a:ea typeface="+mn-ea"/>
                          <a:cs typeface="+mn-cs"/>
                        </a:rPr>
                        <a:t>Diplômes de niveau 7</a:t>
                      </a:r>
                    </a:p>
                  </a:txBody>
                  <a:tcPr marL="4845" marR="4845" marT="4845" marB="0" anchor="ctr"/>
                </a:tc>
                <a:tc>
                  <a:txBody>
                    <a:bodyPr/>
                    <a:lstStyle/>
                    <a:p>
                      <a:pPr algn="r" fontAlgn="ctr"/>
                      <a:r>
                        <a:rPr lang="fr-FR" sz="700" u="none" strike="noStrike" kern="1200" dirty="0">
                          <a:solidFill>
                            <a:schemeClr val="dk1"/>
                          </a:solidFill>
                          <a:effectLst/>
                          <a:latin typeface="Marianne" panose="02000000000000000000" pitchFamily="2" charset="0"/>
                          <a:ea typeface="+mn-ea"/>
                          <a:cs typeface="+mn-cs"/>
                        </a:rPr>
                        <a:t> </a:t>
                      </a:r>
                    </a:p>
                  </a:txBody>
                  <a:tcPr marL="4845" marR="4845" marT="4845" marB="0" anchor="ctr">
                    <a:solidFill>
                      <a:srgbClr val="AEA397"/>
                    </a:solidFill>
                  </a:tcPr>
                </a:tc>
                <a:extLst>
                  <a:ext uri="{0D108BD9-81ED-4DB2-BD59-A6C34878D82A}">
                    <a16:rowId xmlns:a16="http://schemas.microsoft.com/office/drawing/2014/main" val="4050924243"/>
                  </a:ext>
                </a:extLst>
              </a:tr>
              <a:tr h="137700">
                <a:tc>
                  <a:txBody>
                    <a:bodyPr/>
                    <a:lstStyle/>
                    <a:p>
                      <a:pPr algn="l" fontAlgn="ctr"/>
                      <a:r>
                        <a:rPr lang="fr-FR" sz="700" u="none" strike="noStrike" kern="1200" dirty="0">
                          <a:solidFill>
                            <a:schemeClr val="dk1"/>
                          </a:solidFill>
                          <a:effectLst/>
                          <a:latin typeface="Marianne" panose="02000000000000000000" pitchFamily="2" charset="0"/>
                          <a:ea typeface="+mn-ea"/>
                          <a:cs typeface="+mn-cs"/>
                        </a:rPr>
                        <a:t>Masseurs kinésithérapeutes</a:t>
                      </a:r>
                    </a:p>
                  </a:txBody>
                  <a:tcPr marL="87210" marR="4845" marT="4845" marB="0" anchor="ctr"/>
                </a:tc>
                <a:tc>
                  <a:txBody>
                    <a:bodyPr/>
                    <a:lstStyle/>
                    <a:p>
                      <a:pPr algn="r" fontAlgn="ctr"/>
                      <a:r>
                        <a:rPr lang="fr-FR" sz="700" u="none" strike="noStrike" kern="1200">
                          <a:solidFill>
                            <a:schemeClr val="dk1"/>
                          </a:solidFill>
                          <a:effectLst/>
                          <a:latin typeface="Marianne" panose="02000000000000000000" pitchFamily="2" charset="0"/>
                          <a:ea typeface="+mn-ea"/>
                          <a:cs typeface="+mn-cs"/>
                        </a:rPr>
                        <a:t>121</a:t>
                      </a:r>
                    </a:p>
                  </a:txBody>
                  <a:tcPr marL="4845" marR="4845" marT="4845" marB="0" anchor="ctr">
                    <a:solidFill>
                      <a:srgbClr val="AEA397"/>
                    </a:solidFill>
                  </a:tcPr>
                </a:tc>
                <a:extLst>
                  <a:ext uri="{0D108BD9-81ED-4DB2-BD59-A6C34878D82A}">
                    <a16:rowId xmlns:a16="http://schemas.microsoft.com/office/drawing/2014/main" val="1006282772"/>
                  </a:ext>
                </a:extLst>
              </a:tr>
              <a:tr h="137700">
                <a:tc>
                  <a:txBody>
                    <a:bodyPr/>
                    <a:lstStyle/>
                    <a:p>
                      <a:pPr algn="l" fontAlgn="ctr"/>
                      <a:r>
                        <a:rPr lang="fr-FR" sz="700" u="none" strike="noStrike" kern="1200" dirty="0" err="1">
                          <a:solidFill>
                            <a:schemeClr val="dk1"/>
                          </a:solidFill>
                          <a:effectLst/>
                          <a:latin typeface="Marianne" panose="02000000000000000000" pitchFamily="2" charset="0"/>
                          <a:ea typeface="+mn-ea"/>
                          <a:cs typeface="+mn-cs"/>
                        </a:rPr>
                        <a:t>Sages-femmes</a:t>
                      </a:r>
                      <a:endParaRPr lang="fr-FR" sz="700" u="none" strike="noStrike" kern="1200" dirty="0">
                        <a:solidFill>
                          <a:schemeClr val="dk1"/>
                        </a:solidFill>
                        <a:effectLst/>
                        <a:latin typeface="Marianne" panose="02000000000000000000" pitchFamily="2" charset="0"/>
                        <a:ea typeface="+mn-ea"/>
                        <a:cs typeface="+mn-cs"/>
                      </a:endParaRPr>
                    </a:p>
                  </a:txBody>
                  <a:tcPr marL="87210" marR="4845" marT="4845" marB="0" anchor="ctr"/>
                </a:tc>
                <a:tc>
                  <a:txBody>
                    <a:bodyPr/>
                    <a:lstStyle/>
                    <a:p>
                      <a:pPr algn="r" fontAlgn="ctr"/>
                      <a:r>
                        <a:rPr lang="fr-FR" sz="700" u="none" strike="noStrike" kern="1200" dirty="0">
                          <a:solidFill>
                            <a:schemeClr val="dk1"/>
                          </a:solidFill>
                          <a:effectLst/>
                          <a:latin typeface="Marianne" panose="02000000000000000000" pitchFamily="2" charset="0"/>
                          <a:ea typeface="+mn-ea"/>
                          <a:cs typeface="+mn-cs"/>
                        </a:rPr>
                        <a:t>51</a:t>
                      </a:r>
                    </a:p>
                  </a:txBody>
                  <a:tcPr marL="4845" marR="4845" marT="4845" marB="0" anchor="ctr">
                    <a:solidFill>
                      <a:srgbClr val="AEA397"/>
                    </a:solidFill>
                  </a:tcPr>
                </a:tc>
                <a:extLst>
                  <a:ext uri="{0D108BD9-81ED-4DB2-BD59-A6C34878D82A}">
                    <a16:rowId xmlns:a16="http://schemas.microsoft.com/office/drawing/2014/main" val="2144740968"/>
                  </a:ext>
                </a:extLst>
              </a:tr>
              <a:tr h="137700">
                <a:tc>
                  <a:txBody>
                    <a:bodyPr/>
                    <a:lstStyle/>
                    <a:p>
                      <a:pPr algn="l" fontAlgn="ctr"/>
                      <a:r>
                        <a:rPr lang="fr-FR" sz="700" b="1" u="none" strike="noStrike" kern="1200" dirty="0">
                          <a:solidFill>
                            <a:schemeClr val="dk1"/>
                          </a:solidFill>
                          <a:effectLst/>
                          <a:latin typeface="Marianne" panose="02000000000000000000" pitchFamily="2" charset="0"/>
                          <a:ea typeface="+mn-ea"/>
                          <a:cs typeface="+mn-cs"/>
                        </a:rPr>
                        <a:t>Formations complémentaires (nombre de diplômes délivrés)</a:t>
                      </a:r>
                    </a:p>
                  </a:txBody>
                  <a:tcPr marL="4845" marR="4845" marT="4845" marB="0" anchor="ctr"/>
                </a:tc>
                <a:tc>
                  <a:txBody>
                    <a:bodyPr/>
                    <a:lstStyle/>
                    <a:p>
                      <a:pPr algn="r" fontAlgn="ctr"/>
                      <a:r>
                        <a:rPr lang="fr-FR" sz="700" u="none" strike="noStrike" kern="1200" dirty="0">
                          <a:solidFill>
                            <a:schemeClr val="dk1"/>
                          </a:solidFill>
                          <a:effectLst/>
                          <a:latin typeface="Marianne" panose="02000000000000000000" pitchFamily="2" charset="0"/>
                          <a:ea typeface="+mn-ea"/>
                          <a:cs typeface="+mn-cs"/>
                        </a:rPr>
                        <a:t> </a:t>
                      </a:r>
                    </a:p>
                  </a:txBody>
                  <a:tcPr marL="4845" marR="4845" marT="4845" marB="0" anchor="ctr">
                    <a:solidFill>
                      <a:srgbClr val="AEA397"/>
                    </a:solidFill>
                  </a:tcPr>
                </a:tc>
                <a:extLst>
                  <a:ext uri="{0D108BD9-81ED-4DB2-BD59-A6C34878D82A}">
                    <a16:rowId xmlns:a16="http://schemas.microsoft.com/office/drawing/2014/main" val="1968970673"/>
                  </a:ext>
                </a:extLst>
              </a:tr>
              <a:tr h="137700">
                <a:tc>
                  <a:txBody>
                    <a:bodyPr/>
                    <a:lstStyle/>
                    <a:p>
                      <a:pPr algn="l" fontAlgn="ctr"/>
                      <a:r>
                        <a:rPr lang="fr-FR" sz="700" u="none" strike="noStrike" kern="1200" dirty="0">
                          <a:solidFill>
                            <a:schemeClr val="dk1"/>
                          </a:solidFill>
                          <a:effectLst/>
                          <a:latin typeface="Marianne" panose="02000000000000000000" pitchFamily="2" charset="0"/>
                          <a:ea typeface="+mn-ea"/>
                          <a:cs typeface="+mn-cs"/>
                        </a:rPr>
                        <a:t>Infirmiers de bloc opératoire</a:t>
                      </a:r>
                    </a:p>
                  </a:txBody>
                  <a:tcPr marL="87210" marR="4845" marT="4845" marB="0" anchor="ctr"/>
                </a:tc>
                <a:tc>
                  <a:txBody>
                    <a:bodyPr/>
                    <a:lstStyle/>
                    <a:p>
                      <a:pPr algn="r" fontAlgn="ctr"/>
                      <a:r>
                        <a:rPr lang="fr-FR" sz="700" u="none" strike="noStrike" kern="1200" dirty="0">
                          <a:solidFill>
                            <a:schemeClr val="dk1"/>
                          </a:solidFill>
                          <a:effectLst/>
                          <a:latin typeface="Marianne" panose="02000000000000000000" pitchFamily="2" charset="0"/>
                          <a:ea typeface="+mn-ea"/>
                          <a:cs typeface="+mn-cs"/>
                        </a:rPr>
                        <a:t>40</a:t>
                      </a:r>
                    </a:p>
                  </a:txBody>
                  <a:tcPr marL="4845" marR="4845" marT="4845" marB="0" anchor="ctr">
                    <a:solidFill>
                      <a:srgbClr val="AEA397"/>
                    </a:solidFill>
                  </a:tcPr>
                </a:tc>
                <a:extLst>
                  <a:ext uri="{0D108BD9-81ED-4DB2-BD59-A6C34878D82A}">
                    <a16:rowId xmlns:a16="http://schemas.microsoft.com/office/drawing/2014/main" val="427168553"/>
                  </a:ext>
                </a:extLst>
              </a:tr>
              <a:tr h="137700">
                <a:tc>
                  <a:txBody>
                    <a:bodyPr/>
                    <a:lstStyle/>
                    <a:p>
                      <a:pPr algn="l" fontAlgn="ctr"/>
                      <a:r>
                        <a:rPr lang="fr-FR" sz="700" u="none" strike="noStrike" kern="1200">
                          <a:solidFill>
                            <a:schemeClr val="dk1"/>
                          </a:solidFill>
                          <a:effectLst/>
                          <a:latin typeface="Marianne" panose="02000000000000000000" pitchFamily="2" charset="0"/>
                          <a:ea typeface="+mn-ea"/>
                          <a:cs typeface="+mn-cs"/>
                        </a:rPr>
                        <a:t>Infirmiers anesthésistes</a:t>
                      </a:r>
                    </a:p>
                  </a:txBody>
                  <a:tcPr marL="87210" marR="4845" marT="4845" marB="0" anchor="ctr"/>
                </a:tc>
                <a:tc>
                  <a:txBody>
                    <a:bodyPr/>
                    <a:lstStyle/>
                    <a:p>
                      <a:pPr algn="r" fontAlgn="ctr"/>
                      <a:r>
                        <a:rPr lang="fr-FR" sz="700" u="none" strike="noStrike" kern="1200" dirty="0">
                          <a:solidFill>
                            <a:schemeClr val="dk1"/>
                          </a:solidFill>
                          <a:effectLst/>
                          <a:latin typeface="Marianne" panose="02000000000000000000" pitchFamily="2" charset="0"/>
                          <a:ea typeface="+mn-ea"/>
                          <a:cs typeface="+mn-cs"/>
                        </a:rPr>
                        <a:t>32</a:t>
                      </a:r>
                    </a:p>
                  </a:txBody>
                  <a:tcPr marL="4845" marR="4845" marT="4845" marB="0" anchor="ctr">
                    <a:solidFill>
                      <a:srgbClr val="AEA397"/>
                    </a:solidFill>
                  </a:tcPr>
                </a:tc>
                <a:extLst>
                  <a:ext uri="{0D108BD9-81ED-4DB2-BD59-A6C34878D82A}">
                    <a16:rowId xmlns:a16="http://schemas.microsoft.com/office/drawing/2014/main" val="778562555"/>
                  </a:ext>
                </a:extLst>
              </a:tr>
              <a:tr h="137700">
                <a:tc>
                  <a:txBody>
                    <a:bodyPr/>
                    <a:lstStyle/>
                    <a:p>
                      <a:pPr algn="l" fontAlgn="ctr"/>
                      <a:r>
                        <a:rPr lang="fr-FR" sz="700" u="none" strike="noStrike" kern="1200">
                          <a:solidFill>
                            <a:schemeClr val="dk1"/>
                          </a:solidFill>
                          <a:effectLst/>
                          <a:latin typeface="Marianne" panose="02000000000000000000" pitchFamily="2" charset="0"/>
                          <a:ea typeface="+mn-ea"/>
                          <a:cs typeface="+mn-cs"/>
                        </a:rPr>
                        <a:t>Puéricultrices</a:t>
                      </a:r>
                    </a:p>
                  </a:txBody>
                  <a:tcPr marL="87210" marR="4845" marT="4845" marB="0" anchor="ctr"/>
                </a:tc>
                <a:tc>
                  <a:txBody>
                    <a:bodyPr/>
                    <a:lstStyle/>
                    <a:p>
                      <a:pPr algn="r" fontAlgn="ctr"/>
                      <a:r>
                        <a:rPr lang="fr-FR" sz="700" u="none" strike="noStrike" kern="1200" dirty="0">
                          <a:solidFill>
                            <a:schemeClr val="dk1"/>
                          </a:solidFill>
                          <a:effectLst/>
                          <a:latin typeface="Marianne" panose="02000000000000000000" pitchFamily="2" charset="0"/>
                          <a:ea typeface="+mn-ea"/>
                          <a:cs typeface="+mn-cs"/>
                        </a:rPr>
                        <a:t>29</a:t>
                      </a:r>
                    </a:p>
                  </a:txBody>
                  <a:tcPr marL="4845" marR="4845" marT="4845" marB="0" anchor="ctr">
                    <a:solidFill>
                      <a:srgbClr val="AEA397"/>
                    </a:solidFill>
                  </a:tcPr>
                </a:tc>
                <a:extLst>
                  <a:ext uri="{0D108BD9-81ED-4DB2-BD59-A6C34878D82A}">
                    <a16:rowId xmlns:a16="http://schemas.microsoft.com/office/drawing/2014/main" val="207405572"/>
                  </a:ext>
                </a:extLst>
              </a:tr>
              <a:tr h="137700">
                <a:tc>
                  <a:txBody>
                    <a:bodyPr/>
                    <a:lstStyle/>
                    <a:p>
                      <a:pPr algn="l" fontAlgn="ctr"/>
                      <a:r>
                        <a:rPr lang="fr-FR" sz="700" u="none" strike="noStrike" kern="1200" dirty="0">
                          <a:solidFill>
                            <a:schemeClr val="dk1"/>
                          </a:solidFill>
                          <a:effectLst/>
                          <a:latin typeface="Marianne" panose="02000000000000000000" pitchFamily="2" charset="0"/>
                          <a:ea typeface="+mn-ea"/>
                          <a:cs typeface="+mn-cs"/>
                        </a:rPr>
                        <a:t>Cadres de santé</a:t>
                      </a:r>
                    </a:p>
                  </a:txBody>
                  <a:tcPr marL="87210" marR="4845" marT="4845" marB="0" anchor="ctr"/>
                </a:tc>
                <a:tc>
                  <a:txBody>
                    <a:bodyPr/>
                    <a:lstStyle/>
                    <a:p>
                      <a:pPr algn="r" fontAlgn="ctr"/>
                      <a:r>
                        <a:rPr lang="fr-FR" sz="700" u="none" strike="noStrike" kern="1200" dirty="0">
                          <a:solidFill>
                            <a:schemeClr val="dk1"/>
                          </a:solidFill>
                          <a:effectLst/>
                          <a:latin typeface="Marianne" panose="02000000000000000000" pitchFamily="2" charset="0"/>
                          <a:ea typeface="+mn-ea"/>
                          <a:cs typeface="+mn-cs"/>
                        </a:rPr>
                        <a:t>55</a:t>
                      </a:r>
                    </a:p>
                  </a:txBody>
                  <a:tcPr marL="4845" marR="4845" marT="4845" marB="0" anchor="ctr">
                    <a:solidFill>
                      <a:srgbClr val="AEA397"/>
                    </a:solidFill>
                  </a:tcPr>
                </a:tc>
                <a:extLst>
                  <a:ext uri="{0D108BD9-81ED-4DB2-BD59-A6C34878D82A}">
                    <a16:rowId xmlns:a16="http://schemas.microsoft.com/office/drawing/2014/main" val="3388502010"/>
                  </a:ext>
                </a:extLst>
              </a:tr>
            </a:tbl>
          </a:graphicData>
        </a:graphic>
      </p:graphicFrame>
      <p:sp>
        <p:nvSpPr>
          <p:cNvPr id="8" name="ZoneTexte 7">
            <a:extLst>
              <a:ext uri="{FF2B5EF4-FFF2-40B4-BE49-F238E27FC236}">
                <a16:creationId xmlns:a16="http://schemas.microsoft.com/office/drawing/2014/main" id="{509825B5-AAF6-52D0-065D-86AD812B2D4D}"/>
              </a:ext>
            </a:extLst>
          </p:cNvPr>
          <p:cNvSpPr txBox="1"/>
          <p:nvPr/>
        </p:nvSpPr>
        <p:spPr>
          <a:xfrm>
            <a:off x="6244283" y="2632630"/>
            <a:ext cx="1536854" cy="954107"/>
          </a:xfrm>
          <a:prstGeom prst="rect">
            <a:avLst/>
          </a:prstGeom>
          <a:noFill/>
          <a:ln>
            <a:solidFill>
              <a:srgbClr val="C3C3C3"/>
            </a:solidFill>
          </a:ln>
        </p:spPr>
        <p:txBody>
          <a:bodyPr wrap="square" rtlCol="0">
            <a:spAutoFit/>
          </a:bodyPr>
          <a:lstStyle/>
          <a:p>
            <a:pPr algn="just"/>
            <a:r>
              <a:rPr lang="fr-FR" sz="700" dirty="0">
                <a:latin typeface="Marianne" panose="02000000000000000000" pitchFamily="2" charset="0"/>
              </a:rPr>
              <a:t>Le ministère en charge de la Santé met en place des formations et délivre des diplômes d’Etat aux professions sanitaires. Certains d’entre eux sont accessibles par validation d’acquis d’expérience (VAE)</a:t>
            </a:r>
          </a:p>
        </p:txBody>
      </p:sp>
      <p:pic>
        <p:nvPicPr>
          <p:cNvPr id="11" name="Graphique 10" descr="Informations avec un remplissage uni">
            <a:extLst>
              <a:ext uri="{FF2B5EF4-FFF2-40B4-BE49-F238E27FC236}">
                <a16:creationId xmlns:a16="http://schemas.microsoft.com/office/drawing/2014/main" id="{266187C0-D08A-AAF1-2C96-325618A485D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11052" y="2443628"/>
            <a:ext cx="342900" cy="342900"/>
          </a:xfrm>
          <a:prstGeom prst="rect">
            <a:avLst/>
          </a:prstGeom>
        </p:spPr>
      </p:pic>
      <p:pic>
        <p:nvPicPr>
          <p:cNvPr id="5" name="Graphique 4" descr="Jouer avec un remplissage uni">
            <a:extLst>
              <a:ext uri="{FF2B5EF4-FFF2-40B4-BE49-F238E27FC236}">
                <a16:creationId xmlns:a16="http://schemas.microsoft.com/office/drawing/2014/main" id="{C3DF14F9-2D60-1F56-BA1A-3037250A847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1492" y="312996"/>
            <a:ext cx="483650" cy="483650"/>
          </a:xfrm>
          <a:prstGeom prst="rect">
            <a:avLst/>
          </a:prstGeom>
        </p:spPr>
      </p:pic>
      <p:pic>
        <p:nvPicPr>
          <p:cNvPr id="1026" name="Picture 2" descr="Vector doctor examines the report of the disease. medical checkup annual doctor health test appointment tiny person concept. preventive examination. patient consults hospital specialist. vector illustration">
            <a:extLst>
              <a:ext uri="{FF2B5EF4-FFF2-40B4-BE49-F238E27FC236}">
                <a16:creationId xmlns:a16="http://schemas.microsoft.com/office/drawing/2014/main" id="{DF8D2442-377B-EDA2-86BA-B741A9CBA83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54973" y="3848144"/>
            <a:ext cx="1326166" cy="1326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897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6C43035-28D7-2169-4C92-4C9C41301A71}"/>
              </a:ext>
            </a:extLst>
          </p:cNvPr>
          <p:cNvSpPr>
            <a:spLocks noGrp="1"/>
          </p:cNvSpPr>
          <p:nvPr>
            <p:ph type="sldNum" sz="quarter" idx="12"/>
          </p:nvPr>
        </p:nvSpPr>
        <p:spPr/>
        <p:txBody>
          <a:bodyPr/>
          <a:lstStyle/>
          <a:p>
            <a:fld id="{B4A918BC-4D43-4B42-B3C0-E7EBE25E6AF0}" type="slidenum">
              <a:rPr lang="en-US" smtClean="0"/>
              <a:t>3</a:t>
            </a:fld>
            <a:endParaRPr lang="en-US"/>
          </a:p>
        </p:txBody>
      </p:sp>
      <p:pic>
        <p:nvPicPr>
          <p:cNvPr id="4098" name="Picture 2" descr="Free vector businessman holding pencil at big complete checklist with tick marks">
            <a:extLst>
              <a:ext uri="{FF2B5EF4-FFF2-40B4-BE49-F238E27FC236}">
                <a16:creationId xmlns:a16="http://schemas.microsoft.com/office/drawing/2014/main" id="{0F671ABF-9BC0-8063-DE21-BDEC012107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496" y="255933"/>
            <a:ext cx="1378585" cy="918323"/>
          </a:xfrm>
          <a:prstGeom prst="rect">
            <a:avLst/>
          </a:prstGeom>
          <a:noFill/>
          <a:extLst>
            <a:ext uri="{909E8E84-426E-40DD-AFC4-6F175D3DCCD1}">
              <a14:hiddenFill xmlns:a14="http://schemas.microsoft.com/office/drawing/2010/main">
                <a:solidFill>
                  <a:srgbClr val="FFFFFF"/>
                </a:solidFill>
              </a14:hiddenFill>
            </a:ext>
          </a:extLst>
        </p:spPr>
      </p:pic>
      <p:sp>
        <p:nvSpPr>
          <p:cNvPr id="21" name="ZoneTexte 20">
            <a:extLst>
              <a:ext uri="{FF2B5EF4-FFF2-40B4-BE49-F238E27FC236}">
                <a16:creationId xmlns:a16="http://schemas.microsoft.com/office/drawing/2014/main" id="{26356788-78E3-05D7-ADC9-0EBC1FE5C90D}"/>
              </a:ext>
            </a:extLst>
          </p:cNvPr>
          <p:cNvSpPr txBox="1"/>
          <p:nvPr/>
        </p:nvSpPr>
        <p:spPr>
          <a:xfrm>
            <a:off x="1607081" y="686519"/>
            <a:ext cx="4128796" cy="553998"/>
          </a:xfrm>
          <a:prstGeom prst="rect">
            <a:avLst/>
          </a:prstGeom>
          <a:noFill/>
        </p:spPr>
        <p:txBody>
          <a:bodyPr wrap="square" rtlCol="0">
            <a:spAutoFit/>
          </a:bodyPr>
          <a:lstStyle/>
          <a:p>
            <a:r>
              <a:rPr lang="fr-FR" sz="3000" b="1" dirty="0">
                <a:latin typeface="Marianne" panose="02000000000000000000" pitchFamily="2" charset="0"/>
              </a:rPr>
              <a:t>Sommaire</a:t>
            </a:r>
          </a:p>
        </p:txBody>
      </p:sp>
      <p:graphicFrame>
        <p:nvGraphicFramePr>
          <p:cNvPr id="3" name="Tableau 15">
            <a:extLst>
              <a:ext uri="{FF2B5EF4-FFF2-40B4-BE49-F238E27FC236}">
                <a16:creationId xmlns:a16="http://schemas.microsoft.com/office/drawing/2014/main" id="{FFC0AE97-55D2-87AA-4C9C-F7B124BA225E}"/>
              </a:ext>
            </a:extLst>
          </p:cNvPr>
          <p:cNvGraphicFramePr>
            <a:graphicFrameLocks noGrp="1"/>
          </p:cNvGraphicFramePr>
          <p:nvPr>
            <p:extLst>
              <p:ext uri="{D42A27DB-BD31-4B8C-83A1-F6EECF244321}">
                <p14:modId xmlns:p14="http://schemas.microsoft.com/office/powerpoint/2010/main" val="4044629087"/>
              </p:ext>
            </p:extLst>
          </p:nvPr>
        </p:nvGraphicFramePr>
        <p:xfrm>
          <a:off x="1028583" y="2303750"/>
          <a:ext cx="3166015" cy="278130"/>
        </p:xfrm>
        <a:graphic>
          <a:graphicData uri="http://schemas.openxmlformats.org/drawingml/2006/table">
            <a:tbl>
              <a:tblPr firstRow="1" bandRow="1">
                <a:tableStyleId>{5C22544A-7EE6-4342-B048-85BDC9FD1C3A}</a:tableStyleId>
              </a:tblPr>
              <a:tblGrid>
                <a:gridCol w="2349000">
                  <a:extLst>
                    <a:ext uri="{9D8B030D-6E8A-4147-A177-3AD203B41FA5}">
                      <a16:colId xmlns:a16="http://schemas.microsoft.com/office/drawing/2014/main" val="2665232131"/>
                    </a:ext>
                  </a:extLst>
                </a:gridCol>
                <a:gridCol w="817015">
                  <a:extLst>
                    <a:ext uri="{9D8B030D-6E8A-4147-A177-3AD203B41FA5}">
                      <a16:colId xmlns:a16="http://schemas.microsoft.com/office/drawing/2014/main" val="1683383793"/>
                    </a:ext>
                  </a:extLst>
                </a:gridCol>
              </a:tblGrid>
              <a:tr h="278130">
                <a:tc>
                  <a:txBody>
                    <a:bodyPr/>
                    <a:lstStyle/>
                    <a:p>
                      <a:r>
                        <a:rPr lang="fr-FR" sz="1100" b="1" dirty="0">
                          <a:latin typeface="Mariane"/>
                        </a:rPr>
                        <a:t>Démographie</a:t>
                      </a:r>
                    </a:p>
                  </a:txBody>
                  <a:tcPr marL="68580" marR="68580" marT="34290" marB="34290">
                    <a:solidFill>
                      <a:srgbClr val="E4794A"/>
                    </a:solidFill>
                  </a:tcPr>
                </a:tc>
                <a:tc>
                  <a:txBody>
                    <a:bodyPr/>
                    <a:lstStyle/>
                    <a:p>
                      <a:r>
                        <a:rPr lang="fr-FR" sz="1100" b="1" dirty="0">
                          <a:latin typeface="Mariane"/>
                        </a:rPr>
                        <a:t>Page 4</a:t>
                      </a:r>
                    </a:p>
                  </a:txBody>
                  <a:tcPr marL="68580" marR="68580" marT="34290" marB="34290">
                    <a:solidFill>
                      <a:srgbClr val="E4794A"/>
                    </a:solidFill>
                  </a:tcPr>
                </a:tc>
                <a:extLst>
                  <a:ext uri="{0D108BD9-81ED-4DB2-BD59-A6C34878D82A}">
                    <a16:rowId xmlns:a16="http://schemas.microsoft.com/office/drawing/2014/main" val="2981152641"/>
                  </a:ext>
                </a:extLst>
              </a:tr>
            </a:tbl>
          </a:graphicData>
        </a:graphic>
      </p:graphicFrame>
      <p:graphicFrame>
        <p:nvGraphicFramePr>
          <p:cNvPr id="5" name="Tableau 15">
            <a:extLst>
              <a:ext uri="{FF2B5EF4-FFF2-40B4-BE49-F238E27FC236}">
                <a16:creationId xmlns:a16="http://schemas.microsoft.com/office/drawing/2014/main" id="{BBF8870C-DA4A-8DA8-CCD1-17869202FC68}"/>
              </a:ext>
            </a:extLst>
          </p:cNvPr>
          <p:cNvGraphicFramePr>
            <a:graphicFrameLocks noGrp="1"/>
          </p:cNvGraphicFramePr>
          <p:nvPr>
            <p:extLst>
              <p:ext uri="{D42A27DB-BD31-4B8C-83A1-F6EECF244321}">
                <p14:modId xmlns:p14="http://schemas.microsoft.com/office/powerpoint/2010/main" val="164872940"/>
              </p:ext>
            </p:extLst>
          </p:nvPr>
        </p:nvGraphicFramePr>
        <p:xfrm>
          <a:off x="1028582" y="2719555"/>
          <a:ext cx="3166015" cy="278130"/>
        </p:xfrm>
        <a:graphic>
          <a:graphicData uri="http://schemas.openxmlformats.org/drawingml/2006/table">
            <a:tbl>
              <a:tblPr firstRow="1" bandRow="1">
                <a:tableStyleId>{5C22544A-7EE6-4342-B048-85BDC9FD1C3A}</a:tableStyleId>
              </a:tblPr>
              <a:tblGrid>
                <a:gridCol w="2349000">
                  <a:extLst>
                    <a:ext uri="{9D8B030D-6E8A-4147-A177-3AD203B41FA5}">
                      <a16:colId xmlns:a16="http://schemas.microsoft.com/office/drawing/2014/main" val="2665232131"/>
                    </a:ext>
                  </a:extLst>
                </a:gridCol>
                <a:gridCol w="817015">
                  <a:extLst>
                    <a:ext uri="{9D8B030D-6E8A-4147-A177-3AD203B41FA5}">
                      <a16:colId xmlns:a16="http://schemas.microsoft.com/office/drawing/2014/main" val="1683383793"/>
                    </a:ext>
                  </a:extLst>
                </a:gridCol>
              </a:tblGrid>
              <a:tr h="278130">
                <a:tc>
                  <a:txBody>
                    <a:bodyPr/>
                    <a:lstStyle/>
                    <a:p>
                      <a:r>
                        <a:rPr lang="fr-FR" sz="1100" b="1" dirty="0">
                          <a:latin typeface="Mariane"/>
                        </a:rPr>
                        <a:t>Précarité – pauvreté- exclusion</a:t>
                      </a:r>
                    </a:p>
                  </a:txBody>
                  <a:tcPr marL="68580" marR="68580" marT="34290" marB="34290">
                    <a:solidFill>
                      <a:srgbClr val="7AB1E8"/>
                    </a:solidFill>
                  </a:tcPr>
                </a:tc>
                <a:tc>
                  <a:txBody>
                    <a:bodyPr/>
                    <a:lstStyle/>
                    <a:p>
                      <a:r>
                        <a:rPr lang="fr-FR" sz="1100" b="1" dirty="0">
                          <a:latin typeface="Mariane"/>
                        </a:rPr>
                        <a:t>Page 7</a:t>
                      </a:r>
                    </a:p>
                  </a:txBody>
                  <a:tcPr marL="68580" marR="68580" marT="34290" marB="34290">
                    <a:solidFill>
                      <a:srgbClr val="7AB1E8"/>
                    </a:solidFill>
                  </a:tcPr>
                </a:tc>
                <a:extLst>
                  <a:ext uri="{0D108BD9-81ED-4DB2-BD59-A6C34878D82A}">
                    <a16:rowId xmlns:a16="http://schemas.microsoft.com/office/drawing/2014/main" val="2981152641"/>
                  </a:ext>
                </a:extLst>
              </a:tr>
            </a:tbl>
          </a:graphicData>
        </a:graphic>
      </p:graphicFrame>
      <p:graphicFrame>
        <p:nvGraphicFramePr>
          <p:cNvPr id="8" name="Tableau 15">
            <a:extLst>
              <a:ext uri="{FF2B5EF4-FFF2-40B4-BE49-F238E27FC236}">
                <a16:creationId xmlns:a16="http://schemas.microsoft.com/office/drawing/2014/main" id="{7DCB1428-DBB4-DA5D-F1AA-C6E178F5812C}"/>
              </a:ext>
            </a:extLst>
          </p:cNvPr>
          <p:cNvGraphicFramePr>
            <a:graphicFrameLocks noGrp="1"/>
          </p:cNvGraphicFramePr>
          <p:nvPr>
            <p:extLst>
              <p:ext uri="{D42A27DB-BD31-4B8C-83A1-F6EECF244321}">
                <p14:modId xmlns:p14="http://schemas.microsoft.com/office/powerpoint/2010/main" val="1304922838"/>
              </p:ext>
            </p:extLst>
          </p:nvPr>
        </p:nvGraphicFramePr>
        <p:xfrm>
          <a:off x="1028580" y="3135360"/>
          <a:ext cx="3166015" cy="278130"/>
        </p:xfrm>
        <a:graphic>
          <a:graphicData uri="http://schemas.openxmlformats.org/drawingml/2006/table">
            <a:tbl>
              <a:tblPr firstRow="1" bandRow="1">
                <a:tableStyleId>{5C22544A-7EE6-4342-B048-85BDC9FD1C3A}</a:tableStyleId>
              </a:tblPr>
              <a:tblGrid>
                <a:gridCol w="2349000">
                  <a:extLst>
                    <a:ext uri="{9D8B030D-6E8A-4147-A177-3AD203B41FA5}">
                      <a16:colId xmlns:a16="http://schemas.microsoft.com/office/drawing/2014/main" val="2665232131"/>
                    </a:ext>
                  </a:extLst>
                </a:gridCol>
                <a:gridCol w="817015">
                  <a:extLst>
                    <a:ext uri="{9D8B030D-6E8A-4147-A177-3AD203B41FA5}">
                      <a16:colId xmlns:a16="http://schemas.microsoft.com/office/drawing/2014/main" val="1683383793"/>
                    </a:ext>
                  </a:extLst>
                </a:gridCol>
              </a:tblGrid>
              <a:tr h="278130">
                <a:tc>
                  <a:txBody>
                    <a:bodyPr/>
                    <a:lstStyle/>
                    <a:p>
                      <a:r>
                        <a:rPr lang="fr-FR" sz="1100" b="1" dirty="0">
                          <a:latin typeface="Mariane"/>
                        </a:rPr>
                        <a:t>Handicap et dépendance</a:t>
                      </a:r>
                    </a:p>
                  </a:txBody>
                  <a:tcPr marL="68580" marR="68580" marT="34290" marB="34290">
                    <a:solidFill>
                      <a:srgbClr val="A558A0"/>
                    </a:solidFill>
                  </a:tcPr>
                </a:tc>
                <a:tc>
                  <a:txBody>
                    <a:bodyPr/>
                    <a:lstStyle/>
                    <a:p>
                      <a:r>
                        <a:rPr lang="fr-FR" sz="1100" b="1" dirty="0">
                          <a:latin typeface="Mariane"/>
                        </a:rPr>
                        <a:t>Page 11</a:t>
                      </a:r>
                    </a:p>
                  </a:txBody>
                  <a:tcPr marL="68580" marR="68580" marT="34290" marB="34290">
                    <a:solidFill>
                      <a:srgbClr val="A558A0"/>
                    </a:solidFill>
                  </a:tcPr>
                </a:tc>
                <a:extLst>
                  <a:ext uri="{0D108BD9-81ED-4DB2-BD59-A6C34878D82A}">
                    <a16:rowId xmlns:a16="http://schemas.microsoft.com/office/drawing/2014/main" val="2981152641"/>
                  </a:ext>
                </a:extLst>
              </a:tr>
            </a:tbl>
          </a:graphicData>
        </a:graphic>
      </p:graphicFrame>
      <p:graphicFrame>
        <p:nvGraphicFramePr>
          <p:cNvPr id="10" name="Tableau 15">
            <a:extLst>
              <a:ext uri="{FF2B5EF4-FFF2-40B4-BE49-F238E27FC236}">
                <a16:creationId xmlns:a16="http://schemas.microsoft.com/office/drawing/2014/main" id="{8D41F93B-3EF5-38F5-37D2-8E67D92E03B5}"/>
              </a:ext>
            </a:extLst>
          </p:cNvPr>
          <p:cNvGraphicFramePr>
            <a:graphicFrameLocks noGrp="1"/>
          </p:cNvGraphicFramePr>
          <p:nvPr>
            <p:extLst>
              <p:ext uri="{D42A27DB-BD31-4B8C-83A1-F6EECF244321}">
                <p14:modId xmlns:p14="http://schemas.microsoft.com/office/powerpoint/2010/main" val="2790431000"/>
              </p:ext>
            </p:extLst>
          </p:nvPr>
        </p:nvGraphicFramePr>
        <p:xfrm>
          <a:off x="1028580" y="3551165"/>
          <a:ext cx="3166015" cy="278130"/>
        </p:xfrm>
        <a:graphic>
          <a:graphicData uri="http://schemas.openxmlformats.org/drawingml/2006/table">
            <a:tbl>
              <a:tblPr firstRow="1" bandRow="1">
                <a:tableStyleId>{5C22544A-7EE6-4342-B048-85BDC9FD1C3A}</a:tableStyleId>
              </a:tblPr>
              <a:tblGrid>
                <a:gridCol w="2349000">
                  <a:extLst>
                    <a:ext uri="{9D8B030D-6E8A-4147-A177-3AD203B41FA5}">
                      <a16:colId xmlns:a16="http://schemas.microsoft.com/office/drawing/2014/main" val="2665232131"/>
                    </a:ext>
                  </a:extLst>
                </a:gridCol>
                <a:gridCol w="817015">
                  <a:extLst>
                    <a:ext uri="{9D8B030D-6E8A-4147-A177-3AD203B41FA5}">
                      <a16:colId xmlns:a16="http://schemas.microsoft.com/office/drawing/2014/main" val="1683383793"/>
                    </a:ext>
                  </a:extLst>
                </a:gridCol>
              </a:tblGrid>
              <a:tr h="278130">
                <a:tc>
                  <a:txBody>
                    <a:bodyPr/>
                    <a:lstStyle/>
                    <a:p>
                      <a:r>
                        <a:rPr lang="fr-FR" sz="1100" b="1" dirty="0">
                          <a:latin typeface="Mariane"/>
                        </a:rPr>
                        <a:t>Cohésion sociale</a:t>
                      </a:r>
                    </a:p>
                  </a:txBody>
                  <a:tcPr marL="68580" marR="68580" marT="34290" marB="34290">
                    <a:solidFill>
                      <a:srgbClr val="E18B76"/>
                    </a:solidFill>
                  </a:tcPr>
                </a:tc>
                <a:tc>
                  <a:txBody>
                    <a:bodyPr/>
                    <a:lstStyle/>
                    <a:p>
                      <a:r>
                        <a:rPr lang="fr-FR" sz="1100" b="1" dirty="0">
                          <a:latin typeface="Mariane"/>
                        </a:rPr>
                        <a:t>Page 12</a:t>
                      </a:r>
                    </a:p>
                  </a:txBody>
                  <a:tcPr marL="68580" marR="68580" marT="34290" marB="34290">
                    <a:solidFill>
                      <a:srgbClr val="E18B76"/>
                    </a:solidFill>
                  </a:tcPr>
                </a:tc>
                <a:extLst>
                  <a:ext uri="{0D108BD9-81ED-4DB2-BD59-A6C34878D82A}">
                    <a16:rowId xmlns:a16="http://schemas.microsoft.com/office/drawing/2014/main" val="2981152641"/>
                  </a:ext>
                </a:extLst>
              </a:tr>
            </a:tbl>
          </a:graphicData>
        </a:graphic>
      </p:graphicFrame>
      <p:graphicFrame>
        <p:nvGraphicFramePr>
          <p:cNvPr id="11" name="Tableau 15">
            <a:extLst>
              <a:ext uri="{FF2B5EF4-FFF2-40B4-BE49-F238E27FC236}">
                <a16:creationId xmlns:a16="http://schemas.microsoft.com/office/drawing/2014/main" id="{4B1405D7-9C1F-4B5C-2E70-F18AF53FD7AA}"/>
              </a:ext>
            </a:extLst>
          </p:cNvPr>
          <p:cNvGraphicFramePr>
            <a:graphicFrameLocks noGrp="1"/>
          </p:cNvGraphicFramePr>
          <p:nvPr>
            <p:extLst>
              <p:ext uri="{D42A27DB-BD31-4B8C-83A1-F6EECF244321}">
                <p14:modId xmlns:p14="http://schemas.microsoft.com/office/powerpoint/2010/main" val="731857638"/>
              </p:ext>
            </p:extLst>
          </p:nvPr>
        </p:nvGraphicFramePr>
        <p:xfrm>
          <a:off x="1028579" y="3966968"/>
          <a:ext cx="3166015" cy="278130"/>
        </p:xfrm>
        <a:graphic>
          <a:graphicData uri="http://schemas.openxmlformats.org/drawingml/2006/table">
            <a:tbl>
              <a:tblPr firstRow="1" bandRow="1">
                <a:tableStyleId>{5C22544A-7EE6-4342-B048-85BDC9FD1C3A}</a:tableStyleId>
              </a:tblPr>
              <a:tblGrid>
                <a:gridCol w="2349000">
                  <a:extLst>
                    <a:ext uri="{9D8B030D-6E8A-4147-A177-3AD203B41FA5}">
                      <a16:colId xmlns:a16="http://schemas.microsoft.com/office/drawing/2014/main" val="2665232131"/>
                    </a:ext>
                  </a:extLst>
                </a:gridCol>
                <a:gridCol w="817015">
                  <a:extLst>
                    <a:ext uri="{9D8B030D-6E8A-4147-A177-3AD203B41FA5}">
                      <a16:colId xmlns:a16="http://schemas.microsoft.com/office/drawing/2014/main" val="1683383793"/>
                    </a:ext>
                  </a:extLst>
                </a:gridCol>
              </a:tblGrid>
              <a:tr h="278130">
                <a:tc>
                  <a:txBody>
                    <a:bodyPr/>
                    <a:lstStyle/>
                    <a:p>
                      <a:r>
                        <a:rPr lang="fr-FR" sz="1100" b="1" dirty="0">
                          <a:latin typeface="Mariane"/>
                        </a:rPr>
                        <a:t>Etablissements et services médicaux</a:t>
                      </a:r>
                    </a:p>
                  </a:txBody>
                  <a:tcPr marL="68580" marR="68580" marT="34290" marB="34290">
                    <a:solidFill>
                      <a:srgbClr val="00A95F"/>
                    </a:solidFill>
                  </a:tcPr>
                </a:tc>
                <a:tc>
                  <a:txBody>
                    <a:bodyPr/>
                    <a:lstStyle/>
                    <a:p>
                      <a:r>
                        <a:rPr lang="fr-FR" sz="1100" b="1" dirty="0">
                          <a:latin typeface="Mariane"/>
                        </a:rPr>
                        <a:t>Page 14</a:t>
                      </a:r>
                    </a:p>
                  </a:txBody>
                  <a:tcPr marL="68580" marR="68580" marT="34290" marB="34290">
                    <a:solidFill>
                      <a:srgbClr val="00A95F"/>
                    </a:solidFill>
                  </a:tcPr>
                </a:tc>
                <a:extLst>
                  <a:ext uri="{0D108BD9-81ED-4DB2-BD59-A6C34878D82A}">
                    <a16:rowId xmlns:a16="http://schemas.microsoft.com/office/drawing/2014/main" val="2981152641"/>
                  </a:ext>
                </a:extLst>
              </a:tr>
            </a:tbl>
          </a:graphicData>
        </a:graphic>
      </p:graphicFrame>
      <p:graphicFrame>
        <p:nvGraphicFramePr>
          <p:cNvPr id="12" name="Tableau 15">
            <a:extLst>
              <a:ext uri="{FF2B5EF4-FFF2-40B4-BE49-F238E27FC236}">
                <a16:creationId xmlns:a16="http://schemas.microsoft.com/office/drawing/2014/main" id="{D90832D5-96D1-1982-21C6-0F5DE58473B3}"/>
              </a:ext>
            </a:extLst>
          </p:cNvPr>
          <p:cNvGraphicFramePr>
            <a:graphicFrameLocks noGrp="1"/>
          </p:cNvGraphicFramePr>
          <p:nvPr>
            <p:extLst>
              <p:ext uri="{D42A27DB-BD31-4B8C-83A1-F6EECF244321}">
                <p14:modId xmlns:p14="http://schemas.microsoft.com/office/powerpoint/2010/main" val="3220053697"/>
              </p:ext>
            </p:extLst>
          </p:nvPr>
        </p:nvGraphicFramePr>
        <p:xfrm>
          <a:off x="4859534" y="2303750"/>
          <a:ext cx="3166015" cy="278130"/>
        </p:xfrm>
        <a:graphic>
          <a:graphicData uri="http://schemas.openxmlformats.org/drawingml/2006/table">
            <a:tbl>
              <a:tblPr firstRow="1" bandRow="1">
                <a:tableStyleId>{5C22544A-7EE6-4342-B048-85BDC9FD1C3A}</a:tableStyleId>
              </a:tblPr>
              <a:tblGrid>
                <a:gridCol w="2349000">
                  <a:extLst>
                    <a:ext uri="{9D8B030D-6E8A-4147-A177-3AD203B41FA5}">
                      <a16:colId xmlns:a16="http://schemas.microsoft.com/office/drawing/2014/main" val="2665232131"/>
                    </a:ext>
                  </a:extLst>
                </a:gridCol>
                <a:gridCol w="817015">
                  <a:extLst>
                    <a:ext uri="{9D8B030D-6E8A-4147-A177-3AD203B41FA5}">
                      <a16:colId xmlns:a16="http://schemas.microsoft.com/office/drawing/2014/main" val="1683383793"/>
                    </a:ext>
                  </a:extLst>
                </a:gridCol>
              </a:tblGrid>
              <a:tr h="278130">
                <a:tc>
                  <a:txBody>
                    <a:bodyPr/>
                    <a:lstStyle/>
                    <a:p>
                      <a:r>
                        <a:rPr lang="fr-FR" sz="1100" b="1" dirty="0">
                          <a:latin typeface="Mariane"/>
                        </a:rPr>
                        <a:t>Logement hébergement</a:t>
                      </a:r>
                    </a:p>
                  </a:txBody>
                  <a:tcPr marL="68580" marR="68580" marT="34290" marB="34290">
                    <a:solidFill>
                      <a:srgbClr val="C08C65"/>
                    </a:solidFill>
                  </a:tcPr>
                </a:tc>
                <a:tc>
                  <a:txBody>
                    <a:bodyPr/>
                    <a:lstStyle/>
                    <a:p>
                      <a:r>
                        <a:rPr lang="fr-FR" sz="1100" b="1" dirty="0">
                          <a:latin typeface="Mariane"/>
                        </a:rPr>
                        <a:t>Page 20</a:t>
                      </a:r>
                    </a:p>
                  </a:txBody>
                  <a:tcPr marL="68580" marR="68580" marT="34290" marB="34290">
                    <a:solidFill>
                      <a:srgbClr val="C08C65"/>
                    </a:solidFill>
                  </a:tcPr>
                </a:tc>
                <a:extLst>
                  <a:ext uri="{0D108BD9-81ED-4DB2-BD59-A6C34878D82A}">
                    <a16:rowId xmlns:a16="http://schemas.microsoft.com/office/drawing/2014/main" val="2981152641"/>
                  </a:ext>
                </a:extLst>
              </a:tr>
            </a:tbl>
          </a:graphicData>
        </a:graphic>
      </p:graphicFrame>
      <p:graphicFrame>
        <p:nvGraphicFramePr>
          <p:cNvPr id="14" name="Tableau 13">
            <a:extLst>
              <a:ext uri="{FF2B5EF4-FFF2-40B4-BE49-F238E27FC236}">
                <a16:creationId xmlns:a16="http://schemas.microsoft.com/office/drawing/2014/main" id="{1F4F370D-F253-D719-2CE0-E72B0C39DF33}"/>
              </a:ext>
            </a:extLst>
          </p:cNvPr>
          <p:cNvGraphicFramePr>
            <a:graphicFrameLocks noGrp="1"/>
          </p:cNvGraphicFramePr>
          <p:nvPr>
            <p:extLst>
              <p:ext uri="{D42A27DB-BD31-4B8C-83A1-F6EECF244321}">
                <p14:modId xmlns:p14="http://schemas.microsoft.com/office/powerpoint/2010/main" val="642741965"/>
              </p:ext>
            </p:extLst>
          </p:nvPr>
        </p:nvGraphicFramePr>
        <p:xfrm>
          <a:off x="4859537" y="2719555"/>
          <a:ext cx="3166015" cy="278130"/>
        </p:xfrm>
        <a:graphic>
          <a:graphicData uri="http://schemas.openxmlformats.org/drawingml/2006/table">
            <a:tbl>
              <a:tblPr firstRow="1" bandRow="1">
                <a:tableStyleId>{5C22544A-7EE6-4342-B048-85BDC9FD1C3A}</a:tableStyleId>
              </a:tblPr>
              <a:tblGrid>
                <a:gridCol w="2349000">
                  <a:extLst>
                    <a:ext uri="{9D8B030D-6E8A-4147-A177-3AD203B41FA5}">
                      <a16:colId xmlns:a16="http://schemas.microsoft.com/office/drawing/2014/main" val="2665232131"/>
                    </a:ext>
                  </a:extLst>
                </a:gridCol>
                <a:gridCol w="817015">
                  <a:extLst>
                    <a:ext uri="{9D8B030D-6E8A-4147-A177-3AD203B41FA5}">
                      <a16:colId xmlns:a16="http://schemas.microsoft.com/office/drawing/2014/main" val="1683383793"/>
                    </a:ext>
                  </a:extLst>
                </a:gridCol>
              </a:tblGrid>
              <a:tr h="278130">
                <a:tc>
                  <a:txBody>
                    <a:bodyPr/>
                    <a:lstStyle/>
                    <a:p>
                      <a:r>
                        <a:rPr lang="fr-FR" sz="1100" b="1" dirty="0">
                          <a:latin typeface="Mariane"/>
                        </a:rPr>
                        <a:t>Jeunesse</a:t>
                      </a:r>
                    </a:p>
                  </a:txBody>
                  <a:tcPr marL="68580" marR="68580" marT="34290" marB="34290">
                    <a:solidFill>
                      <a:srgbClr val="FFCA00"/>
                    </a:solidFill>
                  </a:tcPr>
                </a:tc>
                <a:tc>
                  <a:txBody>
                    <a:bodyPr/>
                    <a:lstStyle/>
                    <a:p>
                      <a:r>
                        <a:rPr lang="fr-FR" sz="1100" b="1" dirty="0">
                          <a:latin typeface="Mariane"/>
                        </a:rPr>
                        <a:t>Page 23</a:t>
                      </a:r>
                    </a:p>
                  </a:txBody>
                  <a:tcPr marL="68580" marR="68580" marT="34290" marB="34290">
                    <a:solidFill>
                      <a:srgbClr val="FFCA00"/>
                    </a:solidFill>
                  </a:tcPr>
                </a:tc>
                <a:extLst>
                  <a:ext uri="{0D108BD9-81ED-4DB2-BD59-A6C34878D82A}">
                    <a16:rowId xmlns:a16="http://schemas.microsoft.com/office/drawing/2014/main" val="2981152641"/>
                  </a:ext>
                </a:extLst>
              </a:tr>
            </a:tbl>
          </a:graphicData>
        </a:graphic>
      </p:graphicFrame>
      <p:graphicFrame>
        <p:nvGraphicFramePr>
          <p:cNvPr id="20" name="Tableau 19">
            <a:extLst>
              <a:ext uri="{FF2B5EF4-FFF2-40B4-BE49-F238E27FC236}">
                <a16:creationId xmlns:a16="http://schemas.microsoft.com/office/drawing/2014/main" id="{FE2CF7B9-882B-64F4-329F-37543787D3B7}"/>
              </a:ext>
            </a:extLst>
          </p:cNvPr>
          <p:cNvGraphicFramePr>
            <a:graphicFrameLocks noGrp="1"/>
          </p:cNvGraphicFramePr>
          <p:nvPr>
            <p:extLst>
              <p:ext uri="{D42A27DB-BD31-4B8C-83A1-F6EECF244321}">
                <p14:modId xmlns:p14="http://schemas.microsoft.com/office/powerpoint/2010/main" val="794300728"/>
              </p:ext>
            </p:extLst>
          </p:nvPr>
        </p:nvGraphicFramePr>
        <p:xfrm>
          <a:off x="4859536" y="3135360"/>
          <a:ext cx="3166015" cy="278130"/>
        </p:xfrm>
        <a:graphic>
          <a:graphicData uri="http://schemas.openxmlformats.org/drawingml/2006/table">
            <a:tbl>
              <a:tblPr firstRow="1" bandRow="1">
                <a:tableStyleId>{5C22544A-7EE6-4342-B048-85BDC9FD1C3A}</a:tableStyleId>
              </a:tblPr>
              <a:tblGrid>
                <a:gridCol w="2349000">
                  <a:extLst>
                    <a:ext uri="{9D8B030D-6E8A-4147-A177-3AD203B41FA5}">
                      <a16:colId xmlns:a16="http://schemas.microsoft.com/office/drawing/2014/main" val="2665232131"/>
                    </a:ext>
                  </a:extLst>
                </a:gridCol>
                <a:gridCol w="817015">
                  <a:extLst>
                    <a:ext uri="{9D8B030D-6E8A-4147-A177-3AD203B41FA5}">
                      <a16:colId xmlns:a16="http://schemas.microsoft.com/office/drawing/2014/main" val="1683383793"/>
                    </a:ext>
                  </a:extLst>
                </a:gridCol>
              </a:tblGrid>
              <a:tr h="278130">
                <a:tc>
                  <a:txBody>
                    <a:bodyPr/>
                    <a:lstStyle/>
                    <a:p>
                      <a:r>
                        <a:rPr lang="fr-FR" sz="1100" b="1" dirty="0">
                          <a:latin typeface="Mariane"/>
                        </a:rPr>
                        <a:t>Protection de l’enfance et ASE</a:t>
                      </a:r>
                    </a:p>
                  </a:txBody>
                  <a:tcPr marL="68580" marR="68580" marT="34290" marB="34290">
                    <a:solidFill>
                      <a:srgbClr val="3558A2"/>
                    </a:solidFill>
                  </a:tcPr>
                </a:tc>
                <a:tc>
                  <a:txBody>
                    <a:bodyPr/>
                    <a:lstStyle/>
                    <a:p>
                      <a:r>
                        <a:rPr lang="fr-FR" sz="1100" b="1" dirty="0">
                          <a:latin typeface="Mariane"/>
                        </a:rPr>
                        <a:t>Page 26</a:t>
                      </a:r>
                    </a:p>
                  </a:txBody>
                  <a:tcPr marL="68580" marR="68580" marT="34290" marB="34290">
                    <a:solidFill>
                      <a:srgbClr val="3558A2"/>
                    </a:solidFill>
                  </a:tcPr>
                </a:tc>
                <a:extLst>
                  <a:ext uri="{0D108BD9-81ED-4DB2-BD59-A6C34878D82A}">
                    <a16:rowId xmlns:a16="http://schemas.microsoft.com/office/drawing/2014/main" val="2981152641"/>
                  </a:ext>
                </a:extLst>
              </a:tr>
            </a:tbl>
          </a:graphicData>
        </a:graphic>
      </p:graphicFrame>
      <p:graphicFrame>
        <p:nvGraphicFramePr>
          <p:cNvPr id="23" name="Tableau 15">
            <a:extLst>
              <a:ext uri="{FF2B5EF4-FFF2-40B4-BE49-F238E27FC236}">
                <a16:creationId xmlns:a16="http://schemas.microsoft.com/office/drawing/2014/main" id="{03852E94-1564-543D-BC9B-2538585D7E1F}"/>
              </a:ext>
            </a:extLst>
          </p:cNvPr>
          <p:cNvGraphicFramePr>
            <a:graphicFrameLocks noGrp="1"/>
          </p:cNvGraphicFramePr>
          <p:nvPr>
            <p:extLst>
              <p:ext uri="{D42A27DB-BD31-4B8C-83A1-F6EECF244321}">
                <p14:modId xmlns:p14="http://schemas.microsoft.com/office/powerpoint/2010/main" val="2992477032"/>
              </p:ext>
            </p:extLst>
          </p:nvPr>
        </p:nvGraphicFramePr>
        <p:xfrm>
          <a:off x="4859535" y="3551165"/>
          <a:ext cx="3166015" cy="278130"/>
        </p:xfrm>
        <a:graphic>
          <a:graphicData uri="http://schemas.openxmlformats.org/drawingml/2006/table">
            <a:tbl>
              <a:tblPr firstRow="1" bandRow="1">
                <a:tableStyleId>{5C22544A-7EE6-4342-B048-85BDC9FD1C3A}</a:tableStyleId>
              </a:tblPr>
              <a:tblGrid>
                <a:gridCol w="2349000">
                  <a:extLst>
                    <a:ext uri="{9D8B030D-6E8A-4147-A177-3AD203B41FA5}">
                      <a16:colId xmlns:a16="http://schemas.microsoft.com/office/drawing/2014/main" val="2665232131"/>
                    </a:ext>
                  </a:extLst>
                </a:gridCol>
                <a:gridCol w="817015">
                  <a:extLst>
                    <a:ext uri="{9D8B030D-6E8A-4147-A177-3AD203B41FA5}">
                      <a16:colId xmlns:a16="http://schemas.microsoft.com/office/drawing/2014/main" val="1683383793"/>
                    </a:ext>
                  </a:extLst>
                </a:gridCol>
              </a:tblGrid>
              <a:tr h="278130">
                <a:tc>
                  <a:txBody>
                    <a:bodyPr/>
                    <a:lstStyle/>
                    <a:p>
                      <a:r>
                        <a:rPr lang="fr-FR" sz="1100" b="1" dirty="0">
                          <a:latin typeface="Mariane"/>
                        </a:rPr>
                        <a:t>Diplômes délivrés </a:t>
                      </a:r>
                    </a:p>
                  </a:txBody>
                  <a:tcPr marL="68580" marR="68580" marT="34290" marB="34290">
                    <a:solidFill>
                      <a:srgbClr val="AEA397"/>
                    </a:solidFill>
                  </a:tcPr>
                </a:tc>
                <a:tc>
                  <a:txBody>
                    <a:bodyPr/>
                    <a:lstStyle/>
                    <a:p>
                      <a:r>
                        <a:rPr lang="fr-FR" sz="1100" b="1" dirty="0">
                          <a:latin typeface="Mariane"/>
                        </a:rPr>
                        <a:t>Page 28</a:t>
                      </a:r>
                    </a:p>
                  </a:txBody>
                  <a:tcPr marL="68580" marR="68580" marT="34290" marB="34290">
                    <a:solidFill>
                      <a:srgbClr val="AEA397"/>
                    </a:solidFill>
                  </a:tcPr>
                </a:tc>
                <a:extLst>
                  <a:ext uri="{0D108BD9-81ED-4DB2-BD59-A6C34878D82A}">
                    <a16:rowId xmlns:a16="http://schemas.microsoft.com/office/drawing/2014/main" val="2981152641"/>
                  </a:ext>
                </a:extLst>
              </a:tr>
            </a:tbl>
          </a:graphicData>
        </a:graphic>
      </p:graphicFrame>
      <p:graphicFrame>
        <p:nvGraphicFramePr>
          <p:cNvPr id="25" name="Tableau 15">
            <a:extLst>
              <a:ext uri="{FF2B5EF4-FFF2-40B4-BE49-F238E27FC236}">
                <a16:creationId xmlns:a16="http://schemas.microsoft.com/office/drawing/2014/main" id="{A23599B0-C15E-8A05-3E30-E59C512152F9}"/>
              </a:ext>
            </a:extLst>
          </p:cNvPr>
          <p:cNvGraphicFramePr>
            <a:graphicFrameLocks noGrp="1"/>
          </p:cNvGraphicFramePr>
          <p:nvPr>
            <p:extLst>
              <p:ext uri="{D42A27DB-BD31-4B8C-83A1-F6EECF244321}">
                <p14:modId xmlns:p14="http://schemas.microsoft.com/office/powerpoint/2010/main" val="259877667"/>
              </p:ext>
            </p:extLst>
          </p:nvPr>
        </p:nvGraphicFramePr>
        <p:xfrm>
          <a:off x="4859534" y="3966968"/>
          <a:ext cx="3166015" cy="278130"/>
        </p:xfrm>
        <a:graphic>
          <a:graphicData uri="http://schemas.openxmlformats.org/drawingml/2006/table">
            <a:tbl>
              <a:tblPr firstRow="1" bandRow="1">
                <a:tableStyleId>{5C22544A-7EE6-4342-B048-85BDC9FD1C3A}</a:tableStyleId>
              </a:tblPr>
              <a:tblGrid>
                <a:gridCol w="2349000">
                  <a:extLst>
                    <a:ext uri="{9D8B030D-6E8A-4147-A177-3AD203B41FA5}">
                      <a16:colId xmlns:a16="http://schemas.microsoft.com/office/drawing/2014/main" val="2665232131"/>
                    </a:ext>
                  </a:extLst>
                </a:gridCol>
                <a:gridCol w="817015">
                  <a:extLst>
                    <a:ext uri="{9D8B030D-6E8A-4147-A177-3AD203B41FA5}">
                      <a16:colId xmlns:a16="http://schemas.microsoft.com/office/drawing/2014/main" val="1683383793"/>
                    </a:ext>
                  </a:extLst>
                </a:gridCol>
              </a:tblGrid>
              <a:tr h="278130">
                <a:tc>
                  <a:txBody>
                    <a:bodyPr/>
                    <a:lstStyle/>
                    <a:p>
                      <a:r>
                        <a:rPr lang="fr-FR" sz="1100" b="1" dirty="0">
                          <a:solidFill>
                            <a:schemeClr val="bg1">
                              <a:lumMod val="95000"/>
                            </a:schemeClr>
                          </a:solidFill>
                          <a:latin typeface="Mariane"/>
                        </a:rPr>
                        <a:t>Emploi des séniors</a:t>
                      </a:r>
                    </a:p>
                  </a:txBody>
                  <a:tcPr marL="68580" marR="68580" marT="34290" marB="34290">
                    <a:solidFill>
                      <a:srgbClr val="99C221"/>
                    </a:solidFill>
                  </a:tcPr>
                </a:tc>
                <a:tc>
                  <a:txBody>
                    <a:bodyPr/>
                    <a:lstStyle/>
                    <a:p>
                      <a:r>
                        <a:rPr lang="fr-FR" sz="1100" b="1" dirty="0">
                          <a:solidFill>
                            <a:schemeClr val="bg1">
                              <a:lumMod val="95000"/>
                            </a:schemeClr>
                          </a:solidFill>
                          <a:latin typeface="Mariane"/>
                        </a:rPr>
                        <a:t>Page 30</a:t>
                      </a:r>
                    </a:p>
                  </a:txBody>
                  <a:tcPr marL="68580" marR="68580" marT="34290" marB="34290">
                    <a:solidFill>
                      <a:srgbClr val="99C221"/>
                    </a:solidFill>
                  </a:tcPr>
                </a:tc>
                <a:extLst>
                  <a:ext uri="{0D108BD9-81ED-4DB2-BD59-A6C34878D82A}">
                    <a16:rowId xmlns:a16="http://schemas.microsoft.com/office/drawing/2014/main" val="2981152641"/>
                  </a:ext>
                </a:extLst>
              </a:tr>
            </a:tbl>
          </a:graphicData>
        </a:graphic>
      </p:graphicFrame>
    </p:spTree>
    <p:extLst>
      <p:ext uri="{BB962C8B-B14F-4D97-AF65-F5344CB8AC3E}">
        <p14:creationId xmlns:p14="http://schemas.microsoft.com/office/powerpoint/2010/main" val="2468472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lat-hand drawn seniors using technology">
            <a:extLst>
              <a:ext uri="{FF2B5EF4-FFF2-40B4-BE49-F238E27FC236}">
                <a16:creationId xmlns:a16="http://schemas.microsoft.com/office/drawing/2014/main" id="{EFBB01E3-3D8A-94E7-7E52-72880AF1B4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4911" y="0"/>
            <a:ext cx="1205579" cy="1205579"/>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8BD03CF5-1D03-8C2A-5B0E-3D66EAA2AA77}"/>
              </a:ext>
            </a:extLst>
          </p:cNvPr>
          <p:cNvSpPr txBox="1"/>
          <p:nvPr/>
        </p:nvSpPr>
        <p:spPr>
          <a:xfrm>
            <a:off x="645141" y="170488"/>
            <a:ext cx="7531699" cy="600164"/>
          </a:xfrm>
          <a:prstGeom prst="rect">
            <a:avLst/>
          </a:prstGeom>
          <a:noFill/>
        </p:spPr>
        <p:txBody>
          <a:bodyPr wrap="square" rtlCol="0">
            <a:spAutoFit/>
          </a:bodyPr>
          <a:lstStyle/>
          <a:p>
            <a:r>
              <a:rPr lang="fr-FR" sz="2400" b="1" dirty="0">
                <a:latin typeface="Marianne" panose="02000000000000000000" pitchFamily="2" charset="0"/>
              </a:rPr>
              <a:t>Emploi des séniors</a:t>
            </a:r>
            <a:endParaRPr lang="fr-FR" sz="1875" b="1" dirty="0">
              <a:latin typeface="Marianne" panose="02000000000000000000" pitchFamily="2" charset="0"/>
            </a:endParaRPr>
          </a:p>
          <a:p>
            <a:r>
              <a:rPr lang="fr-FR" sz="900" dirty="0">
                <a:latin typeface="Marianne" panose="02000000000000000000" pitchFamily="2" charset="0"/>
              </a:rPr>
              <a:t>Emploi des séniors (50-64 ans) en 2020</a:t>
            </a:r>
          </a:p>
        </p:txBody>
      </p:sp>
      <p:sp>
        <p:nvSpPr>
          <p:cNvPr id="4" name="Espace réservé du numéro de diapositive 3">
            <a:extLst>
              <a:ext uri="{FF2B5EF4-FFF2-40B4-BE49-F238E27FC236}">
                <a16:creationId xmlns:a16="http://schemas.microsoft.com/office/drawing/2014/main" id="{66C43035-28D7-2169-4C92-4C9C41301A71}"/>
              </a:ext>
            </a:extLst>
          </p:cNvPr>
          <p:cNvSpPr>
            <a:spLocks noGrp="1"/>
          </p:cNvSpPr>
          <p:nvPr>
            <p:ph type="sldNum" sz="quarter" idx="12"/>
          </p:nvPr>
        </p:nvSpPr>
        <p:spPr/>
        <p:txBody>
          <a:bodyPr/>
          <a:lstStyle/>
          <a:p>
            <a:fld id="{B4A918BC-4D43-4B42-B3C0-E7EBE25E6AF0}" type="slidenum">
              <a:rPr lang="en-US" smtClean="0"/>
              <a:t>30</a:t>
            </a:fld>
            <a:endParaRPr lang="en-US"/>
          </a:p>
        </p:txBody>
      </p:sp>
      <p:sp>
        <p:nvSpPr>
          <p:cNvPr id="9" name="ZoneTexte 8">
            <a:extLst>
              <a:ext uri="{FF2B5EF4-FFF2-40B4-BE49-F238E27FC236}">
                <a16:creationId xmlns:a16="http://schemas.microsoft.com/office/drawing/2014/main" id="{70AA655C-8A10-37F5-8446-E6E4A6285678}"/>
              </a:ext>
            </a:extLst>
          </p:cNvPr>
          <p:cNvSpPr txBox="1"/>
          <p:nvPr/>
        </p:nvSpPr>
        <p:spPr>
          <a:xfrm>
            <a:off x="541100" y="5998246"/>
            <a:ext cx="6260034" cy="184666"/>
          </a:xfrm>
          <a:prstGeom prst="rect">
            <a:avLst/>
          </a:prstGeom>
          <a:noFill/>
        </p:spPr>
        <p:txBody>
          <a:bodyPr wrap="square">
            <a:spAutoFit/>
          </a:bodyPr>
          <a:lstStyle/>
          <a:p>
            <a:r>
              <a:rPr lang="fr-FR" sz="600" i="1" dirty="0">
                <a:latin typeface="Marianne" panose="02000000000000000000" pitchFamily="2" charset="0"/>
              </a:rPr>
              <a:t>Sources : Insee, Recensement de la population 2020, exploitations principale et complémentaire au lieu de résidence</a:t>
            </a:r>
          </a:p>
        </p:txBody>
      </p:sp>
      <p:pic>
        <p:nvPicPr>
          <p:cNvPr id="5" name="Graphique 4" descr="Jouer avec un remplissage uni">
            <a:extLst>
              <a:ext uri="{FF2B5EF4-FFF2-40B4-BE49-F238E27FC236}">
                <a16:creationId xmlns:a16="http://schemas.microsoft.com/office/drawing/2014/main" id="{A7443460-DB8C-7C30-26C0-346DDBBAB65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1491" y="314553"/>
            <a:ext cx="483650" cy="483650"/>
          </a:xfrm>
          <a:prstGeom prst="rect">
            <a:avLst/>
          </a:prstGeom>
        </p:spPr>
      </p:pic>
      <p:sp>
        <p:nvSpPr>
          <p:cNvPr id="6" name="Rectangle 5">
            <a:extLst>
              <a:ext uri="{FF2B5EF4-FFF2-40B4-BE49-F238E27FC236}">
                <a16:creationId xmlns:a16="http://schemas.microsoft.com/office/drawing/2014/main" id="{75C6E92E-4E75-9A11-DFF1-1E56CA89608F}"/>
              </a:ext>
            </a:extLst>
          </p:cNvPr>
          <p:cNvSpPr/>
          <p:nvPr/>
        </p:nvSpPr>
        <p:spPr>
          <a:xfrm>
            <a:off x="8660490" y="5555226"/>
            <a:ext cx="257368" cy="7374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 name="Tableau 2">
            <a:extLst>
              <a:ext uri="{FF2B5EF4-FFF2-40B4-BE49-F238E27FC236}">
                <a16:creationId xmlns:a16="http://schemas.microsoft.com/office/drawing/2014/main" id="{B4C07610-5403-2730-289E-E5A918DD1E69}"/>
              </a:ext>
            </a:extLst>
          </p:cNvPr>
          <p:cNvGraphicFramePr>
            <a:graphicFrameLocks noGrp="1"/>
          </p:cNvGraphicFramePr>
          <p:nvPr>
            <p:extLst>
              <p:ext uri="{D42A27DB-BD31-4B8C-83A1-F6EECF244321}">
                <p14:modId xmlns:p14="http://schemas.microsoft.com/office/powerpoint/2010/main" val="4194100360"/>
              </p:ext>
            </p:extLst>
          </p:nvPr>
        </p:nvGraphicFramePr>
        <p:xfrm>
          <a:off x="586567" y="1104114"/>
          <a:ext cx="8292887" cy="4784400"/>
        </p:xfrm>
        <a:graphic>
          <a:graphicData uri="http://schemas.openxmlformats.org/drawingml/2006/table">
            <a:tbl>
              <a:tblPr>
                <a:tableStyleId>{5C22544A-7EE6-4342-B048-85BDC9FD1C3A}</a:tableStyleId>
              </a:tblPr>
              <a:tblGrid>
                <a:gridCol w="4456217">
                  <a:extLst>
                    <a:ext uri="{9D8B030D-6E8A-4147-A177-3AD203B41FA5}">
                      <a16:colId xmlns:a16="http://schemas.microsoft.com/office/drawing/2014/main" val="2835359460"/>
                    </a:ext>
                  </a:extLst>
                </a:gridCol>
                <a:gridCol w="767334">
                  <a:extLst>
                    <a:ext uri="{9D8B030D-6E8A-4147-A177-3AD203B41FA5}">
                      <a16:colId xmlns:a16="http://schemas.microsoft.com/office/drawing/2014/main" val="2031205958"/>
                    </a:ext>
                  </a:extLst>
                </a:gridCol>
                <a:gridCol w="767334">
                  <a:extLst>
                    <a:ext uri="{9D8B030D-6E8A-4147-A177-3AD203B41FA5}">
                      <a16:colId xmlns:a16="http://schemas.microsoft.com/office/drawing/2014/main" val="1225946251"/>
                    </a:ext>
                  </a:extLst>
                </a:gridCol>
                <a:gridCol w="767334">
                  <a:extLst>
                    <a:ext uri="{9D8B030D-6E8A-4147-A177-3AD203B41FA5}">
                      <a16:colId xmlns:a16="http://schemas.microsoft.com/office/drawing/2014/main" val="4042829622"/>
                    </a:ext>
                  </a:extLst>
                </a:gridCol>
                <a:gridCol w="767334">
                  <a:extLst>
                    <a:ext uri="{9D8B030D-6E8A-4147-A177-3AD203B41FA5}">
                      <a16:colId xmlns:a16="http://schemas.microsoft.com/office/drawing/2014/main" val="2888502459"/>
                    </a:ext>
                  </a:extLst>
                </a:gridCol>
                <a:gridCol w="767334">
                  <a:extLst>
                    <a:ext uri="{9D8B030D-6E8A-4147-A177-3AD203B41FA5}">
                      <a16:colId xmlns:a16="http://schemas.microsoft.com/office/drawing/2014/main" val="1420988880"/>
                    </a:ext>
                  </a:extLst>
                </a:gridCol>
              </a:tblGrid>
              <a:tr h="248400">
                <a:tc>
                  <a:txBody>
                    <a:bodyPr/>
                    <a:lstStyle/>
                    <a:p>
                      <a:pPr algn="ctr" fontAlgn="ctr"/>
                      <a:r>
                        <a:rPr lang="fr-FR" sz="700" u="none" strike="noStrike" kern="1200" dirty="0">
                          <a:solidFill>
                            <a:schemeClr val="dk1"/>
                          </a:solidFill>
                          <a:effectLst/>
                          <a:latin typeface="Marianne" panose="02000000000000000000" pitchFamily="2" charset="0"/>
                          <a:ea typeface="+mn-ea"/>
                          <a:cs typeface="+mn-cs"/>
                        </a:rPr>
                        <a:t> </a:t>
                      </a:r>
                    </a:p>
                  </a:txBody>
                  <a:tcPr marL="2930" marR="2930" marT="2930" marB="0" anchor="ctr"/>
                </a:tc>
                <a:tc>
                  <a:txBody>
                    <a:bodyPr/>
                    <a:lstStyle/>
                    <a:p>
                      <a:pPr algn="ctr" fontAlgn="ctr"/>
                      <a:r>
                        <a:rPr lang="fr-FR" sz="700" u="none" strike="noStrike" kern="1200" dirty="0">
                          <a:solidFill>
                            <a:schemeClr val="dk1"/>
                          </a:solidFill>
                          <a:effectLst/>
                          <a:latin typeface="Marianne" panose="02000000000000000000" pitchFamily="2" charset="0"/>
                          <a:ea typeface="+mn-ea"/>
                          <a:cs typeface="+mn-cs"/>
                        </a:rPr>
                        <a:t>Côtes-d'Armor</a:t>
                      </a:r>
                    </a:p>
                  </a:txBody>
                  <a:tcPr marL="2930" marR="2930" marT="2930" marB="0" anchor="ctr"/>
                </a:tc>
                <a:tc>
                  <a:txBody>
                    <a:bodyPr/>
                    <a:lstStyle/>
                    <a:p>
                      <a:pPr algn="ctr" fontAlgn="ctr"/>
                      <a:r>
                        <a:rPr lang="fr-FR" sz="700" u="none" strike="noStrike" kern="1200">
                          <a:solidFill>
                            <a:schemeClr val="dk1"/>
                          </a:solidFill>
                          <a:effectLst/>
                          <a:latin typeface="Marianne" panose="02000000000000000000" pitchFamily="2" charset="0"/>
                          <a:ea typeface="+mn-ea"/>
                          <a:cs typeface="+mn-cs"/>
                        </a:rPr>
                        <a:t>Finistère</a:t>
                      </a:r>
                    </a:p>
                  </a:txBody>
                  <a:tcPr marL="2930" marR="2930" marT="2930" marB="0" anchor="ctr"/>
                </a:tc>
                <a:tc>
                  <a:txBody>
                    <a:bodyPr/>
                    <a:lstStyle/>
                    <a:p>
                      <a:pPr algn="ctr" fontAlgn="ctr"/>
                      <a:r>
                        <a:rPr lang="fr-FR" sz="700" u="none" strike="noStrike" kern="1200" dirty="0">
                          <a:solidFill>
                            <a:schemeClr val="dk1"/>
                          </a:solidFill>
                          <a:effectLst/>
                          <a:latin typeface="Marianne" panose="02000000000000000000" pitchFamily="2" charset="0"/>
                          <a:ea typeface="+mn-ea"/>
                          <a:cs typeface="+mn-cs"/>
                        </a:rPr>
                        <a:t>Ille-et-Vilaine</a:t>
                      </a:r>
                    </a:p>
                  </a:txBody>
                  <a:tcPr marL="2930" marR="2930" marT="2930" marB="0" anchor="ctr"/>
                </a:tc>
                <a:tc>
                  <a:txBody>
                    <a:bodyPr/>
                    <a:lstStyle/>
                    <a:p>
                      <a:pPr algn="ctr" fontAlgn="ctr"/>
                      <a:r>
                        <a:rPr lang="fr-FR" sz="700" u="none" strike="noStrike" kern="1200">
                          <a:solidFill>
                            <a:schemeClr val="dk1"/>
                          </a:solidFill>
                          <a:effectLst/>
                          <a:latin typeface="Marianne" panose="02000000000000000000" pitchFamily="2" charset="0"/>
                          <a:ea typeface="+mn-ea"/>
                          <a:cs typeface="+mn-cs"/>
                        </a:rPr>
                        <a:t>Morbihan</a:t>
                      </a:r>
                    </a:p>
                  </a:txBody>
                  <a:tcPr marL="2930" marR="2930" marT="2930" marB="0" anchor="ctr"/>
                </a:tc>
                <a:tc>
                  <a:txBody>
                    <a:bodyPr/>
                    <a:lstStyle/>
                    <a:p>
                      <a:pPr algn="ctr" fontAlgn="ctr"/>
                      <a:r>
                        <a:rPr lang="fr-FR" sz="700" b="1" u="none" strike="noStrike" kern="1200" dirty="0">
                          <a:solidFill>
                            <a:schemeClr val="dk1"/>
                          </a:solidFill>
                          <a:effectLst/>
                          <a:latin typeface="Marianne" panose="02000000000000000000" pitchFamily="2" charset="0"/>
                          <a:ea typeface="+mn-ea"/>
                          <a:cs typeface="+mn-cs"/>
                        </a:rPr>
                        <a:t>BRETAGNE</a:t>
                      </a:r>
                    </a:p>
                  </a:txBody>
                  <a:tcPr marL="2930" marR="2930" marT="2930" marB="0" anchor="ctr">
                    <a:solidFill>
                      <a:srgbClr val="99C221"/>
                    </a:solidFill>
                  </a:tcPr>
                </a:tc>
                <a:extLst>
                  <a:ext uri="{0D108BD9-81ED-4DB2-BD59-A6C34878D82A}">
                    <a16:rowId xmlns:a16="http://schemas.microsoft.com/office/drawing/2014/main" val="4030738237"/>
                  </a:ext>
                </a:extLst>
              </a:tr>
              <a:tr h="126000">
                <a:tc>
                  <a:txBody>
                    <a:bodyPr/>
                    <a:lstStyle/>
                    <a:p>
                      <a:pPr algn="l" fontAlgn="ctr"/>
                      <a:r>
                        <a:rPr lang="fr-FR" sz="700" b="1" i="0" u="none" strike="noStrike" dirty="0">
                          <a:solidFill>
                            <a:srgbClr val="000000"/>
                          </a:solidFill>
                          <a:effectLst/>
                          <a:latin typeface="Marianne" panose="02000000000000000000" pitchFamily="2" charset="0"/>
                        </a:rPr>
                        <a:t>Nombre d'actifs âgés de 50 à 64 ans</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81 636</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121 648</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135 842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102 090</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441 216</a:t>
                      </a:r>
                    </a:p>
                  </a:txBody>
                  <a:tcPr marL="9525" marR="9525" marT="9525" marB="0" anchor="ctr">
                    <a:solidFill>
                      <a:srgbClr val="99C221"/>
                    </a:solidFill>
                  </a:tcPr>
                </a:tc>
                <a:extLst>
                  <a:ext uri="{0D108BD9-81ED-4DB2-BD59-A6C34878D82A}">
                    <a16:rowId xmlns:a16="http://schemas.microsoft.com/office/drawing/2014/main" val="1309085152"/>
                  </a:ext>
                </a:extLst>
              </a:tr>
              <a:tr h="126000">
                <a:tc>
                  <a:txBody>
                    <a:bodyPr/>
                    <a:lstStyle/>
                    <a:p>
                      <a:pPr algn="l" fontAlgn="ctr"/>
                      <a:r>
                        <a:rPr lang="fr-FR" sz="700" b="1" i="0" u="none" strike="noStrike">
                          <a:solidFill>
                            <a:srgbClr val="000000"/>
                          </a:solidFill>
                          <a:effectLst/>
                          <a:latin typeface="Marianne" panose="02000000000000000000" pitchFamily="2" charset="0"/>
                        </a:rPr>
                        <a:t>Taux d'activité des 50 à 64 ans (en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65,2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64,3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69,9</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63,9</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66,0</a:t>
                      </a:r>
                    </a:p>
                  </a:txBody>
                  <a:tcPr marL="9525" marR="9525" marT="9525" marB="0" anchor="ctr">
                    <a:solidFill>
                      <a:srgbClr val="99C221"/>
                    </a:solidFill>
                  </a:tcPr>
                </a:tc>
                <a:extLst>
                  <a:ext uri="{0D108BD9-81ED-4DB2-BD59-A6C34878D82A}">
                    <a16:rowId xmlns:a16="http://schemas.microsoft.com/office/drawing/2014/main" val="2780501781"/>
                  </a:ext>
                </a:extLst>
              </a:tr>
              <a:tr h="126000">
                <a:tc>
                  <a:txBody>
                    <a:bodyPr/>
                    <a:lstStyle/>
                    <a:p>
                      <a:pPr algn="l" fontAlgn="ctr"/>
                      <a:r>
                        <a:rPr lang="fr-FR" sz="700" b="0" i="0" u="none" strike="noStrike">
                          <a:solidFill>
                            <a:srgbClr val="000000"/>
                          </a:solidFill>
                          <a:effectLst/>
                          <a:latin typeface="Marianne" panose="02000000000000000000" pitchFamily="2" charset="0"/>
                        </a:rPr>
                        <a:t>Ayant un emploi</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59,4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58,4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65,1</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57,8</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60,4</a:t>
                      </a:r>
                    </a:p>
                  </a:txBody>
                  <a:tcPr marL="9525" marR="9525" marT="9525" marB="0" anchor="ctr">
                    <a:solidFill>
                      <a:srgbClr val="99C221"/>
                    </a:solidFill>
                  </a:tcPr>
                </a:tc>
                <a:extLst>
                  <a:ext uri="{0D108BD9-81ED-4DB2-BD59-A6C34878D82A}">
                    <a16:rowId xmlns:a16="http://schemas.microsoft.com/office/drawing/2014/main" val="278184052"/>
                  </a:ext>
                </a:extLst>
              </a:tr>
              <a:tr h="126000">
                <a:tc>
                  <a:txBody>
                    <a:bodyPr/>
                    <a:lstStyle/>
                    <a:p>
                      <a:pPr algn="l" fontAlgn="ctr"/>
                      <a:r>
                        <a:rPr lang="fr-FR" sz="700" b="0" i="0" u="none" strike="noStrike">
                          <a:solidFill>
                            <a:srgbClr val="000000"/>
                          </a:solidFill>
                          <a:effectLst/>
                          <a:latin typeface="Marianne" panose="02000000000000000000" pitchFamily="2" charset="0"/>
                        </a:rPr>
                        <a:t>Chômeurs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5,8</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6,0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4,8</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6,1</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5,6</a:t>
                      </a:r>
                    </a:p>
                  </a:txBody>
                  <a:tcPr marL="9525" marR="9525" marT="9525" marB="0" anchor="ctr">
                    <a:solidFill>
                      <a:srgbClr val="99C221"/>
                    </a:solidFill>
                  </a:tcPr>
                </a:tc>
                <a:extLst>
                  <a:ext uri="{0D108BD9-81ED-4DB2-BD59-A6C34878D82A}">
                    <a16:rowId xmlns:a16="http://schemas.microsoft.com/office/drawing/2014/main" val="4122329278"/>
                  </a:ext>
                </a:extLst>
              </a:tr>
              <a:tr h="126000">
                <a:tc>
                  <a:txBody>
                    <a:bodyPr/>
                    <a:lstStyle/>
                    <a:p>
                      <a:pPr algn="l" fontAlgn="ctr"/>
                      <a:r>
                        <a:rPr lang="fr-FR" sz="700" b="1" i="0" u="none" strike="noStrike">
                          <a:solidFill>
                            <a:srgbClr val="000000"/>
                          </a:solidFill>
                          <a:effectLst/>
                          <a:latin typeface="Marianne" panose="02000000000000000000" pitchFamily="2" charset="0"/>
                        </a:rPr>
                        <a:t>Hommes de 50 à 64 ans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66,7</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65,1</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71,7</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64,8</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67,3</a:t>
                      </a:r>
                    </a:p>
                  </a:txBody>
                  <a:tcPr marL="9525" marR="9525" marT="9525" marB="0" anchor="ctr">
                    <a:solidFill>
                      <a:srgbClr val="99C221"/>
                    </a:solidFill>
                  </a:tcPr>
                </a:tc>
                <a:extLst>
                  <a:ext uri="{0D108BD9-81ED-4DB2-BD59-A6C34878D82A}">
                    <a16:rowId xmlns:a16="http://schemas.microsoft.com/office/drawing/2014/main" val="693434630"/>
                  </a:ext>
                </a:extLst>
              </a:tr>
              <a:tr h="126000">
                <a:tc>
                  <a:txBody>
                    <a:bodyPr/>
                    <a:lstStyle/>
                    <a:p>
                      <a:pPr algn="l" fontAlgn="ctr"/>
                      <a:r>
                        <a:rPr lang="fr-FR" sz="700" b="0" i="0" u="none" strike="noStrike">
                          <a:solidFill>
                            <a:srgbClr val="000000"/>
                          </a:solidFill>
                          <a:effectLst/>
                          <a:latin typeface="Marianne" panose="02000000000000000000" pitchFamily="2" charset="0"/>
                        </a:rPr>
                        <a:t>Ayant un emploi</a:t>
                      </a:r>
                    </a:p>
                  </a:txBody>
                  <a:tcPr marL="457200" marR="9525" marT="9525" marB="0" anchor="ctr"/>
                </a:tc>
                <a:tc>
                  <a:txBody>
                    <a:bodyPr/>
                    <a:lstStyle/>
                    <a:p>
                      <a:pPr algn="r" fontAlgn="ctr"/>
                      <a:r>
                        <a:rPr lang="fr-FR" sz="700" b="0" i="0" u="none" strike="noStrike">
                          <a:solidFill>
                            <a:srgbClr val="000000"/>
                          </a:solidFill>
                          <a:effectLst/>
                          <a:latin typeface="Marianne" panose="02000000000000000000" pitchFamily="2" charset="0"/>
                        </a:rPr>
                        <a:t>61,3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59,3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67,2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59,2</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61,9</a:t>
                      </a:r>
                    </a:p>
                  </a:txBody>
                  <a:tcPr marL="9525" marR="9525" marT="9525" marB="0" anchor="ctr">
                    <a:solidFill>
                      <a:srgbClr val="99C221"/>
                    </a:solidFill>
                  </a:tcPr>
                </a:tc>
                <a:extLst>
                  <a:ext uri="{0D108BD9-81ED-4DB2-BD59-A6C34878D82A}">
                    <a16:rowId xmlns:a16="http://schemas.microsoft.com/office/drawing/2014/main" val="3001065524"/>
                  </a:ext>
                </a:extLst>
              </a:tr>
              <a:tr h="126000">
                <a:tc>
                  <a:txBody>
                    <a:bodyPr/>
                    <a:lstStyle/>
                    <a:p>
                      <a:pPr algn="l" fontAlgn="ctr"/>
                      <a:r>
                        <a:rPr lang="fr-FR" sz="700" b="0" i="0" u="none" strike="noStrike">
                          <a:solidFill>
                            <a:srgbClr val="000000"/>
                          </a:solidFill>
                          <a:effectLst/>
                          <a:latin typeface="Marianne" panose="02000000000000000000" pitchFamily="2" charset="0"/>
                        </a:rPr>
                        <a:t>Chômeurs</a:t>
                      </a:r>
                    </a:p>
                  </a:txBody>
                  <a:tcPr marL="457200" marR="9525" marT="9525" marB="0" anchor="ctr"/>
                </a:tc>
                <a:tc>
                  <a:txBody>
                    <a:bodyPr/>
                    <a:lstStyle/>
                    <a:p>
                      <a:pPr algn="r" fontAlgn="ctr"/>
                      <a:r>
                        <a:rPr lang="fr-FR" sz="700" b="0" i="0" u="none" strike="noStrike">
                          <a:solidFill>
                            <a:srgbClr val="000000"/>
                          </a:solidFill>
                          <a:effectLst/>
                          <a:latin typeface="Marianne" panose="02000000000000000000" pitchFamily="2" charset="0"/>
                        </a:rPr>
                        <a:t>5,4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5,9</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4,5</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5,6</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5,3</a:t>
                      </a:r>
                    </a:p>
                  </a:txBody>
                  <a:tcPr marL="9525" marR="9525" marT="9525" marB="0" anchor="ctr">
                    <a:solidFill>
                      <a:srgbClr val="99C221"/>
                    </a:solidFill>
                  </a:tcPr>
                </a:tc>
                <a:extLst>
                  <a:ext uri="{0D108BD9-81ED-4DB2-BD59-A6C34878D82A}">
                    <a16:rowId xmlns:a16="http://schemas.microsoft.com/office/drawing/2014/main" val="2122525541"/>
                  </a:ext>
                </a:extLst>
              </a:tr>
              <a:tr h="126000">
                <a:tc>
                  <a:txBody>
                    <a:bodyPr/>
                    <a:lstStyle/>
                    <a:p>
                      <a:pPr algn="l" fontAlgn="ctr"/>
                      <a:r>
                        <a:rPr lang="fr-FR" sz="700" b="1" i="0" u="none" strike="noStrike">
                          <a:solidFill>
                            <a:srgbClr val="000000"/>
                          </a:solidFill>
                          <a:effectLst/>
                          <a:latin typeface="Marianne" panose="02000000000000000000" pitchFamily="2" charset="0"/>
                        </a:rPr>
                        <a:t>Femmes de 50 à 64 ans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63,7</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63,6</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68,1</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62,9</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64,7</a:t>
                      </a:r>
                    </a:p>
                  </a:txBody>
                  <a:tcPr marL="9525" marR="9525" marT="9525" marB="0" anchor="ctr">
                    <a:solidFill>
                      <a:srgbClr val="99C221"/>
                    </a:solidFill>
                  </a:tcPr>
                </a:tc>
                <a:extLst>
                  <a:ext uri="{0D108BD9-81ED-4DB2-BD59-A6C34878D82A}">
                    <a16:rowId xmlns:a16="http://schemas.microsoft.com/office/drawing/2014/main" val="4290823115"/>
                  </a:ext>
                </a:extLst>
              </a:tr>
              <a:tr h="126000">
                <a:tc>
                  <a:txBody>
                    <a:bodyPr/>
                    <a:lstStyle/>
                    <a:p>
                      <a:pPr algn="l" fontAlgn="ctr"/>
                      <a:r>
                        <a:rPr lang="fr-FR" sz="700" b="0" i="0" u="none" strike="noStrike">
                          <a:solidFill>
                            <a:srgbClr val="000000"/>
                          </a:solidFill>
                          <a:effectLst/>
                          <a:latin typeface="Marianne" panose="02000000000000000000" pitchFamily="2" charset="0"/>
                        </a:rPr>
                        <a:t>Ayant un emploi</a:t>
                      </a:r>
                    </a:p>
                  </a:txBody>
                  <a:tcPr marL="457200" marR="9525" marT="9525" marB="0" anchor="ctr"/>
                </a:tc>
                <a:tc>
                  <a:txBody>
                    <a:bodyPr/>
                    <a:lstStyle/>
                    <a:p>
                      <a:pPr algn="r" fontAlgn="ctr"/>
                      <a:r>
                        <a:rPr lang="fr-FR" sz="700" b="0" i="0" u="none" strike="noStrike">
                          <a:solidFill>
                            <a:srgbClr val="000000"/>
                          </a:solidFill>
                          <a:effectLst/>
                          <a:latin typeface="Marianne" panose="02000000000000000000" pitchFamily="2" charset="0"/>
                        </a:rPr>
                        <a:t>57,5</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57,5</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63,1</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56,4</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58,9</a:t>
                      </a:r>
                    </a:p>
                  </a:txBody>
                  <a:tcPr marL="9525" marR="9525" marT="9525" marB="0" anchor="ctr">
                    <a:solidFill>
                      <a:srgbClr val="99C221"/>
                    </a:solidFill>
                  </a:tcPr>
                </a:tc>
                <a:extLst>
                  <a:ext uri="{0D108BD9-81ED-4DB2-BD59-A6C34878D82A}">
                    <a16:rowId xmlns:a16="http://schemas.microsoft.com/office/drawing/2014/main" val="2806794300"/>
                  </a:ext>
                </a:extLst>
              </a:tr>
              <a:tr h="126000">
                <a:tc>
                  <a:txBody>
                    <a:bodyPr/>
                    <a:lstStyle/>
                    <a:p>
                      <a:pPr algn="l" fontAlgn="ctr"/>
                      <a:r>
                        <a:rPr lang="fr-FR" sz="700" b="0" i="0" u="none" strike="noStrike">
                          <a:solidFill>
                            <a:srgbClr val="000000"/>
                          </a:solidFill>
                          <a:effectLst/>
                          <a:latin typeface="Marianne" panose="02000000000000000000" pitchFamily="2" charset="0"/>
                        </a:rPr>
                        <a:t>Chômeuses</a:t>
                      </a:r>
                    </a:p>
                  </a:txBody>
                  <a:tcPr marL="457200" marR="9525" marT="9525" marB="0" anchor="ctr"/>
                </a:tc>
                <a:tc>
                  <a:txBody>
                    <a:bodyPr/>
                    <a:lstStyle/>
                    <a:p>
                      <a:pPr algn="r" fontAlgn="ctr"/>
                      <a:r>
                        <a:rPr lang="fr-FR" sz="700" b="0" i="0" u="none" strike="noStrike">
                          <a:solidFill>
                            <a:srgbClr val="000000"/>
                          </a:solidFill>
                          <a:effectLst/>
                          <a:latin typeface="Marianne" panose="02000000000000000000" pitchFamily="2" charset="0"/>
                        </a:rPr>
                        <a:t>6,2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6,0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5,0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6,5</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5,9</a:t>
                      </a:r>
                    </a:p>
                  </a:txBody>
                  <a:tcPr marL="9525" marR="9525" marT="9525" marB="0" anchor="ctr">
                    <a:solidFill>
                      <a:srgbClr val="99C221"/>
                    </a:solidFill>
                  </a:tcPr>
                </a:tc>
                <a:extLst>
                  <a:ext uri="{0D108BD9-81ED-4DB2-BD59-A6C34878D82A}">
                    <a16:rowId xmlns:a16="http://schemas.microsoft.com/office/drawing/2014/main" val="3010833525"/>
                  </a:ext>
                </a:extLst>
              </a:tr>
              <a:tr h="126000">
                <a:tc>
                  <a:txBody>
                    <a:bodyPr/>
                    <a:lstStyle/>
                    <a:p>
                      <a:pPr algn="l" fontAlgn="ctr"/>
                      <a:r>
                        <a:rPr lang="fr-FR" sz="700" b="1" i="0" u="none" strike="noStrike">
                          <a:solidFill>
                            <a:srgbClr val="000000"/>
                          </a:solidFill>
                          <a:effectLst/>
                          <a:latin typeface="Marianne" panose="02000000000000000000" pitchFamily="2" charset="0"/>
                        </a:rPr>
                        <a:t>Statut d'emploi et type de contrat des 50 à 64 ans en emploi (en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 </a:t>
                      </a:r>
                    </a:p>
                  </a:txBody>
                  <a:tcPr marL="9525" marR="9525" marT="9525" marB="0" anchor="ctr">
                    <a:solidFill>
                      <a:srgbClr val="99C221"/>
                    </a:solidFill>
                  </a:tcPr>
                </a:tc>
                <a:extLst>
                  <a:ext uri="{0D108BD9-81ED-4DB2-BD59-A6C34878D82A}">
                    <a16:rowId xmlns:a16="http://schemas.microsoft.com/office/drawing/2014/main" val="2379682676"/>
                  </a:ext>
                </a:extLst>
              </a:tr>
              <a:tr h="126000">
                <a:tc>
                  <a:txBody>
                    <a:bodyPr/>
                    <a:lstStyle/>
                    <a:p>
                      <a:pPr algn="l" fontAlgn="ctr"/>
                      <a:r>
                        <a:rPr lang="fr-FR" sz="700" b="0" i="0" u="none" strike="noStrike">
                          <a:solidFill>
                            <a:srgbClr val="000000"/>
                          </a:solidFill>
                          <a:effectLst/>
                          <a:latin typeface="Marianne" panose="02000000000000000000" pitchFamily="2" charset="0"/>
                        </a:rPr>
                        <a:t>Non-salariés de 50 à 64 ans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19,6</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16,5</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14,8</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18,2</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16,9</a:t>
                      </a:r>
                    </a:p>
                  </a:txBody>
                  <a:tcPr marL="9525" marR="9525" marT="9525" marB="0" anchor="ctr">
                    <a:solidFill>
                      <a:srgbClr val="99C221"/>
                    </a:solidFill>
                  </a:tcPr>
                </a:tc>
                <a:extLst>
                  <a:ext uri="{0D108BD9-81ED-4DB2-BD59-A6C34878D82A}">
                    <a16:rowId xmlns:a16="http://schemas.microsoft.com/office/drawing/2014/main" val="1949753823"/>
                  </a:ext>
                </a:extLst>
              </a:tr>
              <a:tr h="126000">
                <a:tc>
                  <a:txBody>
                    <a:bodyPr/>
                    <a:lstStyle/>
                    <a:p>
                      <a:pPr algn="l" fontAlgn="ctr"/>
                      <a:r>
                        <a:rPr lang="fr-FR" sz="700" b="0" i="0" u="none" strike="noStrike">
                          <a:solidFill>
                            <a:srgbClr val="000000"/>
                          </a:solidFill>
                          <a:effectLst/>
                          <a:latin typeface="Marianne" panose="02000000000000000000" pitchFamily="2" charset="0"/>
                        </a:rPr>
                        <a:t>Salariés de 50 à 64 ans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80,4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83,5</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85,2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81,8</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83,1</a:t>
                      </a:r>
                    </a:p>
                  </a:txBody>
                  <a:tcPr marL="9525" marR="9525" marT="9525" marB="0" anchor="ctr">
                    <a:solidFill>
                      <a:srgbClr val="99C221"/>
                    </a:solidFill>
                  </a:tcPr>
                </a:tc>
                <a:extLst>
                  <a:ext uri="{0D108BD9-81ED-4DB2-BD59-A6C34878D82A}">
                    <a16:rowId xmlns:a16="http://schemas.microsoft.com/office/drawing/2014/main" val="1843138420"/>
                  </a:ext>
                </a:extLst>
              </a:tr>
              <a:tr h="126000">
                <a:tc>
                  <a:txBody>
                    <a:bodyPr/>
                    <a:lstStyle/>
                    <a:p>
                      <a:pPr algn="l" fontAlgn="ctr"/>
                      <a:r>
                        <a:rPr lang="fr-FR" sz="700" b="0" i="0" u="none" strike="noStrike">
                          <a:solidFill>
                            <a:srgbClr val="000000"/>
                          </a:solidFill>
                          <a:effectLst/>
                          <a:latin typeface="Marianne" panose="02000000000000000000" pitchFamily="2" charset="0"/>
                        </a:rPr>
                        <a:t>Dont emploi à durée indéterminée</a:t>
                      </a:r>
                    </a:p>
                  </a:txBody>
                  <a:tcPr marL="457200" marR="9525" marT="9525" marB="0" anchor="ctr"/>
                </a:tc>
                <a:tc>
                  <a:txBody>
                    <a:bodyPr/>
                    <a:lstStyle/>
                    <a:p>
                      <a:pPr algn="r" fontAlgn="ctr"/>
                      <a:r>
                        <a:rPr lang="fr-FR" sz="700" b="0" i="0" u="none" strike="noStrike">
                          <a:solidFill>
                            <a:srgbClr val="000000"/>
                          </a:solidFill>
                          <a:effectLst/>
                          <a:latin typeface="Marianne" panose="02000000000000000000" pitchFamily="2" charset="0"/>
                        </a:rPr>
                        <a:t>90,6</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91,9</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92,8</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91,5</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91,9</a:t>
                      </a:r>
                    </a:p>
                  </a:txBody>
                  <a:tcPr marL="9525" marR="9525" marT="9525" marB="0" anchor="ctr">
                    <a:solidFill>
                      <a:srgbClr val="99C221"/>
                    </a:solidFill>
                  </a:tcPr>
                </a:tc>
                <a:extLst>
                  <a:ext uri="{0D108BD9-81ED-4DB2-BD59-A6C34878D82A}">
                    <a16:rowId xmlns:a16="http://schemas.microsoft.com/office/drawing/2014/main" val="2054591873"/>
                  </a:ext>
                </a:extLst>
              </a:tr>
              <a:tr h="126000">
                <a:tc>
                  <a:txBody>
                    <a:bodyPr/>
                    <a:lstStyle/>
                    <a:p>
                      <a:pPr algn="l" fontAlgn="ctr"/>
                      <a:r>
                        <a:rPr lang="fr-FR" sz="700" b="0" i="0" u="none" strike="noStrike">
                          <a:solidFill>
                            <a:srgbClr val="000000"/>
                          </a:solidFill>
                          <a:effectLst/>
                          <a:latin typeface="Marianne" panose="02000000000000000000" pitchFamily="2" charset="0"/>
                        </a:rPr>
                        <a:t>Dont contrat à durée déterminée</a:t>
                      </a:r>
                    </a:p>
                  </a:txBody>
                  <a:tcPr marL="457200" marR="9525" marT="9525" marB="0" anchor="ctr"/>
                </a:tc>
                <a:tc>
                  <a:txBody>
                    <a:bodyPr/>
                    <a:lstStyle/>
                    <a:p>
                      <a:pPr algn="r" fontAlgn="ctr"/>
                      <a:r>
                        <a:rPr lang="fr-FR" sz="700" b="0" i="0" u="none" strike="noStrike">
                          <a:solidFill>
                            <a:srgbClr val="000000"/>
                          </a:solidFill>
                          <a:effectLst/>
                          <a:latin typeface="Marianne" panose="02000000000000000000" pitchFamily="2" charset="0"/>
                        </a:rPr>
                        <a:t>7,0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6,3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5,3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6,5</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6,2</a:t>
                      </a:r>
                    </a:p>
                  </a:txBody>
                  <a:tcPr marL="9525" marR="9525" marT="9525" marB="0" anchor="ctr">
                    <a:solidFill>
                      <a:srgbClr val="99C221"/>
                    </a:solidFill>
                  </a:tcPr>
                </a:tc>
                <a:extLst>
                  <a:ext uri="{0D108BD9-81ED-4DB2-BD59-A6C34878D82A}">
                    <a16:rowId xmlns:a16="http://schemas.microsoft.com/office/drawing/2014/main" val="1376967737"/>
                  </a:ext>
                </a:extLst>
              </a:tr>
              <a:tr h="126000">
                <a:tc>
                  <a:txBody>
                    <a:bodyPr/>
                    <a:lstStyle/>
                    <a:p>
                      <a:pPr algn="l" fontAlgn="ctr"/>
                      <a:r>
                        <a:rPr lang="fr-FR" sz="700" b="0" i="0" u="none" strike="noStrike">
                          <a:solidFill>
                            <a:srgbClr val="000000"/>
                          </a:solidFill>
                          <a:effectLst/>
                          <a:latin typeface="Marianne" panose="02000000000000000000" pitchFamily="2" charset="0"/>
                        </a:rPr>
                        <a:t>Dont Intérim</a:t>
                      </a:r>
                    </a:p>
                  </a:txBody>
                  <a:tcPr marL="457200" marR="9525" marT="9525" marB="0" anchor="ctr"/>
                </a:tc>
                <a:tc>
                  <a:txBody>
                    <a:bodyPr/>
                    <a:lstStyle/>
                    <a:p>
                      <a:pPr algn="r" fontAlgn="ctr"/>
                      <a:r>
                        <a:rPr lang="fr-FR" sz="700" b="0" i="0" u="none" strike="noStrike">
                          <a:solidFill>
                            <a:srgbClr val="000000"/>
                          </a:solidFill>
                          <a:effectLst/>
                          <a:latin typeface="Marianne" panose="02000000000000000000" pitchFamily="2" charset="0"/>
                        </a:rPr>
                        <a:t>1,5</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1,3</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1,3</a:t>
                      </a:r>
                    </a:p>
                  </a:txBody>
                  <a:tcPr marL="9525" marR="9525" marT="9525" marB="0" anchor="ctr">
                    <a:solidFill>
                      <a:srgbClr val="99C221"/>
                    </a:solidFill>
                  </a:tcPr>
                </a:tc>
                <a:extLst>
                  <a:ext uri="{0D108BD9-81ED-4DB2-BD59-A6C34878D82A}">
                    <a16:rowId xmlns:a16="http://schemas.microsoft.com/office/drawing/2014/main" val="3368729584"/>
                  </a:ext>
                </a:extLst>
              </a:tr>
              <a:tr h="126000">
                <a:tc>
                  <a:txBody>
                    <a:bodyPr/>
                    <a:lstStyle/>
                    <a:p>
                      <a:pPr algn="l" fontAlgn="ctr"/>
                      <a:r>
                        <a:rPr lang="fr-FR" sz="700" b="0" i="0" u="none" strike="noStrike">
                          <a:solidFill>
                            <a:srgbClr val="000000"/>
                          </a:solidFill>
                          <a:effectLst/>
                          <a:latin typeface="Marianne" panose="02000000000000000000" pitchFamily="2" charset="0"/>
                        </a:rPr>
                        <a:t>Dont temps partiel</a:t>
                      </a:r>
                    </a:p>
                  </a:txBody>
                  <a:tcPr marL="457200" marR="9525" marT="9525" marB="0" anchor="ctr"/>
                </a:tc>
                <a:tc>
                  <a:txBody>
                    <a:bodyPr/>
                    <a:lstStyle/>
                    <a:p>
                      <a:pPr algn="r" fontAlgn="ctr"/>
                      <a:r>
                        <a:rPr lang="fr-FR" sz="700" b="0" i="0" u="none" strike="noStrike">
                          <a:solidFill>
                            <a:srgbClr val="000000"/>
                          </a:solidFill>
                          <a:effectLst/>
                          <a:latin typeface="Marianne" panose="02000000000000000000" pitchFamily="2" charset="0"/>
                        </a:rPr>
                        <a:t>20,4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21,2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19,1</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20,0</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20,1</a:t>
                      </a:r>
                    </a:p>
                  </a:txBody>
                  <a:tcPr marL="9525" marR="9525" marT="9525" marB="0" anchor="ctr">
                    <a:solidFill>
                      <a:srgbClr val="99C221"/>
                    </a:solidFill>
                  </a:tcPr>
                </a:tc>
                <a:extLst>
                  <a:ext uri="{0D108BD9-81ED-4DB2-BD59-A6C34878D82A}">
                    <a16:rowId xmlns:a16="http://schemas.microsoft.com/office/drawing/2014/main" val="1070602213"/>
                  </a:ext>
                </a:extLst>
              </a:tr>
              <a:tr h="126000">
                <a:tc>
                  <a:txBody>
                    <a:bodyPr/>
                    <a:lstStyle/>
                    <a:p>
                      <a:pPr algn="l" fontAlgn="ctr"/>
                      <a:r>
                        <a:rPr lang="fr-FR" sz="700" b="1" i="0" u="none" strike="noStrike">
                          <a:solidFill>
                            <a:srgbClr val="000000"/>
                          </a:solidFill>
                          <a:effectLst/>
                          <a:latin typeface="Marianne" panose="02000000000000000000" pitchFamily="2" charset="0"/>
                        </a:rPr>
                        <a:t>Secteur d'activité des 50 à 64 ans en emploi (en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 </a:t>
                      </a:r>
                    </a:p>
                  </a:txBody>
                  <a:tcPr marL="9525" marR="9525" marT="9525" marB="0" anchor="ctr">
                    <a:solidFill>
                      <a:srgbClr val="99C221"/>
                    </a:solidFill>
                  </a:tcPr>
                </a:tc>
                <a:extLst>
                  <a:ext uri="{0D108BD9-81ED-4DB2-BD59-A6C34878D82A}">
                    <a16:rowId xmlns:a16="http://schemas.microsoft.com/office/drawing/2014/main" val="2343468181"/>
                  </a:ext>
                </a:extLst>
              </a:tr>
              <a:tr h="126000">
                <a:tc>
                  <a:txBody>
                    <a:bodyPr/>
                    <a:lstStyle/>
                    <a:p>
                      <a:pPr algn="l" fontAlgn="ctr"/>
                      <a:r>
                        <a:rPr lang="fr-FR" sz="700" b="0" i="0" u="none" strike="noStrike">
                          <a:solidFill>
                            <a:srgbClr val="000000"/>
                          </a:solidFill>
                          <a:effectLst/>
                          <a:latin typeface="Marianne" panose="02000000000000000000" pitchFamily="2" charset="0"/>
                        </a:rPr>
                        <a:t>Agriculture, sylviculture et pêche</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8,8</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6,0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4,3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4,9</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5,7</a:t>
                      </a:r>
                    </a:p>
                  </a:txBody>
                  <a:tcPr marL="9525" marR="9525" marT="9525" marB="0" anchor="ctr">
                    <a:solidFill>
                      <a:srgbClr val="99C221"/>
                    </a:solidFill>
                  </a:tcPr>
                </a:tc>
                <a:extLst>
                  <a:ext uri="{0D108BD9-81ED-4DB2-BD59-A6C34878D82A}">
                    <a16:rowId xmlns:a16="http://schemas.microsoft.com/office/drawing/2014/main" val="3215828121"/>
                  </a:ext>
                </a:extLst>
              </a:tr>
              <a:tr h="126000">
                <a:tc>
                  <a:txBody>
                    <a:bodyPr/>
                    <a:lstStyle/>
                    <a:p>
                      <a:pPr algn="l" fontAlgn="ctr"/>
                      <a:r>
                        <a:rPr lang="fr-FR" sz="700" b="0" i="0" u="none" strike="noStrike">
                          <a:solidFill>
                            <a:srgbClr val="000000"/>
                          </a:solidFill>
                          <a:effectLst/>
                          <a:latin typeface="Marianne" panose="02000000000000000000" pitchFamily="2" charset="0"/>
                        </a:rPr>
                        <a:t>Industrie manufacturière, industries extractives et autres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11,8</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12,3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13,0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15,6</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13,2</a:t>
                      </a:r>
                    </a:p>
                  </a:txBody>
                  <a:tcPr marL="9525" marR="9525" marT="9525" marB="0" anchor="ctr">
                    <a:solidFill>
                      <a:srgbClr val="99C221"/>
                    </a:solidFill>
                  </a:tcPr>
                </a:tc>
                <a:extLst>
                  <a:ext uri="{0D108BD9-81ED-4DB2-BD59-A6C34878D82A}">
                    <a16:rowId xmlns:a16="http://schemas.microsoft.com/office/drawing/2014/main" val="523931719"/>
                  </a:ext>
                </a:extLst>
              </a:tr>
              <a:tr h="126000">
                <a:tc>
                  <a:txBody>
                    <a:bodyPr/>
                    <a:lstStyle/>
                    <a:p>
                      <a:pPr algn="l" fontAlgn="ctr"/>
                      <a:r>
                        <a:rPr lang="fr-FR" sz="700" b="0" i="0" u="none" strike="noStrike">
                          <a:solidFill>
                            <a:srgbClr val="000000"/>
                          </a:solidFill>
                          <a:effectLst/>
                          <a:latin typeface="Marianne" panose="02000000000000000000" pitchFamily="2" charset="0"/>
                        </a:rPr>
                        <a:t>Construction</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6,0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5,4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5,5</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6,1</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5,7</a:t>
                      </a:r>
                    </a:p>
                  </a:txBody>
                  <a:tcPr marL="9525" marR="9525" marT="9525" marB="0" anchor="ctr">
                    <a:solidFill>
                      <a:srgbClr val="99C221"/>
                    </a:solidFill>
                  </a:tcPr>
                </a:tc>
                <a:extLst>
                  <a:ext uri="{0D108BD9-81ED-4DB2-BD59-A6C34878D82A}">
                    <a16:rowId xmlns:a16="http://schemas.microsoft.com/office/drawing/2014/main" val="2601824939"/>
                  </a:ext>
                </a:extLst>
              </a:tr>
              <a:tr h="126000">
                <a:tc>
                  <a:txBody>
                    <a:bodyPr/>
                    <a:lstStyle/>
                    <a:p>
                      <a:pPr algn="l" fontAlgn="ctr"/>
                      <a:r>
                        <a:rPr lang="fr-FR" sz="700" b="0" i="0" u="none" strike="noStrike">
                          <a:solidFill>
                            <a:srgbClr val="000000"/>
                          </a:solidFill>
                          <a:effectLst/>
                          <a:latin typeface="Marianne" panose="02000000000000000000" pitchFamily="2" charset="0"/>
                        </a:rPr>
                        <a:t>Commerce, transports et services divers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36,8</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37,8</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41,7</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38,1</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38,9</a:t>
                      </a:r>
                    </a:p>
                  </a:txBody>
                  <a:tcPr marL="9525" marR="9525" marT="9525" marB="0" anchor="ctr">
                    <a:solidFill>
                      <a:srgbClr val="99C221"/>
                    </a:solidFill>
                  </a:tcPr>
                </a:tc>
                <a:extLst>
                  <a:ext uri="{0D108BD9-81ED-4DB2-BD59-A6C34878D82A}">
                    <a16:rowId xmlns:a16="http://schemas.microsoft.com/office/drawing/2014/main" val="276578091"/>
                  </a:ext>
                </a:extLst>
              </a:tr>
              <a:tr h="126000">
                <a:tc>
                  <a:txBody>
                    <a:bodyPr/>
                    <a:lstStyle/>
                    <a:p>
                      <a:pPr algn="l" fontAlgn="ctr"/>
                      <a:r>
                        <a:rPr lang="fr-FR" sz="700" b="0" i="0" u="none" strike="noStrike">
                          <a:solidFill>
                            <a:srgbClr val="000000"/>
                          </a:solidFill>
                          <a:effectLst/>
                          <a:latin typeface="Marianne" panose="02000000000000000000" pitchFamily="2" charset="0"/>
                        </a:rPr>
                        <a:t>Administration publique, enseignement, santé humaine et action sociale</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36,7</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38,5</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35,4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35,1</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36,4</a:t>
                      </a:r>
                    </a:p>
                  </a:txBody>
                  <a:tcPr marL="9525" marR="9525" marT="9525" marB="0" anchor="ctr">
                    <a:solidFill>
                      <a:srgbClr val="99C221"/>
                    </a:solidFill>
                  </a:tcPr>
                </a:tc>
                <a:extLst>
                  <a:ext uri="{0D108BD9-81ED-4DB2-BD59-A6C34878D82A}">
                    <a16:rowId xmlns:a16="http://schemas.microsoft.com/office/drawing/2014/main" val="3376072191"/>
                  </a:ext>
                </a:extLst>
              </a:tr>
              <a:tr h="126000">
                <a:tc>
                  <a:txBody>
                    <a:bodyPr/>
                    <a:lstStyle/>
                    <a:p>
                      <a:pPr algn="l" fontAlgn="ctr"/>
                      <a:r>
                        <a:rPr lang="fr-FR" sz="700" b="1" i="0" u="none" strike="noStrike">
                          <a:solidFill>
                            <a:srgbClr val="000000"/>
                          </a:solidFill>
                          <a:effectLst/>
                          <a:latin typeface="Marianne" panose="02000000000000000000" pitchFamily="2" charset="0"/>
                        </a:rPr>
                        <a:t>Catégorie socioprofessionnelle des 50 à 64 ans en emploi (en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 </a:t>
                      </a:r>
                    </a:p>
                  </a:txBody>
                  <a:tcPr marL="9525" marR="9525" marT="9525" marB="0" anchor="ctr">
                    <a:solidFill>
                      <a:srgbClr val="99C221"/>
                    </a:solidFill>
                  </a:tcPr>
                </a:tc>
                <a:extLst>
                  <a:ext uri="{0D108BD9-81ED-4DB2-BD59-A6C34878D82A}">
                    <a16:rowId xmlns:a16="http://schemas.microsoft.com/office/drawing/2014/main" val="1936215254"/>
                  </a:ext>
                </a:extLst>
              </a:tr>
              <a:tr h="126000">
                <a:tc>
                  <a:txBody>
                    <a:bodyPr/>
                    <a:lstStyle/>
                    <a:p>
                      <a:pPr algn="l" fontAlgn="ctr"/>
                      <a:r>
                        <a:rPr lang="fr-FR" sz="700" b="0" i="0" u="none" strike="noStrike">
                          <a:solidFill>
                            <a:srgbClr val="000000"/>
                          </a:solidFill>
                          <a:effectLst/>
                          <a:latin typeface="Marianne" panose="02000000000000000000" pitchFamily="2" charset="0"/>
                        </a:rPr>
                        <a:t>Agriculteurs exploitants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6,4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3,8</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3,5</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3,6</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4,1</a:t>
                      </a:r>
                    </a:p>
                  </a:txBody>
                  <a:tcPr marL="9525" marR="9525" marT="9525" marB="0" anchor="ctr">
                    <a:solidFill>
                      <a:srgbClr val="99C221"/>
                    </a:solidFill>
                  </a:tcPr>
                </a:tc>
                <a:extLst>
                  <a:ext uri="{0D108BD9-81ED-4DB2-BD59-A6C34878D82A}">
                    <a16:rowId xmlns:a16="http://schemas.microsoft.com/office/drawing/2014/main" val="2238555351"/>
                  </a:ext>
                </a:extLst>
              </a:tr>
              <a:tr h="126000">
                <a:tc>
                  <a:txBody>
                    <a:bodyPr/>
                    <a:lstStyle/>
                    <a:p>
                      <a:pPr algn="l" fontAlgn="ctr"/>
                      <a:r>
                        <a:rPr lang="fr-FR" sz="700" b="0" i="0" u="none" strike="noStrike">
                          <a:solidFill>
                            <a:srgbClr val="000000"/>
                          </a:solidFill>
                          <a:effectLst/>
                          <a:latin typeface="Marianne" panose="02000000000000000000" pitchFamily="2" charset="0"/>
                        </a:rPr>
                        <a:t>Artisans, commerçants et chefs d'entreprise</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9,5</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8,8</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7,4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10,3</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8,8</a:t>
                      </a:r>
                    </a:p>
                  </a:txBody>
                  <a:tcPr marL="9525" marR="9525" marT="9525" marB="0" anchor="ctr">
                    <a:solidFill>
                      <a:srgbClr val="99C221"/>
                    </a:solidFill>
                  </a:tcPr>
                </a:tc>
                <a:extLst>
                  <a:ext uri="{0D108BD9-81ED-4DB2-BD59-A6C34878D82A}">
                    <a16:rowId xmlns:a16="http://schemas.microsoft.com/office/drawing/2014/main" val="2690292054"/>
                  </a:ext>
                </a:extLst>
              </a:tr>
              <a:tr h="126000">
                <a:tc>
                  <a:txBody>
                    <a:bodyPr/>
                    <a:lstStyle/>
                    <a:p>
                      <a:pPr algn="l" fontAlgn="ctr"/>
                      <a:r>
                        <a:rPr lang="fr-FR" sz="700" b="0" i="0" u="none" strike="noStrike">
                          <a:solidFill>
                            <a:srgbClr val="000000"/>
                          </a:solidFill>
                          <a:effectLst/>
                          <a:latin typeface="Marianne" panose="02000000000000000000" pitchFamily="2" charset="0"/>
                        </a:rPr>
                        <a:t>Cadres et professions intellectuelles supérieures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13,8</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15,9</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19,8</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14,5</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16,4</a:t>
                      </a:r>
                    </a:p>
                  </a:txBody>
                  <a:tcPr marL="9525" marR="9525" marT="9525" marB="0" anchor="ctr">
                    <a:solidFill>
                      <a:srgbClr val="99C221"/>
                    </a:solidFill>
                  </a:tcPr>
                </a:tc>
                <a:extLst>
                  <a:ext uri="{0D108BD9-81ED-4DB2-BD59-A6C34878D82A}">
                    <a16:rowId xmlns:a16="http://schemas.microsoft.com/office/drawing/2014/main" val="625148891"/>
                  </a:ext>
                </a:extLst>
              </a:tr>
              <a:tr h="126000">
                <a:tc>
                  <a:txBody>
                    <a:bodyPr/>
                    <a:lstStyle/>
                    <a:p>
                      <a:pPr algn="l" fontAlgn="ctr"/>
                      <a:r>
                        <a:rPr lang="fr-FR" sz="700" b="0" i="0" u="none" strike="noStrike">
                          <a:solidFill>
                            <a:srgbClr val="000000"/>
                          </a:solidFill>
                          <a:effectLst/>
                          <a:latin typeface="Marianne" panose="02000000000000000000" pitchFamily="2" charset="0"/>
                        </a:rPr>
                        <a:t>Professions intermédiaires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21,7</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23,9</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24,2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22,4</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23,3</a:t>
                      </a:r>
                    </a:p>
                  </a:txBody>
                  <a:tcPr marL="9525" marR="9525" marT="9525" marB="0" anchor="ctr">
                    <a:solidFill>
                      <a:srgbClr val="99C221"/>
                    </a:solidFill>
                  </a:tcPr>
                </a:tc>
                <a:extLst>
                  <a:ext uri="{0D108BD9-81ED-4DB2-BD59-A6C34878D82A}">
                    <a16:rowId xmlns:a16="http://schemas.microsoft.com/office/drawing/2014/main" val="1854842493"/>
                  </a:ext>
                </a:extLst>
              </a:tr>
              <a:tr h="126000">
                <a:tc>
                  <a:txBody>
                    <a:bodyPr/>
                    <a:lstStyle/>
                    <a:p>
                      <a:pPr algn="l" fontAlgn="ctr"/>
                      <a:r>
                        <a:rPr lang="fr-FR" sz="700" b="0" i="0" u="none" strike="noStrike">
                          <a:solidFill>
                            <a:srgbClr val="000000"/>
                          </a:solidFill>
                          <a:effectLst/>
                          <a:latin typeface="Marianne" panose="02000000000000000000" pitchFamily="2" charset="0"/>
                        </a:rPr>
                        <a:t>Employés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27,2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27,7</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25,2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26,7</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26,6</a:t>
                      </a:r>
                    </a:p>
                  </a:txBody>
                  <a:tcPr marL="9525" marR="9525" marT="9525" marB="0" anchor="ctr">
                    <a:solidFill>
                      <a:srgbClr val="99C221"/>
                    </a:solidFill>
                  </a:tcPr>
                </a:tc>
                <a:extLst>
                  <a:ext uri="{0D108BD9-81ED-4DB2-BD59-A6C34878D82A}">
                    <a16:rowId xmlns:a16="http://schemas.microsoft.com/office/drawing/2014/main" val="2524579633"/>
                  </a:ext>
                </a:extLst>
              </a:tr>
              <a:tr h="126000">
                <a:tc>
                  <a:txBody>
                    <a:bodyPr/>
                    <a:lstStyle/>
                    <a:p>
                      <a:pPr algn="l" fontAlgn="ctr"/>
                      <a:r>
                        <a:rPr lang="fr-FR" sz="700" b="0" i="0" u="none" strike="noStrike" dirty="0">
                          <a:solidFill>
                            <a:srgbClr val="000000"/>
                          </a:solidFill>
                          <a:effectLst/>
                          <a:latin typeface="Marianne" panose="02000000000000000000" pitchFamily="2" charset="0"/>
                        </a:rPr>
                        <a:t>Ouvriers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21,4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19,9</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19,9</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22,4</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20,7</a:t>
                      </a:r>
                    </a:p>
                  </a:txBody>
                  <a:tcPr marL="9525" marR="9525" marT="9525" marB="0" anchor="ctr">
                    <a:solidFill>
                      <a:srgbClr val="99C221"/>
                    </a:solidFill>
                  </a:tcPr>
                </a:tc>
                <a:extLst>
                  <a:ext uri="{0D108BD9-81ED-4DB2-BD59-A6C34878D82A}">
                    <a16:rowId xmlns:a16="http://schemas.microsoft.com/office/drawing/2014/main" val="1397862481"/>
                  </a:ext>
                </a:extLst>
              </a:tr>
              <a:tr h="126000">
                <a:tc>
                  <a:txBody>
                    <a:bodyPr/>
                    <a:lstStyle/>
                    <a:p>
                      <a:pPr algn="l" fontAlgn="ctr"/>
                      <a:r>
                        <a:rPr lang="fr-FR" sz="700" b="0" i="0" u="none" strike="noStrike" dirty="0">
                          <a:solidFill>
                            <a:srgbClr val="000000"/>
                          </a:solidFill>
                          <a:effectLst/>
                          <a:latin typeface="Marianne" panose="02000000000000000000" pitchFamily="2" charset="0"/>
                        </a:rPr>
                        <a:t>Taux de chômage des 50 à 64 ans</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8,9</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9,3</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6,8</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9,5</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8,5</a:t>
                      </a:r>
                    </a:p>
                  </a:txBody>
                  <a:tcPr marL="9525" marR="9525" marT="9525" marB="0" anchor="ctr">
                    <a:solidFill>
                      <a:srgbClr val="99C221"/>
                    </a:solidFill>
                  </a:tcPr>
                </a:tc>
                <a:extLst>
                  <a:ext uri="{0D108BD9-81ED-4DB2-BD59-A6C34878D82A}">
                    <a16:rowId xmlns:a16="http://schemas.microsoft.com/office/drawing/2014/main" val="1097688402"/>
                  </a:ext>
                </a:extLst>
              </a:tr>
              <a:tr h="126000">
                <a:tc>
                  <a:txBody>
                    <a:bodyPr/>
                    <a:lstStyle/>
                    <a:p>
                      <a:pPr algn="l" fontAlgn="ctr"/>
                      <a:r>
                        <a:rPr lang="fr-FR" sz="700" b="0" i="0" u="none" strike="noStrike">
                          <a:solidFill>
                            <a:srgbClr val="000000"/>
                          </a:solidFill>
                          <a:effectLst/>
                          <a:latin typeface="Marianne" panose="02000000000000000000" pitchFamily="2" charset="0"/>
                        </a:rPr>
                        <a:t>Hommes de 50 à 64 ans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8,1</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9,0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6,3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8,7</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7,9</a:t>
                      </a:r>
                    </a:p>
                  </a:txBody>
                  <a:tcPr marL="9525" marR="9525" marT="9525" marB="0" anchor="ctr">
                    <a:solidFill>
                      <a:srgbClr val="99C221"/>
                    </a:solidFill>
                  </a:tcPr>
                </a:tc>
                <a:extLst>
                  <a:ext uri="{0D108BD9-81ED-4DB2-BD59-A6C34878D82A}">
                    <a16:rowId xmlns:a16="http://schemas.microsoft.com/office/drawing/2014/main" val="3499524216"/>
                  </a:ext>
                </a:extLst>
              </a:tr>
              <a:tr h="126000">
                <a:tc>
                  <a:txBody>
                    <a:bodyPr/>
                    <a:lstStyle/>
                    <a:p>
                      <a:pPr algn="l" fontAlgn="ctr"/>
                      <a:r>
                        <a:rPr lang="fr-FR" sz="700" b="0" i="0" u="none" strike="noStrike">
                          <a:solidFill>
                            <a:srgbClr val="000000"/>
                          </a:solidFill>
                          <a:effectLst/>
                          <a:latin typeface="Marianne" panose="02000000000000000000" pitchFamily="2" charset="0"/>
                        </a:rPr>
                        <a:t>Femmes de 50 à 64 ans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9,7</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9,5</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7,4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10,4</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9,1</a:t>
                      </a:r>
                    </a:p>
                  </a:txBody>
                  <a:tcPr marL="9525" marR="9525" marT="9525" marB="0" anchor="ctr">
                    <a:solidFill>
                      <a:srgbClr val="99C221"/>
                    </a:solidFill>
                  </a:tcPr>
                </a:tc>
                <a:extLst>
                  <a:ext uri="{0D108BD9-81ED-4DB2-BD59-A6C34878D82A}">
                    <a16:rowId xmlns:a16="http://schemas.microsoft.com/office/drawing/2014/main" val="2235687354"/>
                  </a:ext>
                </a:extLst>
              </a:tr>
              <a:tr h="126000">
                <a:tc>
                  <a:txBody>
                    <a:bodyPr/>
                    <a:lstStyle/>
                    <a:p>
                      <a:pPr algn="l" fontAlgn="ctr"/>
                      <a:r>
                        <a:rPr lang="fr-FR" sz="700" b="1" i="0" u="none" strike="noStrike" dirty="0">
                          <a:solidFill>
                            <a:srgbClr val="000000"/>
                          </a:solidFill>
                          <a:effectLst/>
                          <a:latin typeface="Marianne" panose="02000000000000000000" pitchFamily="2" charset="0"/>
                        </a:rPr>
                        <a:t>Taux de chômage de longue durée</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5,3</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5,6</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3,9</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5,6</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5,1</a:t>
                      </a:r>
                    </a:p>
                  </a:txBody>
                  <a:tcPr marL="9525" marR="9525" marT="9525" marB="0" anchor="ctr">
                    <a:solidFill>
                      <a:srgbClr val="99C221"/>
                    </a:solidFill>
                  </a:tcPr>
                </a:tc>
                <a:extLst>
                  <a:ext uri="{0D108BD9-81ED-4DB2-BD59-A6C34878D82A}">
                    <a16:rowId xmlns:a16="http://schemas.microsoft.com/office/drawing/2014/main" val="2265883472"/>
                  </a:ext>
                </a:extLst>
              </a:tr>
              <a:tr h="126000">
                <a:tc>
                  <a:txBody>
                    <a:bodyPr/>
                    <a:lstStyle/>
                    <a:p>
                      <a:pPr algn="l" fontAlgn="ctr"/>
                      <a:r>
                        <a:rPr lang="fr-FR" sz="700" b="0" i="0" u="none" strike="noStrike">
                          <a:solidFill>
                            <a:srgbClr val="000000"/>
                          </a:solidFill>
                          <a:effectLst/>
                          <a:latin typeface="Marianne" panose="02000000000000000000" pitchFamily="2" charset="0"/>
                        </a:rPr>
                        <a:t>Hommes de 50 à 64 ans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5,2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5,8</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3,8</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5,2</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4,9</a:t>
                      </a:r>
                    </a:p>
                  </a:txBody>
                  <a:tcPr marL="9525" marR="9525" marT="9525" marB="0" anchor="ctr">
                    <a:solidFill>
                      <a:srgbClr val="99C221"/>
                    </a:solidFill>
                  </a:tcPr>
                </a:tc>
                <a:extLst>
                  <a:ext uri="{0D108BD9-81ED-4DB2-BD59-A6C34878D82A}">
                    <a16:rowId xmlns:a16="http://schemas.microsoft.com/office/drawing/2014/main" val="4101730002"/>
                  </a:ext>
                </a:extLst>
              </a:tr>
              <a:tr h="126000">
                <a:tc>
                  <a:txBody>
                    <a:bodyPr/>
                    <a:lstStyle/>
                    <a:p>
                      <a:pPr algn="l" fontAlgn="ctr"/>
                      <a:r>
                        <a:rPr lang="fr-FR" sz="700" b="0" i="0" u="none" strike="noStrike" dirty="0">
                          <a:solidFill>
                            <a:srgbClr val="000000"/>
                          </a:solidFill>
                          <a:effectLst/>
                          <a:latin typeface="Marianne" panose="02000000000000000000" pitchFamily="2" charset="0"/>
                        </a:rPr>
                        <a:t>Femmes de 50 à 64 ans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5,5</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5,4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4,1</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6,0</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5,2</a:t>
                      </a:r>
                    </a:p>
                  </a:txBody>
                  <a:tcPr marL="9525" marR="9525" marT="9525" marB="0" anchor="ctr">
                    <a:solidFill>
                      <a:srgbClr val="99C221"/>
                    </a:solidFill>
                  </a:tcPr>
                </a:tc>
                <a:extLst>
                  <a:ext uri="{0D108BD9-81ED-4DB2-BD59-A6C34878D82A}">
                    <a16:rowId xmlns:a16="http://schemas.microsoft.com/office/drawing/2014/main" val="1199706229"/>
                  </a:ext>
                </a:extLst>
              </a:tr>
            </a:tbl>
          </a:graphicData>
        </a:graphic>
      </p:graphicFrame>
    </p:spTree>
    <p:extLst>
      <p:ext uri="{BB962C8B-B14F-4D97-AF65-F5344CB8AC3E}">
        <p14:creationId xmlns:p14="http://schemas.microsoft.com/office/powerpoint/2010/main" val="35757465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59A22B5-204E-EFDD-CBBE-2702E47FA0A5}"/>
              </a:ext>
            </a:extLst>
          </p:cNvPr>
          <p:cNvSpPr/>
          <p:nvPr/>
        </p:nvSpPr>
        <p:spPr>
          <a:xfrm>
            <a:off x="8660490" y="5555226"/>
            <a:ext cx="257368" cy="7374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5" name="Tableau 4">
            <a:extLst>
              <a:ext uri="{FF2B5EF4-FFF2-40B4-BE49-F238E27FC236}">
                <a16:creationId xmlns:a16="http://schemas.microsoft.com/office/drawing/2014/main" id="{39736598-A900-DC43-75DE-2E479FA535D3}"/>
              </a:ext>
            </a:extLst>
          </p:cNvPr>
          <p:cNvGraphicFramePr>
            <a:graphicFrameLocks noGrp="1"/>
          </p:cNvGraphicFramePr>
          <p:nvPr>
            <p:extLst>
              <p:ext uri="{D42A27DB-BD31-4B8C-83A1-F6EECF244321}">
                <p14:modId xmlns:p14="http://schemas.microsoft.com/office/powerpoint/2010/main" val="4182645415"/>
              </p:ext>
            </p:extLst>
          </p:nvPr>
        </p:nvGraphicFramePr>
        <p:xfrm>
          <a:off x="261305" y="1282946"/>
          <a:ext cx="8621390" cy="4422255"/>
        </p:xfrm>
        <a:graphic>
          <a:graphicData uri="http://schemas.openxmlformats.org/drawingml/2006/table">
            <a:tbl>
              <a:tblPr>
                <a:tableStyleId>{5C22544A-7EE6-4342-B048-85BDC9FD1C3A}</a:tableStyleId>
              </a:tblPr>
              <a:tblGrid>
                <a:gridCol w="4482000">
                  <a:extLst>
                    <a:ext uri="{9D8B030D-6E8A-4147-A177-3AD203B41FA5}">
                      <a16:colId xmlns:a16="http://schemas.microsoft.com/office/drawing/2014/main" val="2705515083"/>
                    </a:ext>
                  </a:extLst>
                </a:gridCol>
                <a:gridCol w="827878">
                  <a:extLst>
                    <a:ext uri="{9D8B030D-6E8A-4147-A177-3AD203B41FA5}">
                      <a16:colId xmlns:a16="http://schemas.microsoft.com/office/drawing/2014/main" val="1747783178"/>
                    </a:ext>
                  </a:extLst>
                </a:gridCol>
                <a:gridCol w="827878">
                  <a:extLst>
                    <a:ext uri="{9D8B030D-6E8A-4147-A177-3AD203B41FA5}">
                      <a16:colId xmlns:a16="http://schemas.microsoft.com/office/drawing/2014/main" val="2110180146"/>
                    </a:ext>
                  </a:extLst>
                </a:gridCol>
                <a:gridCol w="827878">
                  <a:extLst>
                    <a:ext uri="{9D8B030D-6E8A-4147-A177-3AD203B41FA5}">
                      <a16:colId xmlns:a16="http://schemas.microsoft.com/office/drawing/2014/main" val="2021317461"/>
                    </a:ext>
                  </a:extLst>
                </a:gridCol>
                <a:gridCol w="827878">
                  <a:extLst>
                    <a:ext uri="{9D8B030D-6E8A-4147-A177-3AD203B41FA5}">
                      <a16:colId xmlns:a16="http://schemas.microsoft.com/office/drawing/2014/main" val="700764703"/>
                    </a:ext>
                  </a:extLst>
                </a:gridCol>
                <a:gridCol w="827878">
                  <a:extLst>
                    <a:ext uri="{9D8B030D-6E8A-4147-A177-3AD203B41FA5}">
                      <a16:colId xmlns:a16="http://schemas.microsoft.com/office/drawing/2014/main" val="4030581639"/>
                    </a:ext>
                  </a:extLst>
                </a:gridCol>
              </a:tblGrid>
              <a:tr h="248400">
                <a:tc>
                  <a:txBody>
                    <a:bodyPr/>
                    <a:lstStyle/>
                    <a:p>
                      <a:pPr marL="0" algn="l" defTabSz="914400" rtl="0" eaLnBrk="1" fontAlgn="ctr" latinLnBrk="0" hangingPunct="1"/>
                      <a:r>
                        <a:rPr lang="fr-FR" sz="700" u="none" strike="noStrike" kern="1200" dirty="0">
                          <a:solidFill>
                            <a:schemeClr val="dk1"/>
                          </a:solidFill>
                          <a:effectLst/>
                          <a:latin typeface="Marianne" panose="02000000000000000000" pitchFamily="2" charset="0"/>
                          <a:ea typeface="+mn-ea"/>
                          <a:cs typeface="+mn-cs"/>
                        </a:rPr>
                        <a:t> </a:t>
                      </a:r>
                    </a:p>
                  </a:txBody>
                  <a:tcPr marL="3010" marR="3010" marT="3010" marB="0" anchor="ctr"/>
                </a:tc>
                <a:tc>
                  <a:txBody>
                    <a:bodyPr/>
                    <a:lstStyle/>
                    <a:p>
                      <a:pPr marL="0" algn="ctr" defTabSz="914400" rtl="0" eaLnBrk="1" fontAlgn="ctr" latinLnBrk="0" hangingPunct="1"/>
                      <a:r>
                        <a:rPr lang="fr-FR" sz="700" u="none" strike="noStrike" kern="1200" dirty="0">
                          <a:solidFill>
                            <a:schemeClr val="dk1"/>
                          </a:solidFill>
                          <a:effectLst/>
                          <a:latin typeface="Marianne" panose="02000000000000000000" pitchFamily="2" charset="0"/>
                          <a:ea typeface="+mn-ea"/>
                          <a:cs typeface="+mn-cs"/>
                        </a:rPr>
                        <a:t>Côtes-d'Armor</a:t>
                      </a:r>
                    </a:p>
                  </a:txBody>
                  <a:tcPr marL="3010" marR="3010" marT="3010" marB="0" anchor="ctr"/>
                </a:tc>
                <a:tc>
                  <a:txBody>
                    <a:bodyPr/>
                    <a:lstStyle/>
                    <a:p>
                      <a:pPr marL="0" algn="ctr" defTabSz="914400" rtl="0" eaLnBrk="1" fontAlgn="ctr" latinLnBrk="0" hangingPunct="1"/>
                      <a:r>
                        <a:rPr lang="fr-FR" sz="700" u="none" strike="noStrike" kern="1200" dirty="0">
                          <a:solidFill>
                            <a:schemeClr val="dk1"/>
                          </a:solidFill>
                          <a:effectLst/>
                          <a:latin typeface="Marianne" panose="02000000000000000000" pitchFamily="2" charset="0"/>
                          <a:ea typeface="+mn-ea"/>
                          <a:cs typeface="+mn-cs"/>
                        </a:rPr>
                        <a:t>Finistère</a:t>
                      </a:r>
                    </a:p>
                  </a:txBody>
                  <a:tcPr marL="3010" marR="3010" marT="3010" marB="0" anchor="ctr"/>
                </a:tc>
                <a:tc>
                  <a:txBody>
                    <a:bodyPr/>
                    <a:lstStyle/>
                    <a:p>
                      <a:pPr marL="0" algn="ctr" defTabSz="914400" rtl="0" eaLnBrk="1" fontAlgn="ctr" latinLnBrk="0" hangingPunct="1"/>
                      <a:r>
                        <a:rPr lang="fr-FR" sz="700" u="none" strike="noStrike" kern="1200" dirty="0">
                          <a:solidFill>
                            <a:schemeClr val="dk1"/>
                          </a:solidFill>
                          <a:effectLst/>
                          <a:latin typeface="Marianne" panose="02000000000000000000" pitchFamily="2" charset="0"/>
                          <a:ea typeface="+mn-ea"/>
                          <a:cs typeface="+mn-cs"/>
                        </a:rPr>
                        <a:t>Ille-et-Vilaine</a:t>
                      </a:r>
                    </a:p>
                  </a:txBody>
                  <a:tcPr marL="3010" marR="3010" marT="3010" marB="0" anchor="ctr"/>
                </a:tc>
                <a:tc>
                  <a:txBody>
                    <a:bodyPr/>
                    <a:lstStyle/>
                    <a:p>
                      <a:pPr marL="0" algn="ctr" defTabSz="914400" rtl="0" eaLnBrk="1" fontAlgn="ctr" latinLnBrk="0" hangingPunct="1"/>
                      <a:r>
                        <a:rPr lang="fr-FR" sz="700" u="none" strike="noStrike" kern="1200" dirty="0">
                          <a:solidFill>
                            <a:schemeClr val="dk1"/>
                          </a:solidFill>
                          <a:effectLst/>
                          <a:latin typeface="Marianne" panose="02000000000000000000" pitchFamily="2" charset="0"/>
                          <a:ea typeface="+mn-ea"/>
                          <a:cs typeface="+mn-cs"/>
                        </a:rPr>
                        <a:t>Morbihan</a:t>
                      </a:r>
                    </a:p>
                  </a:txBody>
                  <a:tcPr marL="3010" marR="3010" marT="3010" marB="0" anchor="ctr"/>
                </a:tc>
                <a:tc>
                  <a:txBody>
                    <a:bodyPr/>
                    <a:lstStyle/>
                    <a:p>
                      <a:pPr marL="0" algn="ctr" defTabSz="914400" rtl="0" eaLnBrk="1" fontAlgn="ctr" latinLnBrk="0" hangingPunct="1"/>
                      <a:r>
                        <a:rPr lang="fr-FR" sz="700" b="1" u="none" strike="noStrike" kern="1200" dirty="0">
                          <a:solidFill>
                            <a:schemeClr val="dk1"/>
                          </a:solidFill>
                          <a:effectLst/>
                          <a:latin typeface="Marianne" panose="02000000000000000000" pitchFamily="2" charset="0"/>
                          <a:ea typeface="+mn-ea"/>
                          <a:cs typeface="+mn-cs"/>
                        </a:rPr>
                        <a:t>BRETAGNE</a:t>
                      </a:r>
                    </a:p>
                  </a:txBody>
                  <a:tcPr marL="3010" marR="3010" marT="3010" marB="0" anchor="ctr">
                    <a:solidFill>
                      <a:srgbClr val="99C221"/>
                    </a:solidFill>
                  </a:tcPr>
                </a:tc>
                <a:extLst>
                  <a:ext uri="{0D108BD9-81ED-4DB2-BD59-A6C34878D82A}">
                    <a16:rowId xmlns:a16="http://schemas.microsoft.com/office/drawing/2014/main" val="3355288610"/>
                  </a:ext>
                </a:extLst>
              </a:tr>
              <a:tr h="108000">
                <a:tc>
                  <a:txBody>
                    <a:bodyPr/>
                    <a:lstStyle/>
                    <a:p>
                      <a:pPr algn="l" fontAlgn="ctr"/>
                      <a:r>
                        <a:rPr lang="fr-FR" sz="700" b="1" i="0" u="none" strike="noStrike" dirty="0">
                          <a:solidFill>
                            <a:srgbClr val="000000"/>
                          </a:solidFill>
                          <a:effectLst/>
                          <a:latin typeface="Marianne" panose="02000000000000000000" pitchFamily="2" charset="0"/>
                        </a:rPr>
                        <a:t>Nombre de retraités et préretraités</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183 403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253 186</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231 519</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223 031</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891 139</a:t>
                      </a:r>
                    </a:p>
                  </a:txBody>
                  <a:tcPr marL="9525" marR="9525" marT="9525" marB="0" anchor="ctr">
                    <a:solidFill>
                      <a:srgbClr val="99C221"/>
                    </a:solidFill>
                  </a:tcPr>
                </a:tc>
                <a:extLst>
                  <a:ext uri="{0D108BD9-81ED-4DB2-BD59-A6C34878D82A}">
                    <a16:rowId xmlns:a16="http://schemas.microsoft.com/office/drawing/2014/main" val="2229598920"/>
                  </a:ext>
                </a:extLst>
              </a:tr>
              <a:tr h="108000">
                <a:tc>
                  <a:txBody>
                    <a:bodyPr/>
                    <a:lstStyle/>
                    <a:p>
                      <a:pPr algn="l" fontAlgn="ctr"/>
                      <a:r>
                        <a:rPr lang="fr-FR" sz="700" b="0" i="0" u="none" strike="noStrike">
                          <a:solidFill>
                            <a:srgbClr val="000000"/>
                          </a:solidFill>
                          <a:effectLst/>
                          <a:latin typeface="Marianne" panose="02000000000000000000" pitchFamily="2" charset="0"/>
                        </a:rPr>
                        <a:t>Proportion de moins de 65 ans (en %)</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17,3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19,1</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18,5</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18,5</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18,4</a:t>
                      </a:r>
                    </a:p>
                  </a:txBody>
                  <a:tcPr marL="9525" marR="9525" marT="9525" marB="0" anchor="ctr">
                    <a:solidFill>
                      <a:srgbClr val="99C221"/>
                    </a:solidFill>
                  </a:tcPr>
                </a:tc>
                <a:extLst>
                  <a:ext uri="{0D108BD9-81ED-4DB2-BD59-A6C34878D82A}">
                    <a16:rowId xmlns:a16="http://schemas.microsoft.com/office/drawing/2014/main" val="1996257204"/>
                  </a:ext>
                </a:extLst>
              </a:tr>
              <a:tr h="108000">
                <a:tc>
                  <a:txBody>
                    <a:bodyPr/>
                    <a:lstStyle/>
                    <a:p>
                      <a:pPr algn="l" fontAlgn="ctr"/>
                      <a:r>
                        <a:rPr lang="fr-FR" sz="700" b="1" i="0" u="none" strike="noStrike">
                          <a:solidFill>
                            <a:srgbClr val="000000"/>
                          </a:solidFill>
                          <a:effectLst/>
                          <a:latin typeface="Marianne" panose="02000000000000000000" pitchFamily="2" charset="0"/>
                        </a:rPr>
                        <a:t>Cumul emploi-retraite (en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 </a:t>
                      </a:r>
                    </a:p>
                  </a:txBody>
                  <a:tcPr marL="9525" marR="9525" marT="9525" marB="0" anchor="ctr">
                    <a:solidFill>
                      <a:srgbClr val="99C221"/>
                    </a:solidFill>
                  </a:tcPr>
                </a:tc>
                <a:extLst>
                  <a:ext uri="{0D108BD9-81ED-4DB2-BD59-A6C34878D82A}">
                    <a16:rowId xmlns:a16="http://schemas.microsoft.com/office/drawing/2014/main" val="3247893799"/>
                  </a:ext>
                </a:extLst>
              </a:tr>
              <a:tr h="108000">
                <a:tc>
                  <a:txBody>
                    <a:bodyPr/>
                    <a:lstStyle/>
                    <a:p>
                      <a:pPr algn="l" fontAlgn="ctr"/>
                      <a:r>
                        <a:rPr lang="fr-FR" sz="700" b="0" i="0" u="none" strike="noStrike">
                          <a:solidFill>
                            <a:srgbClr val="000000"/>
                          </a:solidFill>
                          <a:effectLst/>
                          <a:latin typeface="Marianne" panose="02000000000000000000" pitchFamily="2" charset="0"/>
                        </a:rPr>
                        <a:t>Nombre de retraités et préretraités ayant un emploi</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2 892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3 724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4 036</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2 971</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13 622</a:t>
                      </a:r>
                    </a:p>
                  </a:txBody>
                  <a:tcPr marL="9525" marR="9525" marT="9525" marB="0" anchor="ctr">
                    <a:solidFill>
                      <a:srgbClr val="99C221"/>
                    </a:solidFill>
                  </a:tcPr>
                </a:tc>
                <a:extLst>
                  <a:ext uri="{0D108BD9-81ED-4DB2-BD59-A6C34878D82A}">
                    <a16:rowId xmlns:a16="http://schemas.microsoft.com/office/drawing/2014/main" val="3557985548"/>
                  </a:ext>
                </a:extLst>
              </a:tr>
              <a:tr h="108000">
                <a:tc>
                  <a:txBody>
                    <a:bodyPr/>
                    <a:lstStyle/>
                    <a:p>
                      <a:pPr algn="l" fontAlgn="ctr"/>
                      <a:r>
                        <a:rPr lang="fr-FR" sz="700" b="0" i="0" u="none" strike="noStrike">
                          <a:solidFill>
                            <a:srgbClr val="000000"/>
                          </a:solidFill>
                          <a:effectLst/>
                          <a:latin typeface="Marianne" panose="02000000000000000000" pitchFamily="2" charset="0"/>
                        </a:rPr>
                        <a:t>Part de retraités et préretraités parmi les personnes en emploi (en %)</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1,2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0,9</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1,0</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1,0</a:t>
                      </a:r>
                    </a:p>
                  </a:txBody>
                  <a:tcPr marL="9525" marR="9525" marT="9525" marB="0" anchor="ctr">
                    <a:solidFill>
                      <a:srgbClr val="99C221"/>
                    </a:solidFill>
                  </a:tcPr>
                </a:tc>
                <a:extLst>
                  <a:ext uri="{0D108BD9-81ED-4DB2-BD59-A6C34878D82A}">
                    <a16:rowId xmlns:a16="http://schemas.microsoft.com/office/drawing/2014/main" val="921854537"/>
                  </a:ext>
                </a:extLst>
              </a:tr>
              <a:tr h="108000">
                <a:tc>
                  <a:txBody>
                    <a:bodyPr/>
                    <a:lstStyle/>
                    <a:p>
                      <a:pPr algn="l" fontAlgn="ctr"/>
                      <a:r>
                        <a:rPr lang="fr-FR" sz="700" b="0" i="0" u="none" strike="noStrike">
                          <a:solidFill>
                            <a:srgbClr val="000000"/>
                          </a:solidFill>
                          <a:effectLst/>
                          <a:latin typeface="Marianne" panose="02000000000000000000" pitchFamily="2" charset="0"/>
                        </a:rPr>
                        <a:t>Part de retraités et préretraités en emploi de moins de 65 ans (en %)</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44,3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43,8</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42,0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42,4</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43,1</a:t>
                      </a:r>
                    </a:p>
                  </a:txBody>
                  <a:tcPr marL="9525" marR="9525" marT="9525" marB="0" anchor="ctr">
                    <a:solidFill>
                      <a:srgbClr val="99C221"/>
                    </a:solidFill>
                  </a:tcPr>
                </a:tc>
                <a:extLst>
                  <a:ext uri="{0D108BD9-81ED-4DB2-BD59-A6C34878D82A}">
                    <a16:rowId xmlns:a16="http://schemas.microsoft.com/office/drawing/2014/main" val="1162437010"/>
                  </a:ext>
                </a:extLst>
              </a:tr>
              <a:tr h="108000">
                <a:tc>
                  <a:txBody>
                    <a:bodyPr/>
                    <a:lstStyle/>
                    <a:p>
                      <a:pPr algn="l" fontAlgn="ctr"/>
                      <a:r>
                        <a:rPr lang="fr-FR" sz="700" b="0" i="0" u="none" strike="noStrike">
                          <a:solidFill>
                            <a:srgbClr val="000000"/>
                          </a:solidFill>
                          <a:effectLst/>
                          <a:latin typeface="Marianne" panose="02000000000000000000" pitchFamily="2" charset="0"/>
                        </a:rPr>
                        <a:t>Proportion d'hommes (en %)</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53,8</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59,5</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56,3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57,9</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57,0</a:t>
                      </a:r>
                    </a:p>
                  </a:txBody>
                  <a:tcPr marL="9525" marR="9525" marT="9525" marB="0" anchor="ctr">
                    <a:solidFill>
                      <a:srgbClr val="99C221"/>
                    </a:solidFill>
                  </a:tcPr>
                </a:tc>
                <a:extLst>
                  <a:ext uri="{0D108BD9-81ED-4DB2-BD59-A6C34878D82A}">
                    <a16:rowId xmlns:a16="http://schemas.microsoft.com/office/drawing/2014/main" val="1694264199"/>
                  </a:ext>
                </a:extLst>
              </a:tr>
              <a:tr h="108000">
                <a:tc>
                  <a:txBody>
                    <a:bodyPr/>
                    <a:lstStyle/>
                    <a:p>
                      <a:pPr algn="l" fontAlgn="ctr"/>
                      <a:r>
                        <a:rPr lang="fr-FR" sz="700" b="1" i="0" u="none" strike="noStrike">
                          <a:solidFill>
                            <a:srgbClr val="000000"/>
                          </a:solidFill>
                          <a:effectLst/>
                          <a:latin typeface="Marianne" panose="02000000000000000000" pitchFamily="2" charset="0"/>
                        </a:rPr>
                        <a:t>Répartition des retraités et préretraités exerçant un emploi selon leur tranche d’âge en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 </a:t>
                      </a:r>
                    </a:p>
                  </a:txBody>
                  <a:tcPr marL="9525" marR="9525" marT="9525" marB="0" anchor="ctr">
                    <a:solidFill>
                      <a:srgbClr val="99C221"/>
                    </a:solidFill>
                  </a:tcPr>
                </a:tc>
                <a:extLst>
                  <a:ext uri="{0D108BD9-81ED-4DB2-BD59-A6C34878D82A}">
                    <a16:rowId xmlns:a16="http://schemas.microsoft.com/office/drawing/2014/main" val="2773969077"/>
                  </a:ext>
                </a:extLst>
              </a:tr>
              <a:tr h="108000">
                <a:tc>
                  <a:txBody>
                    <a:bodyPr/>
                    <a:lstStyle/>
                    <a:p>
                      <a:pPr algn="l" fontAlgn="ctr"/>
                      <a:r>
                        <a:rPr lang="fr-FR" sz="700" b="0" i="0" u="none" strike="noStrike">
                          <a:solidFill>
                            <a:srgbClr val="000000"/>
                          </a:solidFill>
                          <a:effectLst/>
                          <a:latin typeface="Marianne" panose="02000000000000000000" pitchFamily="2" charset="0"/>
                        </a:rPr>
                        <a:t>Moins de 60 ans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13,4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14,0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11,5</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10,8</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12,4</a:t>
                      </a:r>
                    </a:p>
                  </a:txBody>
                  <a:tcPr marL="9525" marR="9525" marT="9525" marB="0" anchor="ctr">
                    <a:solidFill>
                      <a:srgbClr val="99C221"/>
                    </a:solidFill>
                  </a:tcPr>
                </a:tc>
                <a:extLst>
                  <a:ext uri="{0D108BD9-81ED-4DB2-BD59-A6C34878D82A}">
                    <a16:rowId xmlns:a16="http://schemas.microsoft.com/office/drawing/2014/main" val="1863394131"/>
                  </a:ext>
                </a:extLst>
              </a:tr>
              <a:tr h="108000">
                <a:tc>
                  <a:txBody>
                    <a:bodyPr/>
                    <a:lstStyle/>
                    <a:p>
                      <a:pPr algn="l" fontAlgn="ctr"/>
                      <a:r>
                        <a:rPr lang="fr-FR" sz="700" b="0" i="0" u="none" strike="noStrike">
                          <a:solidFill>
                            <a:srgbClr val="000000"/>
                          </a:solidFill>
                          <a:effectLst/>
                          <a:latin typeface="Marianne" panose="02000000000000000000" pitchFamily="2" charset="0"/>
                        </a:rPr>
                        <a:t>60 à 64 ans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30,9</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29,8</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30,4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31,7</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30,6</a:t>
                      </a:r>
                    </a:p>
                  </a:txBody>
                  <a:tcPr marL="9525" marR="9525" marT="9525" marB="0" anchor="ctr">
                    <a:solidFill>
                      <a:srgbClr val="99C221"/>
                    </a:solidFill>
                  </a:tcPr>
                </a:tc>
                <a:extLst>
                  <a:ext uri="{0D108BD9-81ED-4DB2-BD59-A6C34878D82A}">
                    <a16:rowId xmlns:a16="http://schemas.microsoft.com/office/drawing/2014/main" val="3559186578"/>
                  </a:ext>
                </a:extLst>
              </a:tr>
              <a:tr h="108000">
                <a:tc>
                  <a:txBody>
                    <a:bodyPr/>
                    <a:lstStyle/>
                    <a:p>
                      <a:pPr algn="l" fontAlgn="ctr"/>
                      <a:r>
                        <a:rPr lang="fr-FR" sz="700" b="0" i="0" u="none" strike="noStrike">
                          <a:solidFill>
                            <a:srgbClr val="000000"/>
                          </a:solidFill>
                          <a:effectLst/>
                          <a:latin typeface="Marianne" panose="02000000000000000000" pitchFamily="2" charset="0"/>
                        </a:rPr>
                        <a:t>65 à 69 ans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30,8</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30,2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30,2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30,5</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30,4</a:t>
                      </a:r>
                    </a:p>
                  </a:txBody>
                  <a:tcPr marL="9525" marR="9525" marT="9525" marB="0" anchor="ctr">
                    <a:solidFill>
                      <a:srgbClr val="99C221"/>
                    </a:solidFill>
                  </a:tcPr>
                </a:tc>
                <a:extLst>
                  <a:ext uri="{0D108BD9-81ED-4DB2-BD59-A6C34878D82A}">
                    <a16:rowId xmlns:a16="http://schemas.microsoft.com/office/drawing/2014/main" val="1074823442"/>
                  </a:ext>
                </a:extLst>
              </a:tr>
              <a:tr h="108000">
                <a:tc>
                  <a:txBody>
                    <a:bodyPr/>
                    <a:lstStyle/>
                    <a:p>
                      <a:pPr algn="l" fontAlgn="ctr"/>
                      <a:r>
                        <a:rPr lang="fr-FR" sz="700" b="0" i="0" u="none" strike="noStrike">
                          <a:solidFill>
                            <a:srgbClr val="000000"/>
                          </a:solidFill>
                          <a:effectLst/>
                          <a:latin typeface="Marianne" panose="02000000000000000000" pitchFamily="2" charset="0"/>
                        </a:rPr>
                        <a:t>70 à 74 ans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12,9</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13,1</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16,8</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16,0</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14,8</a:t>
                      </a:r>
                    </a:p>
                  </a:txBody>
                  <a:tcPr marL="9525" marR="9525" marT="9525" marB="0" anchor="ctr">
                    <a:solidFill>
                      <a:srgbClr val="99C221"/>
                    </a:solidFill>
                  </a:tcPr>
                </a:tc>
                <a:extLst>
                  <a:ext uri="{0D108BD9-81ED-4DB2-BD59-A6C34878D82A}">
                    <a16:rowId xmlns:a16="http://schemas.microsoft.com/office/drawing/2014/main" val="2159292575"/>
                  </a:ext>
                </a:extLst>
              </a:tr>
              <a:tr h="108000">
                <a:tc>
                  <a:txBody>
                    <a:bodyPr/>
                    <a:lstStyle/>
                    <a:p>
                      <a:pPr algn="l" fontAlgn="ctr"/>
                      <a:r>
                        <a:rPr lang="fr-FR" sz="700" b="0" i="0" u="none" strike="noStrike">
                          <a:solidFill>
                            <a:srgbClr val="000000"/>
                          </a:solidFill>
                          <a:effectLst/>
                          <a:latin typeface="Marianne" panose="02000000000000000000" pitchFamily="2" charset="0"/>
                        </a:rPr>
                        <a:t>75 ans et plus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12,0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13,0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11,1</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11,0</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11,8</a:t>
                      </a:r>
                    </a:p>
                  </a:txBody>
                  <a:tcPr marL="9525" marR="9525" marT="9525" marB="0" anchor="ctr">
                    <a:solidFill>
                      <a:srgbClr val="99C221"/>
                    </a:solidFill>
                  </a:tcPr>
                </a:tc>
                <a:extLst>
                  <a:ext uri="{0D108BD9-81ED-4DB2-BD59-A6C34878D82A}">
                    <a16:rowId xmlns:a16="http://schemas.microsoft.com/office/drawing/2014/main" val="655533063"/>
                  </a:ext>
                </a:extLst>
              </a:tr>
              <a:tr h="108000">
                <a:tc>
                  <a:txBody>
                    <a:bodyPr/>
                    <a:lstStyle/>
                    <a:p>
                      <a:pPr algn="l" fontAlgn="ctr"/>
                      <a:r>
                        <a:rPr lang="fr-FR" sz="700" b="0" i="0" u="none" strike="noStrike">
                          <a:solidFill>
                            <a:srgbClr val="000000"/>
                          </a:solidFill>
                          <a:effectLst/>
                          <a:latin typeface="Marianne" panose="02000000000000000000" pitchFamily="2" charset="0"/>
                        </a:rPr>
                        <a:t>Proportion de diplômés du supérieur (en %)</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29,0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29,3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30,7</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30,7</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29,9</a:t>
                      </a:r>
                    </a:p>
                  </a:txBody>
                  <a:tcPr marL="9525" marR="9525" marT="9525" marB="0" anchor="ctr">
                    <a:solidFill>
                      <a:srgbClr val="99C221"/>
                    </a:solidFill>
                  </a:tcPr>
                </a:tc>
                <a:extLst>
                  <a:ext uri="{0D108BD9-81ED-4DB2-BD59-A6C34878D82A}">
                    <a16:rowId xmlns:a16="http://schemas.microsoft.com/office/drawing/2014/main" val="145419730"/>
                  </a:ext>
                </a:extLst>
              </a:tr>
              <a:tr h="108000">
                <a:tc>
                  <a:txBody>
                    <a:bodyPr/>
                    <a:lstStyle/>
                    <a:p>
                      <a:pPr algn="l" fontAlgn="ctr"/>
                      <a:r>
                        <a:rPr lang="fr-FR" sz="700" b="0" i="0" u="none" strike="noStrike" dirty="0">
                          <a:solidFill>
                            <a:srgbClr val="000000"/>
                          </a:solidFill>
                          <a:effectLst/>
                          <a:latin typeface="Marianne" panose="02000000000000000000" pitchFamily="2" charset="0"/>
                        </a:rPr>
                        <a:t>Proportion de non-salariés (en %)</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32,7</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36,0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31,2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39,6</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34,7</a:t>
                      </a:r>
                    </a:p>
                  </a:txBody>
                  <a:tcPr marL="9525" marR="9525" marT="9525" marB="0" anchor="ctr">
                    <a:solidFill>
                      <a:srgbClr val="99C221"/>
                    </a:solidFill>
                  </a:tcPr>
                </a:tc>
                <a:extLst>
                  <a:ext uri="{0D108BD9-81ED-4DB2-BD59-A6C34878D82A}">
                    <a16:rowId xmlns:a16="http://schemas.microsoft.com/office/drawing/2014/main" val="503166067"/>
                  </a:ext>
                </a:extLst>
              </a:tr>
              <a:tr h="108000">
                <a:tc>
                  <a:txBody>
                    <a:bodyPr/>
                    <a:lstStyle/>
                    <a:p>
                      <a:pPr algn="l" fontAlgn="ctr"/>
                      <a:r>
                        <a:rPr lang="fr-FR" sz="700" b="0" i="0" u="none" strike="noStrike">
                          <a:solidFill>
                            <a:srgbClr val="000000"/>
                          </a:solidFill>
                          <a:effectLst/>
                          <a:latin typeface="Marianne" panose="02000000000000000000" pitchFamily="2" charset="0"/>
                        </a:rPr>
                        <a:t>Proportion d'emploi à temps partiel (en %)</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75,4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76,5</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76,2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74,1</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75,7</a:t>
                      </a:r>
                    </a:p>
                  </a:txBody>
                  <a:tcPr marL="9525" marR="9525" marT="9525" marB="0" anchor="ctr">
                    <a:solidFill>
                      <a:srgbClr val="99C221"/>
                    </a:solidFill>
                  </a:tcPr>
                </a:tc>
                <a:extLst>
                  <a:ext uri="{0D108BD9-81ED-4DB2-BD59-A6C34878D82A}">
                    <a16:rowId xmlns:a16="http://schemas.microsoft.com/office/drawing/2014/main" val="2097092636"/>
                  </a:ext>
                </a:extLst>
              </a:tr>
              <a:tr h="108000">
                <a:tc>
                  <a:txBody>
                    <a:bodyPr/>
                    <a:lstStyle/>
                    <a:p>
                      <a:pPr algn="l" fontAlgn="ctr"/>
                      <a:r>
                        <a:rPr lang="fr-FR" sz="700" b="1" i="0" u="none" strike="noStrike">
                          <a:solidFill>
                            <a:srgbClr val="000000"/>
                          </a:solidFill>
                          <a:effectLst/>
                          <a:latin typeface="Marianne" panose="02000000000000000000" pitchFamily="2" charset="0"/>
                        </a:rPr>
                        <a:t>Répartition des retraités et préretraités exerçant un emploi selon leur catégorie socioprofessionnelle en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 </a:t>
                      </a:r>
                    </a:p>
                  </a:txBody>
                  <a:tcPr marL="9525" marR="9525" marT="9525" marB="0" anchor="ctr">
                    <a:solidFill>
                      <a:srgbClr val="99C221"/>
                    </a:solidFill>
                  </a:tcPr>
                </a:tc>
                <a:extLst>
                  <a:ext uri="{0D108BD9-81ED-4DB2-BD59-A6C34878D82A}">
                    <a16:rowId xmlns:a16="http://schemas.microsoft.com/office/drawing/2014/main" val="3681666968"/>
                  </a:ext>
                </a:extLst>
              </a:tr>
              <a:tr h="108000">
                <a:tc>
                  <a:txBody>
                    <a:bodyPr/>
                    <a:lstStyle/>
                    <a:p>
                      <a:pPr algn="l" fontAlgn="ctr"/>
                      <a:r>
                        <a:rPr lang="fr-FR" sz="700" b="0" i="0" u="none" strike="noStrike">
                          <a:solidFill>
                            <a:srgbClr val="000000"/>
                          </a:solidFill>
                          <a:effectLst/>
                          <a:latin typeface="Marianne" panose="02000000000000000000" pitchFamily="2" charset="0"/>
                        </a:rPr>
                        <a:t>Agriculteurs exploitants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 </a:t>
                      </a:r>
                    </a:p>
                  </a:txBody>
                  <a:tcPr marL="9525" marR="9525" marT="9525" marB="0" anchor="ctr">
                    <a:solidFill>
                      <a:srgbClr val="99C221"/>
                    </a:solidFill>
                  </a:tcPr>
                </a:tc>
                <a:extLst>
                  <a:ext uri="{0D108BD9-81ED-4DB2-BD59-A6C34878D82A}">
                    <a16:rowId xmlns:a16="http://schemas.microsoft.com/office/drawing/2014/main" val="3512225732"/>
                  </a:ext>
                </a:extLst>
              </a:tr>
              <a:tr h="108000">
                <a:tc>
                  <a:txBody>
                    <a:bodyPr/>
                    <a:lstStyle/>
                    <a:p>
                      <a:pPr algn="l" fontAlgn="ctr"/>
                      <a:r>
                        <a:rPr lang="fr-FR" sz="700" b="0" i="0" u="none" strike="noStrike">
                          <a:solidFill>
                            <a:srgbClr val="000000"/>
                          </a:solidFill>
                          <a:effectLst/>
                          <a:latin typeface="Marianne" panose="02000000000000000000" pitchFamily="2" charset="0"/>
                        </a:rPr>
                        <a:t>Proportion parmi l'ensemble des actifs occupés (en %)</a:t>
                      </a:r>
                    </a:p>
                  </a:txBody>
                  <a:tcPr marL="457200" marR="9525" marT="9525" marB="0" anchor="ctr"/>
                </a:tc>
                <a:tc>
                  <a:txBody>
                    <a:bodyPr/>
                    <a:lstStyle/>
                    <a:p>
                      <a:pPr algn="r" fontAlgn="ctr"/>
                      <a:r>
                        <a:rPr lang="fr-FR" sz="700" b="0" i="0" u="none" strike="noStrike">
                          <a:solidFill>
                            <a:srgbClr val="000000"/>
                          </a:solidFill>
                          <a:effectLst/>
                          <a:latin typeface="Marianne" panose="02000000000000000000" pitchFamily="2" charset="0"/>
                        </a:rPr>
                        <a:t>4,0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1,9</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2,3</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2,4</a:t>
                      </a:r>
                    </a:p>
                  </a:txBody>
                  <a:tcPr marL="9525" marR="9525" marT="9525" marB="0" anchor="ctr">
                    <a:solidFill>
                      <a:srgbClr val="99C221"/>
                    </a:solidFill>
                  </a:tcPr>
                </a:tc>
                <a:extLst>
                  <a:ext uri="{0D108BD9-81ED-4DB2-BD59-A6C34878D82A}">
                    <a16:rowId xmlns:a16="http://schemas.microsoft.com/office/drawing/2014/main" val="752449105"/>
                  </a:ext>
                </a:extLst>
              </a:tr>
              <a:tr h="108000">
                <a:tc>
                  <a:txBody>
                    <a:bodyPr/>
                    <a:lstStyle/>
                    <a:p>
                      <a:pPr algn="l" fontAlgn="ctr"/>
                      <a:r>
                        <a:rPr lang="fr-FR" sz="700" b="0" i="0" u="none" strike="noStrike">
                          <a:solidFill>
                            <a:srgbClr val="000000"/>
                          </a:solidFill>
                          <a:effectLst/>
                          <a:latin typeface="Marianne" panose="02000000000000000000" pitchFamily="2" charset="0"/>
                        </a:rPr>
                        <a:t>Proportion parmi les retraités en cumul emploi-retraite (en %)</a:t>
                      </a:r>
                    </a:p>
                  </a:txBody>
                  <a:tcPr marL="457200" marR="9525" marT="9525" marB="0" anchor="ctr"/>
                </a:tc>
                <a:tc>
                  <a:txBody>
                    <a:bodyPr/>
                    <a:lstStyle/>
                    <a:p>
                      <a:pPr algn="r" fontAlgn="ctr"/>
                      <a:r>
                        <a:rPr lang="fr-FR" sz="700" b="0" i="0" u="none" strike="noStrike">
                          <a:solidFill>
                            <a:srgbClr val="000000"/>
                          </a:solidFill>
                          <a:effectLst/>
                          <a:latin typeface="Marianne" panose="02000000000000000000" pitchFamily="2" charset="0"/>
                        </a:rPr>
                        <a:t>5,0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4,3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5,1</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5,7</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5,0</a:t>
                      </a:r>
                    </a:p>
                  </a:txBody>
                  <a:tcPr marL="9525" marR="9525" marT="9525" marB="0" anchor="ctr">
                    <a:solidFill>
                      <a:srgbClr val="99C221"/>
                    </a:solidFill>
                  </a:tcPr>
                </a:tc>
                <a:extLst>
                  <a:ext uri="{0D108BD9-81ED-4DB2-BD59-A6C34878D82A}">
                    <a16:rowId xmlns:a16="http://schemas.microsoft.com/office/drawing/2014/main" val="2392995122"/>
                  </a:ext>
                </a:extLst>
              </a:tr>
              <a:tr h="108000">
                <a:tc>
                  <a:txBody>
                    <a:bodyPr/>
                    <a:lstStyle/>
                    <a:p>
                      <a:pPr algn="l" fontAlgn="ctr"/>
                      <a:r>
                        <a:rPr lang="fr-FR" sz="700" b="0" i="0" u="none" strike="noStrike">
                          <a:solidFill>
                            <a:srgbClr val="000000"/>
                          </a:solidFill>
                          <a:effectLst/>
                          <a:latin typeface="Marianne" panose="02000000000000000000" pitchFamily="2" charset="0"/>
                        </a:rPr>
                        <a:t>Artisans, commerçants et chefs d'entreprise</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 </a:t>
                      </a:r>
                    </a:p>
                  </a:txBody>
                  <a:tcPr marL="9525" marR="9525" marT="9525" marB="0" anchor="ctr">
                    <a:solidFill>
                      <a:srgbClr val="99C221"/>
                    </a:solidFill>
                  </a:tcPr>
                </a:tc>
                <a:extLst>
                  <a:ext uri="{0D108BD9-81ED-4DB2-BD59-A6C34878D82A}">
                    <a16:rowId xmlns:a16="http://schemas.microsoft.com/office/drawing/2014/main" val="3284277869"/>
                  </a:ext>
                </a:extLst>
              </a:tr>
              <a:tr h="108000">
                <a:tc>
                  <a:txBody>
                    <a:bodyPr/>
                    <a:lstStyle/>
                    <a:p>
                      <a:pPr algn="l" fontAlgn="ctr"/>
                      <a:r>
                        <a:rPr lang="fr-FR" sz="700" b="0" i="0" u="none" strike="noStrike">
                          <a:solidFill>
                            <a:srgbClr val="000000"/>
                          </a:solidFill>
                          <a:effectLst/>
                          <a:latin typeface="Marianne" panose="02000000000000000000" pitchFamily="2" charset="0"/>
                        </a:rPr>
                        <a:t>Proportion parmi l'ensemble des actifs occupés (en %)</a:t>
                      </a:r>
                    </a:p>
                  </a:txBody>
                  <a:tcPr marL="457200" marR="9525" marT="9525" marB="0" anchor="ctr"/>
                </a:tc>
                <a:tc>
                  <a:txBody>
                    <a:bodyPr/>
                    <a:lstStyle/>
                    <a:p>
                      <a:pPr algn="r" fontAlgn="ctr"/>
                      <a:r>
                        <a:rPr lang="fr-FR" sz="700" b="0" i="0" u="none" strike="noStrike">
                          <a:solidFill>
                            <a:srgbClr val="000000"/>
                          </a:solidFill>
                          <a:effectLst/>
                          <a:latin typeface="Marianne" panose="02000000000000000000" pitchFamily="2" charset="0"/>
                        </a:rPr>
                        <a:t>7,9</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6,8</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5,8</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8,3</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7,0</a:t>
                      </a:r>
                    </a:p>
                  </a:txBody>
                  <a:tcPr marL="9525" marR="9525" marT="9525" marB="0" anchor="ctr">
                    <a:solidFill>
                      <a:srgbClr val="99C221"/>
                    </a:solidFill>
                  </a:tcPr>
                </a:tc>
                <a:extLst>
                  <a:ext uri="{0D108BD9-81ED-4DB2-BD59-A6C34878D82A}">
                    <a16:rowId xmlns:a16="http://schemas.microsoft.com/office/drawing/2014/main" val="3666061804"/>
                  </a:ext>
                </a:extLst>
              </a:tr>
              <a:tr h="108000">
                <a:tc>
                  <a:txBody>
                    <a:bodyPr/>
                    <a:lstStyle/>
                    <a:p>
                      <a:pPr algn="l" fontAlgn="ctr"/>
                      <a:r>
                        <a:rPr lang="fr-FR" sz="700" b="0" i="0" u="none" strike="noStrike">
                          <a:solidFill>
                            <a:srgbClr val="000000"/>
                          </a:solidFill>
                          <a:effectLst/>
                          <a:latin typeface="Marianne" panose="02000000000000000000" pitchFamily="2" charset="0"/>
                        </a:rPr>
                        <a:t>Proportion parmi les retraités en cumul emploi-retraite (en %)</a:t>
                      </a:r>
                    </a:p>
                  </a:txBody>
                  <a:tcPr marL="457200" marR="9525" marT="9525" marB="0" anchor="ctr"/>
                </a:tc>
                <a:tc>
                  <a:txBody>
                    <a:bodyPr/>
                    <a:lstStyle/>
                    <a:p>
                      <a:pPr algn="r" fontAlgn="ctr"/>
                      <a:r>
                        <a:rPr lang="fr-FR" sz="700" b="0" i="0" u="none" strike="noStrike">
                          <a:solidFill>
                            <a:srgbClr val="000000"/>
                          </a:solidFill>
                          <a:effectLst/>
                          <a:latin typeface="Marianne" panose="02000000000000000000" pitchFamily="2" charset="0"/>
                        </a:rPr>
                        <a:t>18,1</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18,2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12,9</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18,1</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16,6</a:t>
                      </a:r>
                    </a:p>
                  </a:txBody>
                  <a:tcPr marL="9525" marR="9525" marT="9525" marB="0" anchor="ctr">
                    <a:solidFill>
                      <a:srgbClr val="99C221"/>
                    </a:solidFill>
                  </a:tcPr>
                </a:tc>
                <a:extLst>
                  <a:ext uri="{0D108BD9-81ED-4DB2-BD59-A6C34878D82A}">
                    <a16:rowId xmlns:a16="http://schemas.microsoft.com/office/drawing/2014/main" val="456146739"/>
                  </a:ext>
                </a:extLst>
              </a:tr>
              <a:tr h="108000">
                <a:tc>
                  <a:txBody>
                    <a:bodyPr/>
                    <a:lstStyle/>
                    <a:p>
                      <a:pPr algn="l" fontAlgn="ctr"/>
                      <a:r>
                        <a:rPr lang="fr-FR" sz="700" b="0" i="0" u="none" strike="noStrike">
                          <a:solidFill>
                            <a:srgbClr val="000000"/>
                          </a:solidFill>
                          <a:effectLst/>
                          <a:latin typeface="Marianne" panose="02000000000000000000" pitchFamily="2" charset="0"/>
                        </a:rPr>
                        <a:t>Cadres et professions intellectuelles supérieures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 </a:t>
                      </a:r>
                    </a:p>
                  </a:txBody>
                  <a:tcPr marL="9525" marR="9525" marT="9525" marB="0" anchor="ctr">
                    <a:solidFill>
                      <a:srgbClr val="99C221"/>
                    </a:solidFill>
                  </a:tcPr>
                </a:tc>
                <a:extLst>
                  <a:ext uri="{0D108BD9-81ED-4DB2-BD59-A6C34878D82A}">
                    <a16:rowId xmlns:a16="http://schemas.microsoft.com/office/drawing/2014/main" val="1222725702"/>
                  </a:ext>
                </a:extLst>
              </a:tr>
              <a:tr h="108000">
                <a:tc>
                  <a:txBody>
                    <a:bodyPr/>
                    <a:lstStyle/>
                    <a:p>
                      <a:pPr algn="l" fontAlgn="ctr"/>
                      <a:r>
                        <a:rPr lang="fr-FR" sz="700" b="0" i="0" u="none" strike="noStrike">
                          <a:solidFill>
                            <a:srgbClr val="000000"/>
                          </a:solidFill>
                          <a:effectLst/>
                          <a:latin typeface="Marianne" panose="02000000000000000000" pitchFamily="2" charset="0"/>
                        </a:rPr>
                        <a:t>Proportion parmi l'ensemble des actifs occupés (en %)</a:t>
                      </a:r>
                    </a:p>
                  </a:txBody>
                  <a:tcPr marL="457200" marR="9525" marT="9525" marB="0" anchor="ctr"/>
                </a:tc>
                <a:tc>
                  <a:txBody>
                    <a:bodyPr/>
                    <a:lstStyle/>
                    <a:p>
                      <a:pPr algn="r" fontAlgn="ctr"/>
                      <a:r>
                        <a:rPr lang="fr-FR" sz="700" b="0" i="0" u="none" strike="noStrike">
                          <a:solidFill>
                            <a:srgbClr val="000000"/>
                          </a:solidFill>
                          <a:effectLst/>
                          <a:latin typeface="Marianne" panose="02000000000000000000" pitchFamily="2" charset="0"/>
                        </a:rPr>
                        <a:t>11,6</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14,6</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19,2</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12,7</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15,3</a:t>
                      </a:r>
                    </a:p>
                  </a:txBody>
                  <a:tcPr marL="9525" marR="9525" marT="9525" marB="0" anchor="ctr">
                    <a:solidFill>
                      <a:srgbClr val="99C221"/>
                    </a:solidFill>
                  </a:tcPr>
                </a:tc>
                <a:extLst>
                  <a:ext uri="{0D108BD9-81ED-4DB2-BD59-A6C34878D82A}">
                    <a16:rowId xmlns:a16="http://schemas.microsoft.com/office/drawing/2014/main" val="703151592"/>
                  </a:ext>
                </a:extLst>
              </a:tr>
              <a:tr h="108000">
                <a:tc>
                  <a:txBody>
                    <a:bodyPr/>
                    <a:lstStyle/>
                    <a:p>
                      <a:pPr algn="l" fontAlgn="ctr"/>
                      <a:r>
                        <a:rPr lang="fr-FR" sz="700" b="0" i="0" u="none" strike="noStrike">
                          <a:solidFill>
                            <a:srgbClr val="000000"/>
                          </a:solidFill>
                          <a:effectLst/>
                          <a:latin typeface="Marianne" panose="02000000000000000000" pitchFamily="2" charset="0"/>
                        </a:rPr>
                        <a:t>Proportion parmi les retraités en cumul emploi-retraite (en %)</a:t>
                      </a:r>
                    </a:p>
                  </a:txBody>
                  <a:tcPr marL="457200" marR="9525" marT="9525" marB="0" anchor="ctr"/>
                </a:tc>
                <a:tc>
                  <a:txBody>
                    <a:bodyPr/>
                    <a:lstStyle/>
                    <a:p>
                      <a:pPr algn="r" fontAlgn="ctr"/>
                      <a:r>
                        <a:rPr lang="fr-FR" sz="700" b="0" i="0" u="none" strike="noStrike">
                          <a:solidFill>
                            <a:srgbClr val="000000"/>
                          </a:solidFill>
                          <a:effectLst/>
                          <a:latin typeface="Marianne" panose="02000000000000000000" pitchFamily="2" charset="0"/>
                        </a:rPr>
                        <a:t>14,9</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17,7</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18,4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19,8</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17,8</a:t>
                      </a:r>
                    </a:p>
                  </a:txBody>
                  <a:tcPr marL="9525" marR="9525" marT="9525" marB="0" anchor="ctr">
                    <a:solidFill>
                      <a:srgbClr val="99C221"/>
                    </a:solidFill>
                  </a:tcPr>
                </a:tc>
                <a:extLst>
                  <a:ext uri="{0D108BD9-81ED-4DB2-BD59-A6C34878D82A}">
                    <a16:rowId xmlns:a16="http://schemas.microsoft.com/office/drawing/2014/main" val="2004425583"/>
                  </a:ext>
                </a:extLst>
              </a:tr>
              <a:tr h="108000">
                <a:tc>
                  <a:txBody>
                    <a:bodyPr/>
                    <a:lstStyle/>
                    <a:p>
                      <a:pPr algn="l" fontAlgn="ctr"/>
                      <a:r>
                        <a:rPr lang="fr-FR" sz="700" b="0" i="0" u="none" strike="noStrike">
                          <a:solidFill>
                            <a:srgbClr val="000000"/>
                          </a:solidFill>
                          <a:effectLst/>
                          <a:latin typeface="Marianne" panose="02000000000000000000" pitchFamily="2" charset="0"/>
                        </a:rPr>
                        <a:t>Professions intermédiaires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 </a:t>
                      </a:r>
                    </a:p>
                  </a:txBody>
                  <a:tcPr marL="9525" marR="9525" marT="9525" marB="0" anchor="ctr">
                    <a:solidFill>
                      <a:srgbClr val="99C221"/>
                    </a:solidFill>
                  </a:tcPr>
                </a:tc>
                <a:extLst>
                  <a:ext uri="{0D108BD9-81ED-4DB2-BD59-A6C34878D82A}">
                    <a16:rowId xmlns:a16="http://schemas.microsoft.com/office/drawing/2014/main" val="2015673468"/>
                  </a:ext>
                </a:extLst>
              </a:tr>
              <a:tr h="108000">
                <a:tc>
                  <a:txBody>
                    <a:bodyPr/>
                    <a:lstStyle/>
                    <a:p>
                      <a:pPr algn="l" fontAlgn="ctr"/>
                      <a:r>
                        <a:rPr lang="fr-FR" sz="700" b="0" i="0" u="none" strike="noStrike">
                          <a:solidFill>
                            <a:srgbClr val="000000"/>
                          </a:solidFill>
                          <a:effectLst/>
                          <a:latin typeface="Marianne" panose="02000000000000000000" pitchFamily="2" charset="0"/>
                        </a:rPr>
                        <a:t>Proportion parmi l'ensemble des actifs occupés (en %)</a:t>
                      </a:r>
                    </a:p>
                  </a:txBody>
                  <a:tcPr marL="457200" marR="9525" marT="9525" marB="0" anchor="ctr"/>
                </a:tc>
                <a:tc>
                  <a:txBody>
                    <a:bodyPr/>
                    <a:lstStyle/>
                    <a:p>
                      <a:pPr algn="r" fontAlgn="ctr"/>
                      <a:r>
                        <a:rPr lang="fr-FR" sz="700" b="0" i="0" u="none" strike="noStrike">
                          <a:solidFill>
                            <a:srgbClr val="000000"/>
                          </a:solidFill>
                          <a:effectLst/>
                          <a:latin typeface="Marianne" panose="02000000000000000000" pitchFamily="2" charset="0"/>
                        </a:rPr>
                        <a:t>24,1</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26,8</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26,9</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25,3</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26,0</a:t>
                      </a:r>
                    </a:p>
                  </a:txBody>
                  <a:tcPr marL="9525" marR="9525" marT="9525" marB="0" anchor="ctr">
                    <a:solidFill>
                      <a:srgbClr val="99C221"/>
                    </a:solidFill>
                  </a:tcPr>
                </a:tc>
                <a:extLst>
                  <a:ext uri="{0D108BD9-81ED-4DB2-BD59-A6C34878D82A}">
                    <a16:rowId xmlns:a16="http://schemas.microsoft.com/office/drawing/2014/main" val="2166446663"/>
                  </a:ext>
                </a:extLst>
              </a:tr>
              <a:tr h="108000">
                <a:tc>
                  <a:txBody>
                    <a:bodyPr/>
                    <a:lstStyle/>
                    <a:p>
                      <a:pPr algn="l" fontAlgn="ctr"/>
                      <a:r>
                        <a:rPr lang="fr-FR" sz="700" b="0" i="0" u="none" strike="noStrike">
                          <a:solidFill>
                            <a:srgbClr val="000000"/>
                          </a:solidFill>
                          <a:effectLst/>
                          <a:latin typeface="Marianne" panose="02000000000000000000" pitchFamily="2" charset="0"/>
                        </a:rPr>
                        <a:t>Proportion parmi les retraités en cumul emploi-retraite (en %)</a:t>
                      </a:r>
                    </a:p>
                  </a:txBody>
                  <a:tcPr marL="457200" marR="9525" marT="9525" marB="0" anchor="ctr"/>
                </a:tc>
                <a:tc>
                  <a:txBody>
                    <a:bodyPr/>
                    <a:lstStyle/>
                    <a:p>
                      <a:pPr algn="r" fontAlgn="ctr"/>
                      <a:r>
                        <a:rPr lang="fr-FR" sz="700" b="0" i="0" u="none" strike="noStrike">
                          <a:solidFill>
                            <a:srgbClr val="000000"/>
                          </a:solidFill>
                          <a:effectLst/>
                          <a:latin typeface="Marianne" panose="02000000000000000000" pitchFamily="2" charset="0"/>
                        </a:rPr>
                        <a:t>15,3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14,0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16,9</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15,5</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15,5</a:t>
                      </a:r>
                    </a:p>
                  </a:txBody>
                  <a:tcPr marL="9525" marR="9525" marT="9525" marB="0" anchor="ctr">
                    <a:solidFill>
                      <a:srgbClr val="99C221"/>
                    </a:solidFill>
                  </a:tcPr>
                </a:tc>
                <a:extLst>
                  <a:ext uri="{0D108BD9-81ED-4DB2-BD59-A6C34878D82A}">
                    <a16:rowId xmlns:a16="http://schemas.microsoft.com/office/drawing/2014/main" val="3180820900"/>
                  </a:ext>
                </a:extLst>
              </a:tr>
              <a:tr h="108000">
                <a:tc>
                  <a:txBody>
                    <a:bodyPr/>
                    <a:lstStyle/>
                    <a:p>
                      <a:pPr algn="l" fontAlgn="ctr"/>
                      <a:r>
                        <a:rPr lang="fr-FR" sz="700" b="0" i="0" u="none" strike="noStrike">
                          <a:solidFill>
                            <a:srgbClr val="000000"/>
                          </a:solidFill>
                          <a:effectLst/>
                          <a:latin typeface="Marianne" panose="02000000000000000000" pitchFamily="2" charset="0"/>
                        </a:rPr>
                        <a:t>Employés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 </a:t>
                      </a:r>
                    </a:p>
                  </a:txBody>
                  <a:tcPr marL="9525" marR="9525" marT="9525" marB="0" anchor="ctr">
                    <a:solidFill>
                      <a:srgbClr val="99C221"/>
                    </a:solidFill>
                  </a:tcPr>
                </a:tc>
                <a:extLst>
                  <a:ext uri="{0D108BD9-81ED-4DB2-BD59-A6C34878D82A}">
                    <a16:rowId xmlns:a16="http://schemas.microsoft.com/office/drawing/2014/main" val="865612541"/>
                  </a:ext>
                </a:extLst>
              </a:tr>
              <a:tr h="108000">
                <a:tc>
                  <a:txBody>
                    <a:bodyPr/>
                    <a:lstStyle/>
                    <a:p>
                      <a:pPr algn="l" fontAlgn="ctr"/>
                      <a:r>
                        <a:rPr lang="fr-FR" sz="700" b="0" i="0" u="none" strike="noStrike">
                          <a:solidFill>
                            <a:srgbClr val="000000"/>
                          </a:solidFill>
                          <a:effectLst/>
                          <a:latin typeface="Marianne" panose="02000000000000000000" pitchFamily="2" charset="0"/>
                        </a:rPr>
                        <a:t>Proportion parmi l'ensemble des actifs occupés (en %)</a:t>
                      </a:r>
                    </a:p>
                  </a:txBody>
                  <a:tcPr marL="457200" marR="9525" marT="9525" marB="0" anchor="ctr"/>
                </a:tc>
                <a:tc>
                  <a:txBody>
                    <a:bodyPr/>
                    <a:lstStyle/>
                    <a:p>
                      <a:pPr algn="r" fontAlgn="ctr"/>
                      <a:r>
                        <a:rPr lang="fr-FR" sz="700" b="0" i="0" u="none" strike="noStrike">
                          <a:solidFill>
                            <a:srgbClr val="000000"/>
                          </a:solidFill>
                          <a:effectLst/>
                          <a:latin typeface="Marianne" panose="02000000000000000000" pitchFamily="2" charset="0"/>
                        </a:rPr>
                        <a:t>27,0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27,7</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25,5</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27,0</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26,7</a:t>
                      </a:r>
                    </a:p>
                  </a:txBody>
                  <a:tcPr marL="9525" marR="9525" marT="9525" marB="0" anchor="ctr">
                    <a:solidFill>
                      <a:srgbClr val="99C221"/>
                    </a:solidFill>
                  </a:tcPr>
                </a:tc>
                <a:extLst>
                  <a:ext uri="{0D108BD9-81ED-4DB2-BD59-A6C34878D82A}">
                    <a16:rowId xmlns:a16="http://schemas.microsoft.com/office/drawing/2014/main" val="1978135913"/>
                  </a:ext>
                </a:extLst>
              </a:tr>
              <a:tr h="108000">
                <a:tc>
                  <a:txBody>
                    <a:bodyPr/>
                    <a:lstStyle/>
                    <a:p>
                      <a:pPr algn="l" fontAlgn="ctr"/>
                      <a:r>
                        <a:rPr lang="fr-FR" sz="700" b="0" i="0" u="none" strike="noStrike">
                          <a:solidFill>
                            <a:srgbClr val="000000"/>
                          </a:solidFill>
                          <a:effectLst/>
                          <a:latin typeface="Marianne" panose="02000000000000000000" pitchFamily="2" charset="0"/>
                        </a:rPr>
                        <a:t>Proportion parmi les retraités en cumul emploi-retraite (en %)</a:t>
                      </a:r>
                    </a:p>
                  </a:txBody>
                  <a:tcPr marL="457200" marR="9525" marT="9525" marB="0" anchor="ctr"/>
                </a:tc>
                <a:tc>
                  <a:txBody>
                    <a:bodyPr/>
                    <a:lstStyle/>
                    <a:p>
                      <a:pPr algn="r" fontAlgn="ctr"/>
                      <a:r>
                        <a:rPr lang="fr-FR" sz="700" b="0" i="0" u="none" strike="noStrike">
                          <a:solidFill>
                            <a:srgbClr val="000000"/>
                          </a:solidFill>
                          <a:effectLst/>
                          <a:latin typeface="Marianne" panose="02000000000000000000" pitchFamily="2" charset="0"/>
                        </a:rPr>
                        <a:t>26,0</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26,5</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26,4</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22,2</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25,4</a:t>
                      </a:r>
                    </a:p>
                  </a:txBody>
                  <a:tcPr marL="9525" marR="9525" marT="9525" marB="0" anchor="ctr">
                    <a:solidFill>
                      <a:srgbClr val="99C221"/>
                    </a:solidFill>
                  </a:tcPr>
                </a:tc>
                <a:extLst>
                  <a:ext uri="{0D108BD9-81ED-4DB2-BD59-A6C34878D82A}">
                    <a16:rowId xmlns:a16="http://schemas.microsoft.com/office/drawing/2014/main" val="2836845389"/>
                  </a:ext>
                </a:extLst>
              </a:tr>
              <a:tr h="108000">
                <a:tc>
                  <a:txBody>
                    <a:bodyPr/>
                    <a:lstStyle/>
                    <a:p>
                      <a:pPr algn="l" fontAlgn="ctr"/>
                      <a:r>
                        <a:rPr lang="fr-FR" sz="700" b="0" i="0" u="none" strike="noStrike">
                          <a:solidFill>
                            <a:srgbClr val="000000"/>
                          </a:solidFill>
                          <a:effectLst/>
                          <a:latin typeface="Marianne" panose="02000000000000000000" pitchFamily="2" charset="0"/>
                        </a:rPr>
                        <a:t>Ouvriers</a:t>
                      </a:r>
                    </a:p>
                  </a:txBody>
                  <a:tcPr marL="228600"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 </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 </a:t>
                      </a:r>
                    </a:p>
                  </a:txBody>
                  <a:tcPr marL="9525" marR="9525" marT="9525" marB="0" anchor="ctr">
                    <a:solidFill>
                      <a:srgbClr val="99C221"/>
                    </a:solidFill>
                  </a:tcPr>
                </a:tc>
                <a:extLst>
                  <a:ext uri="{0D108BD9-81ED-4DB2-BD59-A6C34878D82A}">
                    <a16:rowId xmlns:a16="http://schemas.microsoft.com/office/drawing/2014/main" val="2299525888"/>
                  </a:ext>
                </a:extLst>
              </a:tr>
              <a:tr h="108000">
                <a:tc>
                  <a:txBody>
                    <a:bodyPr/>
                    <a:lstStyle/>
                    <a:p>
                      <a:pPr algn="l" fontAlgn="ctr"/>
                      <a:r>
                        <a:rPr lang="fr-FR" sz="700" b="0" i="0" u="none" strike="noStrike">
                          <a:solidFill>
                            <a:srgbClr val="000000"/>
                          </a:solidFill>
                          <a:effectLst/>
                          <a:latin typeface="Marianne" panose="02000000000000000000" pitchFamily="2" charset="0"/>
                        </a:rPr>
                        <a:t>Proportion parmi l'ensemble des actifs occupés (en %)</a:t>
                      </a:r>
                    </a:p>
                  </a:txBody>
                  <a:tcPr marL="457200" marR="9525" marT="9525" marB="0" anchor="ctr"/>
                </a:tc>
                <a:tc>
                  <a:txBody>
                    <a:bodyPr/>
                    <a:lstStyle/>
                    <a:p>
                      <a:pPr algn="r" fontAlgn="ctr"/>
                      <a:r>
                        <a:rPr lang="fr-FR" sz="700" b="0" i="0" u="none" strike="noStrike">
                          <a:solidFill>
                            <a:srgbClr val="000000"/>
                          </a:solidFill>
                          <a:effectLst/>
                          <a:latin typeface="Marianne" panose="02000000000000000000" pitchFamily="2" charset="0"/>
                        </a:rPr>
                        <a:t>25,3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21,8</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20,7</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24,4</a:t>
                      </a:r>
                    </a:p>
                  </a:txBody>
                  <a:tcPr marL="9525" marR="9525" marT="9525" marB="0" anchor="ctr"/>
                </a:tc>
                <a:tc>
                  <a:txBody>
                    <a:bodyPr/>
                    <a:lstStyle/>
                    <a:p>
                      <a:pPr algn="r" fontAlgn="ctr"/>
                      <a:r>
                        <a:rPr lang="fr-FR" sz="700" b="1" i="0" u="none" strike="noStrike">
                          <a:solidFill>
                            <a:srgbClr val="000000"/>
                          </a:solidFill>
                          <a:effectLst/>
                          <a:latin typeface="Marianne" panose="02000000000000000000" pitchFamily="2" charset="0"/>
                        </a:rPr>
                        <a:t>22,6</a:t>
                      </a:r>
                    </a:p>
                  </a:txBody>
                  <a:tcPr marL="9525" marR="9525" marT="9525" marB="0" anchor="ctr">
                    <a:solidFill>
                      <a:srgbClr val="99C221"/>
                    </a:solidFill>
                  </a:tcPr>
                </a:tc>
                <a:extLst>
                  <a:ext uri="{0D108BD9-81ED-4DB2-BD59-A6C34878D82A}">
                    <a16:rowId xmlns:a16="http://schemas.microsoft.com/office/drawing/2014/main" val="845292047"/>
                  </a:ext>
                </a:extLst>
              </a:tr>
              <a:tr h="108000">
                <a:tc>
                  <a:txBody>
                    <a:bodyPr/>
                    <a:lstStyle/>
                    <a:p>
                      <a:pPr algn="l" fontAlgn="ctr"/>
                      <a:r>
                        <a:rPr lang="fr-FR" sz="700" b="0" i="0" u="none" strike="noStrike" dirty="0">
                          <a:solidFill>
                            <a:srgbClr val="000000"/>
                          </a:solidFill>
                          <a:effectLst/>
                          <a:latin typeface="Marianne" panose="02000000000000000000" pitchFamily="2" charset="0"/>
                        </a:rPr>
                        <a:t>Proportion parmi les retraités en cumul emploi-retraite (en %)</a:t>
                      </a:r>
                    </a:p>
                  </a:txBody>
                  <a:tcPr marL="457200" marR="9525" marT="9525" marB="0" anchor="ctr"/>
                </a:tc>
                <a:tc>
                  <a:txBody>
                    <a:bodyPr/>
                    <a:lstStyle/>
                    <a:p>
                      <a:pPr algn="r" fontAlgn="ctr"/>
                      <a:r>
                        <a:rPr lang="fr-FR" sz="700" b="0" i="0" u="none" strike="noStrike">
                          <a:solidFill>
                            <a:srgbClr val="000000"/>
                          </a:solidFill>
                          <a:effectLst/>
                          <a:latin typeface="Marianne" panose="02000000000000000000" pitchFamily="2" charset="0"/>
                        </a:rPr>
                        <a:t>20,7</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19,3</a:t>
                      </a:r>
                    </a:p>
                  </a:txBody>
                  <a:tcPr marL="9525" marR="9525" marT="9525" marB="0" anchor="ctr"/>
                </a:tc>
                <a:tc>
                  <a:txBody>
                    <a:bodyPr/>
                    <a:lstStyle/>
                    <a:p>
                      <a:pPr algn="r" fontAlgn="ctr"/>
                      <a:r>
                        <a:rPr lang="fr-FR" sz="700" b="0" i="0" u="none" strike="noStrike">
                          <a:solidFill>
                            <a:srgbClr val="000000"/>
                          </a:solidFill>
                          <a:effectLst/>
                          <a:latin typeface="Marianne" panose="02000000000000000000" pitchFamily="2" charset="0"/>
                        </a:rPr>
                        <a:t>20,4</a:t>
                      </a:r>
                    </a:p>
                  </a:txBody>
                  <a:tcPr marL="9525" marR="9525" marT="9525" marB="0" anchor="ctr"/>
                </a:tc>
                <a:tc>
                  <a:txBody>
                    <a:bodyPr/>
                    <a:lstStyle/>
                    <a:p>
                      <a:pPr algn="r" fontAlgn="ctr"/>
                      <a:r>
                        <a:rPr lang="fr-FR" sz="700" b="0" i="0" u="none" strike="noStrike" dirty="0">
                          <a:solidFill>
                            <a:srgbClr val="000000"/>
                          </a:solidFill>
                          <a:effectLst/>
                          <a:latin typeface="Marianne" panose="02000000000000000000" pitchFamily="2" charset="0"/>
                        </a:rPr>
                        <a:t>18,7</a:t>
                      </a:r>
                    </a:p>
                  </a:txBody>
                  <a:tcPr marL="9525" marR="9525" marT="9525" marB="0" anchor="ctr"/>
                </a:tc>
                <a:tc>
                  <a:txBody>
                    <a:bodyPr/>
                    <a:lstStyle/>
                    <a:p>
                      <a:pPr algn="r" fontAlgn="ctr"/>
                      <a:r>
                        <a:rPr lang="fr-FR" sz="700" b="1" i="0" u="none" strike="noStrike" dirty="0">
                          <a:solidFill>
                            <a:srgbClr val="000000"/>
                          </a:solidFill>
                          <a:effectLst/>
                          <a:latin typeface="Marianne" panose="02000000000000000000" pitchFamily="2" charset="0"/>
                        </a:rPr>
                        <a:t>19,8</a:t>
                      </a:r>
                    </a:p>
                  </a:txBody>
                  <a:tcPr marL="9525" marR="9525" marT="9525" marB="0" anchor="ctr">
                    <a:solidFill>
                      <a:srgbClr val="99C221"/>
                    </a:solidFill>
                  </a:tcPr>
                </a:tc>
                <a:extLst>
                  <a:ext uri="{0D108BD9-81ED-4DB2-BD59-A6C34878D82A}">
                    <a16:rowId xmlns:a16="http://schemas.microsoft.com/office/drawing/2014/main" val="1130351373"/>
                  </a:ext>
                </a:extLst>
              </a:tr>
            </a:tbl>
          </a:graphicData>
        </a:graphic>
      </p:graphicFrame>
      <p:sp>
        <p:nvSpPr>
          <p:cNvPr id="2" name="ZoneTexte 1">
            <a:extLst>
              <a:ext uri="{FF2B5EF4-FFF2-40B4-BE49-F238E27FC236}">
                <a16:creationId xmlns:a16="http://schemas.microsoft.com/office/drawing/2014/main" id="{8BD03CF5-1D03-8C2A-5B0E-3D66EAA2AA77}"/>
              </a:ext>
            </a:extLst>
          </p:cNvPr>
          <p:cNvSpPr txBox="1"/>
          <p:nvPr/>
        </p:nvSpPr>
        <p:spPr>
          <a:xfrm>
            <a:off x="600809" y="315983"/>
            <a:ext cx="7531699" cy="600164"/>
          </a:xfrm>
          <a:prstGeom prst="rect">
            <a:avLst/>
          </a:prstGeom>
          <a:noFill/>
        </p:spPr>
        <p:txBody>
          <a:bodyPr wrap="square" rtlCol="0">
            <a:spAutoFit/>
          </a:bodyPr>
          <a:lstStyle/>
          <a:p>
            <a:r>
              <a:rPr lang="fr-FR" sz="2400" b="1" dirty="0">
                <a:latin typeface="Marianne" panose="02000000000000000000" pitchFamily="2" charset="0"/>
              </a:rPr>
              <a:t>Cumul emploi-retraite</a:t>
            </a:r>
            <a:endParaRPr lang="fr-FR" sz="1875" b="1" dirty="0">
              <a:latin typeface="Marianne" panose="02000000000000000000" pitchFamily="2" charset="0"/>
            </a:endParaRPr>
          </a:p>
          <a:p>
            <a:r>
              <a:rPr lang="fr-FR" sz="900" dirty="0">
                <a:latin typeface="Marianne" panose="02000000000000000000" pitchFamily="2" charset="0"/>
              </a:rPr>
              <a:t>Retraités et préretraités en emploi en 2020</a:t>
            </a:r>
          </a:p>
        </p:txBody>
      </p:sp>
      <p:sp>
        <p:nvSpPr>
          <p:cNvPr id="4" name="Espace réservé du numéro de diapositive 3">
            <a:extLst>
              <a:ext uri="{FF2B5EF4-FFF2-40B4-BE49-F238E27FC236}">
                <a16:creationId xmlns:a16="http://schemas.microsoft.com/office/drawing/2014/main" id="{66C43035-28D7-2169-4C92-4C9C41301A71}"/>
              </a:ext>
            </a:extLst>
          </p:cNvPr>
          <p:cNvSpPr>
            <a:spLocks noGrp="1"/>
          </p:cNvSpPr>
          <p:nvPr>
            <p:ph type="sldNum" sz="quarter" idx="12"/>
          </p:nvPr>
        </p:nvSpPr>
        <p:spPr/>
        <p:txBody>
          <a:bodyPr/>
          <a:lstStyle/>
          <a:p>
            <a:fld id="{B4A918BC-4D43-4B42-B3C0-E7EBE25E6AF0}" type="slidenum">
              <a:rPr lang="en-US" smtClean="0"/>
              <a:t>31</a:t>
            </a:fld>
            <a:endParaRPr lang="en-US"/>
          </a:p>
        </p:txBody>
      </p:sp>
      <p:sp>
        <p:nvSpPr>
          <p:cNvPr id="9" name="ZoneTexte 8">
            <a:extLst>
              <a:ext uri="{FF2B5EF4-FFF2-40B4-BE49-F238E27FC236}">
                <a16:creationId xmlns:a16="http://schemas.microsoft.com/office/drawing/2014/main" id="{70AA655C-8A10-37F5-8446-E6E4A6285678}"/>
              </a:ext>
            </a:extLst>
          </p:cNvPr>
          <p:cNvSpPr txBox="1"/>
          <p:nvPr/>
        </p:nvSpPr>
        <p:spPr>
          <a:xfrm>
            <a:off x="296468" y="5845909"/>
            <a:ext cx="8621390" cy="646331"/>
          </a:xfrm>
          <a:prstGeom prst="rect">
            <a:avLst/>
          </a:prstGeom>
          <a:noFill/>
        </p:spPr>
        <p:txBody>
          <a:bodyPr wrap="square">
            <a:spAutoFit/>
          </a:bodyPr>
          <a:lstStyle/>
          <a:p>
            <a:r>
              <a:rPr lang="fr-FR" sz="600" i="1" dirty="0">
                <a:latin typeface="Marianne" panose="02000000000000000000" pitchFamily="2" charset="0"/>
              </a:rPr>
              <a:t>Sources : Insee, Recensement de la population 2020</a:t>
            </a:r>
          </a:p>
          <a:p>
            <a:r>
              <a:rPr lang="fr-FR" sz="600" i="1" dirty="0">
                <a:latin typeface="Marianne" panose="02000000000000000000" pitchFamily="2" charset="0"/>
              </a:rPr>
              <a:t>(1) Les données sur le cumul emploi-retraite sont tirées du recensement de la population, seule source disponible à l’échelle départementale. En revanche, à l’échelle nationale, d’autres approches sont utilisées dans les publications de la DREES https://drees.solidarites-sante.gouv.fr/sites/default/files/2022-05/22%20-%20Le%20cumul%20emploi-retraite_0.pdf</a:t>
            </a:r>
          </a:p>
          <a:p>
            <a:r>
              <a:rPr lang="fr-FR" sz="600" i="1" dirty="0">
                <a:latin typeface="Marianne" panose="02000000000000000000" pitchFamily="2" charset="0"/>
              </a:rPr>
              <a:t>Entre ces différentes approches, des différences peuvent exister sur les données nationales. Elles tiennent à la précision des sources mais également aux concepts et définitions retenus, le recensement de la population étant purement déclaratif </a:t>
            </a:r>
          </a:p>
          <a:p>
            <a:endParaRPr lang="fr-FR" sz="600" i="1" dirty="0">
              <a:latin typeface="Marianne" panose="02000000000000000000" pitchFamily="2" charset="0"/>
            </a:endParaRPr>
          </a:p>
        </p:txBody>
      </p:sp>
      <p:pic>
        <p:nvPicPr>
          <p:cNvPr id="3" name="Graphique 2" descr="Jouer avec un remplissage uni">
            <a:extLst>
              <a:ext uri="{FF2B5EF4-FFF2-40B4-BE49-F238E27FC236}">
                <a16:creationId xmlns:a16="http://schemas.microsoft.com/office/drawing/2014/main" id="{EF8E1EFD-1E00-6473-041C-8F852989477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9727" y="314172"/>
            <a:ext cx="483650" cy="483650"/>
          </a:xfrm>
          <a:prstGeom prst="rect">
            <a:avLst/>
          </a:prstGeom>
        </p:spPr>
      </p:pic>
    </p:spTree>
    <p:extLst>
      <p:ext uri="{BB962C8B-B14F-4D97-AF65-F5344CB8AC3E}">
        <p14:creationId xmlns:p14="http://schemas.microsoft.com/office/powerpoint/2010/main" val="8694779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and draw glossary illustration">
            <a:extLst>
              <a:ext uri="{FF2B5EF4-FFF2-40B4-BE49-F238E27FC236}">
                <a16:creationId xmlns:a16="http://schemas.microsoft.com/office/drawing/2014/main" id="{37724CC3-A873-9F3A-D639-3ABB11754E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9231" y="79459"/>
            <a:ext cx="1130157" cy="752836"/>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numéro de diapositive 3">
            <a:extLst>
              <a:ext uri="{FF2B5EF4-FFF2-40B4-BE49-F238E27FC236}">
                <a16:creationId xmlns:a16="http://schemas.microsoft.com/office/drawing/2014/main" id="{66C43035-28D7-2169-4C92-4C9C41301A71}"/>
              </a:ext>
            </a:extLst>
          </p:cNvPr>
          <p:cNvSpPr>
            <a:spLocks noGrp="1"/>
          </p:cNvSpPr>
          <p:nvPr>
            <p:ph type="sldNum" sz="quarter" idx="12"/>
          </p:nvPr>
        </p:nvSpPr>
        <p:spPr/>
        <p:txBody>
          <a:bodyPr/>
          <a:lstStyle/>
          <a:p>
            <a:fld id="{B4A918BC-4D43-4B42-B3C0-E7EBE25E6AF0}" type="slidenum">
              <a:rPr lang="en-US" smtClean="0"/>
              <a:t>32</a:t>
            </a:fld>
            <a:endParaRPr lang="en-US"/>
          </a:p>
        </p:txBody>
      </p:sp>
      <p:graphicFrame>
        <p:nvGraphicFramePr>
          <p:cNvPr id="10" name="Tableau 15">
            <a:extLst>
              <a:ext uri="{FF2B5EF4-FFF2-40B4-BE49-F238E27FC236}">
                <a16:creationId xmlns:a16="http://schemas.microsoft.com/office/drawing/2014/main" id="{549EDF29-D09E-BBCA-D68E-15531451F63C}"/>
              </a:ext>
            </a:extLst>
          </p:cNvPr>
          <p:cNvGraphicFramePr>
            <a:graphicFrameLocks noGrp="1"/>
          </p:cNvGraphicFramePr>
          <p:nvPr>
            <p:extLst>
              <p:ext uri="{D42A27DB-BD31-4B8C-83A1-F6EECF244321}">
                <p14:modId xmlns:p14="http://schemas.microsoft.com/office/powerpoint/2010/main" val="2651710356"/>
              </p:ext>
            </p:extLst>
          </p:nvPr>
        </p:nvGraphicFramePr>
        <p:xfrm>
          <a:off x="80962" y="912495"/>
          <a:ext cx="4293000" cy="5231130"/>
        </p:xfrm>
        <a:graphic>
          <a:graphicData uri="http://schemas.openxmlformats.org/drawingml/2006/table">
            <a:tbl>
              <a:tblPr firstRow="1" bandRow="1">
                <a:tableStyleId>{5C22544A-7EE6-4342-B048-85BDC9FD1C3A}</a:tableStyleId>
              </a:tblPr>
              <a:tblGrid>
                <a:gridCol w="864000">
                  <a:extLst>
                    <a:ext uri="{9D8B030D-6E8A-4147-A177-3AD203B41FA5}">
                      <a16:colId xmlns:a16="http://schemas.microsoft.com/office/drawing/2014/main" val="2665232131"/>
                    </a:ext>
                  </a:extLst>
                </a:gridCol>
                <a:gridCol w="3429000">
                  <a:extLst>
                    <a:ext uri="{9D8B030D-6E8A-4147-A177-3AD203B41FA5}">
                      <a16:colId xmlns:a16="http://schemas.microsoft.com/office/drawing/2014/main" val="1683383793"/>
                    </a:ext>
                  </a:extLst>
                </a:gridCol>
              </a:tblGrid>
              <a:tr h="278130">
                <a:tc>
                  <a:txBody>
                    <a:bodyPr/>
                    <a:lstStyle/>
                    <a:p>
                      <a:r>
                        <a:rPr lang="fr-FR" sz="1100" b="1" dirty="0">
                          <a:latin typeface="Mariane"/>
                        </a:rPr>
                        <a:t>Sigles </a:t>
                      </a:r>
                    </a:p>
                  </a:txBody>
                  <a:tcPr marL="68580" marR="68580" marT="34290" marB="34290">
                    <a:solidFill>
                      <a:schemeClr val="bg1">
                        <a:lumMod val="75000"/>
                      </a:schemeClr>
                    </a:solidFill>
                  </a:tcPr>
                </a:tc>
                <a:tc>
                  <a:txBody>
                    <a:bodyPr/>
                    <a:lstStyle/>
                    <a:p>
                      <a:r>
                        <a:rPr lang="fr-FR" sz="1100" b="1" dirty="0">
                          <a:latin typeface="Mariane"/>
                        </a:rPr>
                        <a:t>signification</a:t>
                      </a:r>
                    </a:p>
                  </a:txBody>
                  <a:tcPr marL="68580" marR="68580" marT="34290" marB="34290">
                    <a:solidFill>
                      <a:schemeClr val="bg1">
                        <a:lumMod val="75000"/>
                      </a:schemeClr>
                    </a:solidFill>
                  </a:tcPr>
                </a:tc>
                <a:extLst>
                  <a:ext uri="{0D108BD9-81ED-4DB2-BD59-A6C34878D82A}">
                    <a16:rowId xmlns:a16="http://schemas.microsoft.com/office/drawing/2014/main" val="2981152641"/>
                  </a:ext>
                </a:extLst>
              </a:tr>
              <a:tr h="182880">
                <a:tc>
                  <a:txBody>
                    <a:bodyPr/>
                    <a:lstStyle/>
                    <a:p>
                      <a:r>
                        <a:rPr lang="fr-FR" sz="800" b="1" dirty="0">
                          <a:latin typeface="Mariane"/>
                        </a:rPr>
                        <a:t>ASS</a:t>
                      </a:r>
                    </a:p>
                  </a:txBody>
                  <a:tcPr marL="68580" marR="68580" marT="34290" marB="34290">
                    <a:noFill/>
                  </a:tcPr>
                </a:tc>
                <a:tc>
                  <a:txBody>
                    <a:bodyPr/>
                    <a:lstStyle/>
                    <a:p>
                      <a:r>
                        <a:rPr lang="fr-FR" sz="800" dirty="0">
                          <a:latin typeface="Mariane"/>
                        </a:rPr>
                        <a:t>Allocation de solidarité spécifique – </a:t>
                      </a:r>
                      <a:r>
                        <a:rPr lang="fr-FR" sz="600" kern="1200" dirty="0">
                          <a:solidFill>
                            <a:schemeClr val="dk1"/>
                          </a:solidFill>
                          <a:latin typeface="Mariane"/>
                          <a:ea typeface="+mn-ea"/>
                          <a:cs typeface="+mn-cs"/>
                        </a:rPr>
                        <a:t>accordée quand les droits au chômage sont épuisés</a:t>
                      </a:r>
                    </a:p>
                  </a:txBody>
                  <a:tcPr marL="68580" marR="68580" marT="34290" marB="34290">
                    <a:noFill/>
                  </a:tcPr>
                </a:tc>
                <a:extLst>
                  <a:ext uri="{0D108BD9-81ED-4DB2-BD59-A6C34878D82A}">
                    <a16:rowId xmlns:a16="http://schemas.microsoft.com/office/drawing/2014/main" val="3975056500"/>
                  </a:ext>
                </a:extLst>
              </a:tr>
              <a:tr h="182880">
                <a:tc>
                  <a:txBody>
                    <a:bodyPr/>
                    <a:lstStyle/>
                    <a:p>
                      <a:r>
                        <a:rPr lang="fr-FR" sz="800" b="1" dirty="0">
                          <a:latin typeface="Mariane"/>
                        </a:rPr>
                        <a:t>AAH</a:t>
                      </a:r>
                    </a:p>
                  </a:txBody>
                  <a:tcPr marL="68580" marR="68580" marT="34290" marB="34290">
                    <a:noFill/>
                  </a:tcPr>
                </a:tc>
                <a:tc>
                  <a:txBody>
                    <a:bodyPr/>
                    <a:lstStyle/>
                    <a:p>
                      <a:r>
                        <a:rPr lang="fr-FR" sz="800" dirty="0">
                          <a:latin typeface="Mariane"/>
                        </a:rPr>
                        <a:t>Allocation aux adultes handicapés</a:t>
                      </a:r>
                    </a:p>
                  </a:txBody>
                  <a:tcPr marL="68580" marR="68580" marT="34290" marB="34290">
                    <a:noFill/>
                  </a:tcPr>
                </a:tc>
                <a:extLst>
                  <a:ext uri="{0D108BD9-81ED-4DB2-BD59-A6C34878D82A}">
                    <a16:rowId xmlns:a16="http://schemas.microsoft.com/office/drawing/2014/main" val="3860356009"/>
                  </a:ext>
                </a:extLst>
              </a:tr>
              <a:tr h="182880">
                <a:tc>
                  <a:txBody>
                    <a:bodyPr/>
                    <a:lstStyle/>
                    <a:p>
                      <a:r>
                        <a:rPr lang="fr-FR" sz="800" b="1" dirty="0">
                          <a:latin typeface="Mariane"/>
                        </a:rPr>
                        <a:t>ACM</a:t>
                      </a:r>
                    </a:p>
                  </a:txBody>
                  <a:tcPr marL="68580" marR="68580" marT="34290" marB="34290">
                    <a:noFill/>
                  </a:tcPr>
                </a:tc>
                <a:tc>
                  <a:txBody>
                    <a:bodyPr/>
                    <a:lstStyle/>
                    <a:p>
                      <a:r>
                        <a:rPr lang="fr-FR" sz="800" dirty="0">
                          <a:latin typeface="Mariane"/>
                        </a:rPr>
                        <a:t>Accueil collectif des mineurs </a:t>
                      </a:r>
                    </a:p>
                  </a:txBody>
                  <a:tcPr marL="68580" marR="68580" marT="34290" marB="34290">
                    <a:noFill/>
                  </a:tcPr>
                </a:tc>
                <a:extLst>
                  <a:ext uri="{0D108BD9-81ED-4DB2-BD59-A6C34878D82A}">
                    <a16:rowId xmlns:a16="http://schemas.microsoft.com/office/drawing/2014/main" val="1692018758"/>
                  </a:ext>
                </a:extLst>
              </a:tr>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1" dirty="0">
                          <a:latin typeface="Mariane"/>
                        </a:rPr>
                        <a:t>ACOSS</a:t>
                      </a:r>
                    </a:p>
                  </a:txBody>
                  <a:tcPr marL="68580" marR="68580" marT="34290" marB="34290">
                    <a:noFill/>
                  </a:tcPr>
                </a:tc>
                <a:tc>
                  <a:txBody>
                    <a:bodyPr/>
                    <a:lstStyle/>
                    <a:p>
                      <a:r>
                        <a:rPr lang="fr-FR" sz="800" dirty="0">
                          <a:latin typeface="Mariane"/>
                        </a:rPr>
                        <a:t>Accueil centre des organismes de sécurité sociale</a:t>
                      </a:r>
                    </a:p>
                  </a:txBody>
                  <a:tcPr marL="68580" marR="68580" marT="34290" marB="34290">
                    <a:noFill/>
                  </a:tcPr>
                </a:tc>
                <a:extLst>
                  <a:ext uri="{0D108BD9-81ED-4DB2-BD59-A6C34878D82A}">
                    <a16:rowId xmlns:a16="http://schemas.microsoft.com/office/drawing/2014/main" val="1845888455"/>
                  </a:ext>
                </a:extLst>
              </a:tr>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1" dirty="0">
                          <a:latin typeface="Mariane"/>
                        </a:rPr>
                        <a:t>AED</a:t>
                      </a:r>
                    </a:p>
                  </a:txBody>
                  <a:tcPr marL="68580" marR="68580" marT="34290" marB="34290">
                    <a:noFill/>
                  </a:tcPr>
                </a:tc>
                <a:tc>
                  <a:txBody>
                    <a:bodyPr/>
                    <a:lstStyle/>
                    <a:p>
                      <a:r>
                        <a:rPr lang="fr-FR" sz="800" dirty="0">
                          <a:latin typeface="Mariane"/>
                        </a:rPr>
                        <a:t>Action éducative à domicile</a:t>
                      </a:r>
                    </a:p>
                  </a:txBody>
                  <a:tcPr marL="68580" marR="68580" marT="34290" marB="34290">
                    <a:noFill/>
                  </a:tcPr>
                </a:tc>
                <a:extLst>
                  <a:ext uri="{0D108BD9-81ED-4DB2-BD59-A6C34878D82A}">
                    <a16:rowId xmlns:a16="http://schemas.microsoft.com/office/drawing/2014/main" val="3786842796"/>
                  </a:ext>
                </a:extLst>
              </a:tr>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1" dirty="0">
                          <a:latin typeface="Mariane"/>
                        </a:rPr>
                        <a:t>ALMO</a:t>
                      </a:r>
                    </a:p>
                  </a:txBody>
                  <a:tcPr marL="68580" marR="68580" marT="34290" marB="34290">
                    <a:noFill/>
                  </a:tcPr>
                </a:tc>
                <a:tc>
                  <a:txBody>
                    <a:bodyPr/>
                    <a:lstStyle/>
                    <a:p>
                      <a:r>
                        <a:rPr lang="fr-FR" sz="800" dirty="0">
                          <a:latin typeface="Mariane"/>
                        </a:rPr>
                        <a:t>Action éducative en milieu ouvert</a:t>
                      </a:r>
                    </a:p>
                  </a:txBody>
                  <a:tcPr marL="68580" marR="68580" marT="34290" marB="34290">
                    <a:noFill/>
                  </a:tcPr>
                </a:tc>
                <a:extLst>
                  <a:ext uri="{0D108BD9-81ED-4DB2-BD59-A6C34878D82A}">
                    <a16:rowId xmlns:a16="http://schemas.microsoft.com/office/drawing/2014/main" val="3805193760"/>
                  </a:ext>
                </a:extLst>
              </a:tr>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1" dirty="0">
                          <a:latin typeface="Mariane"/>
                        </a:rPr>
                        <a:t>ANCT</a:t>
                      </a:r>
                    </a:p>
                  </a:txBody>
                  <a:tcPr marL="68580" marR="68580" marT="34290" marB="34290">
                    <a:noFill/>
                  </a:tcPr>
                </a:tc>
                <a:tc>
                  <a:txBody>
                    <a:bodyPr/>
                    <a:lstStyle/>
                    <a:p>
                      <a:r>
                        <a:rPr lang="fr-FR" sz="800" dirty="0">
                          <a:latin typeface="Mariane"/>
                        </a:rPr>
                        <a:t>Agence nationale  pour la cohésion des territoires</a:t>
                      </a:r>
                    </a:p>
                  </a:txBody>
                  <a:tcPr marL="68580" marR="68580" marT="34290" marB="34290">
                    <a:noFill/>
                  </a:tcPr>
                </a:tc>
                <a:extLst>
                  <a:ext uri="{0D108BD9-81ED-4DB2-BD59-A6C34878D82A}">
                    <a16:rowId xmlns:a16="http://schemas.microsoft.com/office/drawing/2014/main" val="3786390834"/>
                  </a:ext>
                </a:extLst>
              </a:tr>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1" dirty="0">
                          <a:latin typeface="Mariane"/>
                        </a:rPr>
                        <a:t>APA</a:t>
                      </a:r>
                    </a:p>
                  </a:txBody>
                  <a:tcPr marL="68580" marR="68580" marT="34290" marB="34290">
                    <a:noFill/>
                  </a:tcPr>
                </a:tc>
                <a:tc>
                  <a:txBody>
                    <a:bodyPr/>
                    <a:lstStyle/>
                    <a:p>
                      <a:r>
                        <a:rPr lang="fr-FR" sz="800" dirty="0">
                          <a:latin typeface="Mariane"/>
                        </a:rPr>
                        <a:t>Allocation personnalisée autonomie</a:t>
                      </a:r>
                    </a:p>
                  </a:txBody>
                  <a:tcPr marL="68580" marR="68580" marT="34290" marB="34290">
                    <a:noFill/>
                  </a:tcPr>
                </a:tc>
                <a:extLst>
                  <a:ext uri="{0D108BD9-81ED-4DB2-BD59-A6C34878D82A}">
                    <a16:rowId xmlns:a16="http://schemas.microsoft.com/office/drawing/2014/main" val="641216924"/>
                  </a:ext>
                </a:extLst>
              </a:tr>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1" dirty="0">
                          <a:latin typeface="Mariane"/>
                        </a:rPr>
                        <a:t>ARS</a:t>
                      </a:r>
                    </a:p>
                  </a:txBody>
                  <a:tcPr marL="68580" marR="68580" marT="34290" marB="34290">
                    <a:noFill/>
                  </a:tcPr>
                </a:tc>
                <a:tc>
                  <a:txBody>
                    <a:bodyPr/>
                    <a:lstStyle/>
                    <a:p>
                      <a:r>
                        <a:rPr lang="fr-FR" sz="800" dirty="0">
                          <a:latin typeface="Mariane"/>
                        </a:rPr>
                        <a:t>Agence régionale de santé</a:t>
                      </a:r>
                    </a:p>
                  </a:txBody>
                  <a:tcPr marL="68580" marR="68580" marT="34290" marB="34290">
                    <a:noFill/>
                  </a:tcPr>
                </a:tc>
                <a:extLst>
                  <a:ext uri="{0D108BD9-81ED-4DB2-BD59-A6C34878D82A}">
                    <a16:rowId xmlns:a16="http://schemas.microsoft.com/office/drawing/2014/main" val="3244136052"/>
                  </a:ext>
                </a:extLst>
              </a:tr>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1" dirty="0">
                          <a:latin typeface="Mariane"/>
                        </a:rPr>
                        <a:t>ASC</a:t>
                      </a:r>
                    </a:p>
                  </a:txBody>
                  <a:tcPr marL="68580" marR="68580" marT="34290" marB="34290">
                    <a:noFill/>
                  </a:tcPr>
                </a:tc>
                <a:tc>
                  <a:txBody>
                    <a:bodyPr/>
                    <a:lstStyle/>
                    <a:p>
                      <a:r>
                        <a:rPr lang="fr-FR" sz="800" dirty="0">
                          <a:latin typeface="Mariane"/>
                        </a:rPr>
                        <a:t>Agence du service civique</a:t>
                      </a:r>
                    </a:p>
                  </a:txBody>
                  <a:tcPr marL="68580" marR="68580" marT="34290" marB="34290">
                    <a:noFill/>
                  </a:tcPr>
                </a:tc>
                <a:extLst>
                  <a:ext uri="{0D108BD9-81ED-4DB2-BD59-A6C34878D82A}">
                    <a16:rowId xmlns:a16="http://schemas.microsoft.com/office/drawing/2014/main" val="1283567790"/>
                  </a:ext>
                </a:extLst>
              </a:tr>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1" dirty="0">
                          <a:latin typeface="Mariane"/>
                        </a:rPr>
                        <a:t>ASE</a:t>
                      </a:r>
                    </a:p>
                  </a:txBody>
                  <a:tcPr marL="68580" marR="68580" marT="34290" marB="34290">
                    <a:noFill/>
                  </a:tcPr>
                </a:tc>
                <a:tc>
                  <a:txBody>
                    <a:bodyPr/>
                    <a:lstStyle/>
                    <a:p>
                      <a:r>
                        <a:rPr lang="fr-FR" sz="800" dirty="0">
                          <a:latin typeface="Mariane"/>
                        </a:rPr>
                        <a:t>Aide sociale à l’enfance</a:t>
                      </a:r>
                    </a:p>
                  </a:txBody>
                  <a:tcPr marL="68580" marR="68580" marT="34290" marB="34290">
                    <a:noFill/>
                  </a:tcPr>
                </a:tc>
                <a:extLst>
                  <a:ext uri="{0D108BD9-81ED-4DB2-BD59-A6C34878D82A}">
                    <a16:rowId xmlns:a16="http://schemas.microsoft.com/office/drawing/2014/main" val="859796741"/>
                  </a:ext>
                </a:extLst>
              </a:tr>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1" dirty="0">
                          <a:latin typeface="Mariane"/>
                        </a:rPr>
                        <a:t>ASPA</a:t>
                      </a:r>
                    </a:p>
                  </a:txBody>
                  <a:tcPr marL="68580" marR="68580" marT="34290" marB="34290">
                    <a:noFill/>
                  </a:tcPr>
                </a:tc>
                <a:tc>
                  <a:txBody>
                    <a:bodyPr/>
                    <a:lstStyle/>
                    <a:p>
                      <a:r>
                        <a:rPr lang="fr-FR" sz="800" dirty="0">
                          <a:latin typeface="Mariane"/>
                        </a:rPr>
                        <a:t>Allocation de solidarité pour personnes âgées</a:t>
                      </a:r>
                    </a:p>
                  </a:txBody>
                  <a:tcPr marL="68580" marR="68580" marT="34290" marB="34290">
                    <a:noFill/>
                  </a:tcPr>
                </a:tc>
                <a:extLst>
                  <a:ext uri="{0D108BD9-81ED-4DB2-BD59-A6C34878D82A}">
                    <a16:rowId xmlns:a16="http://schemas.microsoft.com/office/drawing/2014/main" val="2655466036"/>
                  </a:ext>
                </a:extLst>
              </a:tr>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1" dirty="0">
                          <a:latin typeface="Mariane"/>
                        </a:rPr>
                        <a:t>ASV</a:t>
                      </a:r>
                    </a:p>
                  </a:txBody>
                  <a:tcPr marL="68580" marR="68580" marT="34290" marB="34290">
                    <a:noFill/>
                  </a:tcPr>
                </a:tc>
                <a:tc>
                  <a:txBody>
                    <a:bodyPr/>
                    <a:lstStyle/>
                    <a:p>
                      <a:r>
                        <a:rPr lang="fr-FR" sz="800" dirty="0">
                          <a:latin typeface="Mariane"/>
                        </a:rPr>
                        <a:t>Allocation supplémentaire vieillesse</a:t>
                      </a:r>
                    </a:p>
                  </a:txBody>
                  <a:tcPr marL="68580" marR="68580" marT="34290" marB="34290">
                    <a:noFill/>
                  </a:tcPr>
                </a:tc>
                <a:extLst>
                  <a:ext uri="{0D108BD9-81ED-4DB2-BD59-A6C34878D82A}">
                    <a16:rowId xmlns:a16="http://schemas.microsoft.com/office/drawing/2014/main" val="3268012962"/>
                  </a:ext>
                </a:extLst>
              </a:tr>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1" dirty="0">
                          <a:latin typeface="Mariane"/>
                        </a:rPr>
                        <a:t>CADA</a:t>
                      </a:r>
                    </a:p>
                  </a:txBody>
                  <a:tcPr marL="68580" marR="68580" marT="34290" marB="34290">
                    <a:noFill/>
                  </a:tcPr>
                </a:tc>
                <a:tc>
                  <a:txBody>
                    <a:bodyPr/>
                    <a:lstStyle/>
                    <a:p>
                      <a:r>
                        <a:rPr lang="fr-FR" sz="800" dirty="0">
                          <a:latin typeface="Mariane"/>
                        </a:rPr>
                        <a:t>Centre d’accueil pour demandeurs d’asile</a:t>
                      </a:r>
                    </a:p>
                  </a:txBody>
                  <a:tcPr marL="68580" marR="68580" marT="34290" marB="34290">
                    <a:noFill/>
                  </a:tcPr>
                </a:tc>
                <a:extLst>
                  <a:ext uri="{0D108BD9-81ED-4DB2-BD59-A6C34878D82A}">
                    <a16:rowId xmlns:a16="http://schemas.microsoft.com/office/drawing/2014/main" val="2944569036"/>
                  </a:ext>
                </a:extLst>
              </a:tr>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1" dirty="0">
                          <a:latin typeface="Mariane"/>
                        </a:rPr>
                        <a:t>CAE</a:t>
                      </a:r>
                    </a:p>
                  </a:txBody>
                  <a:tcPr marL="68580" marR="68580" marT="34290" marB="34290">
                    <a:noFill/>
                  </a:tcPr>
                </a:tc>
                <a:tc>
                  <a:txBody>
                    <a:bodyPr/>
                    <a:lstStyle/>
                    <a:p>
                      <a:r>
                        <a:rPr lang="fr-FR" sz="800" dirty="0">
                          <a:latin typeface="Mariane"/>
                        </a:rPr>
                        <a:t>Contrat d’accompagnement dans l’emploi</a:t>
                      </a:r>
                    </a:p>
                  </a:txBody>
                  <a:tcPr marL="68580" marR="68580" marT="34290" marB="34290">
                    <a:noFill/>
                  </a:tcPr>
                </a:tc>
                <a:extLst>
                  <a:ext uri="{0D108BD9-81ED-4DB2-BD59-A6C34878D82A}">
                    <a16:rowId xmlns:a16="http://schemas.microsoft.com/office/drawing/2014/main" val="2515208134"/>
                  </a:ext>
                </a:extLst>
              </a:tr>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1" dirty="0">
                          <a:latin typeface="Mariane"/>
                        </a:rPr>
                        <a:t>CAVIMAD</a:t>
                      </a:r>
                    </a:p>
                  </a:txBody>
                  <a:tcPr marL="68580" marR="68580" marT="34290" marB="34290">
                    <a:noFill/>
                  </a:tcPr>
                </a:tc>
                <a:tc>
                  <a:txBody>
                    <a:bodyPr/>
                    <a:lstStyle/>
                    <a:p>
                      <a:r>
                        <a:rPr lang="fr-FR" sz="800" dirty="0">
                          <a:latin typeface="Mariane"/>
                        </a:rPr>
                        <a:t>Caisse centrale de la mutualité sociale agricole</a:t>
                      </a:r>
                    </a:p>
                  </a:txBody>
                  <a:tcPr marL="68580" marR="68580" marT="34290" marB="34290">
                    <a:noFill/>
                  </a:tcPr>
                </a:tc>
                <a:extLst>
                  <a:ext uri="{0D108BD9-81ED-4DB2-BD59-A6C34878D82A}">
                    <a16:rowId xmlns:a16="http://schemas.microsoft.com/office/drawing/2014/main" val="755618828"/>
                  </a:ext>
                </a:extLst>
              </a:tr>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1" dirty="0">
                          <a:latin typeface="Mariane"/>
                        </a:rPr>
                        <a:t>CDC</a:t>
                      </a:r>
                    </a:p>
                  </a:txBody>
                  <a:tcPr marL="68580" marR="68580" marT="34290" marB="34290">
                    <a:noFill/>
                  </a:tcPr>
                </a:tc>
                <a:tc>
                  <a:txBody>
                    <a:bodyPr/>
                    <a:lstStyle/>
                    <a:p>
                      <a:r>
                        <a:rPr lang="fr-FR" sz="800" dirty="0">
                          <a:latin typeface="Mariane"/>
                        </a:rPr>
                        <a:t>Caisse des dépôts et consignations</a:t>
                      </a:r>
                    </a:p>
                  </a:txBody>
                  <a:tcPr marL="68580" marR="68580" marT="34290" marB="34290">
                    <a:noFill/>
                  </a:tcPr>
                </a:tc>
                <a:extLst>
                  <a:ext uri="{0D108BD9-81ED-4DB2-BD59-A6C34878D82A}">
                    <a16:rowId xmlns:a16="http://schemas.microsoft.com/office/drawing/2014/main" val="2992959608"/>
                  </a:ext>
                </a:extLst>
              </a:tr>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1" dirty="0" err="1">
                          <a:latin typeface="Mariane"/>
                        </a:rPr>
                        <a:t>Cépidc</a:t>
                      </a:r>
                      <a:endParaRPr lang="fr-FR" sz="800" b="1" dirty="0">
                        <a:latin typeface="Mariane"/>
                      </a:endParaRPr>
                    </a:p>
                  </a:txBody>
                  <a:tcPr marL="68580" marR="68580" marT="34290" marB="34290">
                    <a:noFill/>
                  </a:tcPr>
                </a:tc>
                <a:tc>
                  <a:txBody>
                    <a:bodyPr/>
                    <a:lstStyle/>
                    <a:p>
                      <a:r>
                        <a:rPr lang="fr-FR" sz="800" dirty="0">
                          <a:latin typeface="Mariane"/>
                        </a:rPr>
                        <a:t>Centre d’épidémiologie des causes médicales de décès de l’INSERM</a:t>
                      </a:r>
                    </a:p>
                  </a:txBody>
                  <a:tcPr marL="68580" marR="68580" marT="34290" marB="34290">
                    <a:noFill/>
                  </a:tcPr>
                </a:tc>
                <a:extLst>
                  <a:ext uri="{0D108BD9-81ED-4DB2-BD59-A6C34878D82A}">
                    <a16:rowId xmlns:a16="http://schemas.microsoft.com/office/drawing/2014/main" val="2804411415"/>
                  </a:ext>
                </a:extLst>
              </a:tr>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1" dirty="0">
                          <a:latin typeface="Mariane"/>
                        </a:rPr>
                        <a:t>CGET</a:t>
                      </a:r>
                    </a:p>
                  </a:txBody>
                  <a:tcPr marL="68580" marR="68580" marT="34290" marB="34290">
                    <a:noFill/>
                  </a:tcPr>
                </a:tc>
                <a:tc>
                  <a:txBody>
                    <a:bodyPr/>
                    <a:lstStyle/>
                    <a:p>
                      <a:r>
                        <a:rPr lang="fr-FR" sz="800" dirty="0">
                          <a:latin typeface="Mariane"/>
                        </a:rPr>
                        <a:t>Commissariat général à l’égalité des territoires (qui remplace l’ANCT)</a:t>
                      </a:r>
                    </a:p>
                  </a:txBody>
                  <a:tcPr marL="68580" marR="68580" marT="34290" marB="34290">
                    <a:noFill/>
                  </a:tcPr>
                </a:tc>
                <a:extLst>
                  <a:ext uri="{0D108BD9-81ED-4DB2-BD59-A6C34878D82A}">
                    <a16:rowId xmlns:a16="http://schemas.microsoft.com/office/drawing/2014/main" val="3779877553"/>
                  </a:ext>
                </a:extLst>
              </a:tr>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1" dirty="0">
                          <a:latin typeface="Mariane"/>
                        </a:rPr>
                        <a:t>CHRS</a:t>
                      </a:r>
                    </a:p>
                  </a:txBody>
                  <a:tcPr marL="68580" marR="68580" marT="34290" marB="34290">
                    <a:noFill/>
                  </a:tcPr>
                </a:tc>
                <a:tc>
                  <a:txBody>
                    <a:bodyPr/>
                    <a:lstStyle/>
                    <a:p>
                      <a:r>
                        <a:rPr lang="fr-FR" sz="800" dirty="0">
                          <a:latin typeface="Mariane"/>
                        </a:rPr>
                        <a:t>Centre d’hébergement et de réinsertion sociale</a:t>
                      </a:r>
                    </a:p>
                  </a:txBody>
                  <a:tcPr marL="68580" marR="68580" marT="34290" marB="34290">
                    <a:noFill/>
                  </a:tcPr>
                </a:tc>
                <a:extLst>
                  <a:ext uri="{0D108BD9-81ED-4DB2-BD59-A6C34878D82A}">
                    <a16:rowId xmlns:a16="http://schemas.microsoft.com/office/drawing/2014/main" val="493839852"/>
                  </a:ext>
                </a:extLst>
              </a:tr>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1" dirty="0">
                          <a:latin typeface="Mariane"/>
                        </a:rPr>
                        <a:t>CIC</a:t>
                      </a:r>
                    </a:p>
                  </a:txBody>
                  <a:tcPr marL="68580" marR="68580" marT="34290" marB="34290">
                    <a:noFill/>
                  </a:tcPr>
                </a:tc>
                <a:tc>
                  <a:txBody>
                    <a:bodyPr/>
                    <a:lstStyle/>
                    <a:p>
                      <a:r>
                        <a:rPr lang="fr-FR" sz="800" dirty="0">
                          <a:latin typeface="Mariane"/>
                        </a:rPr>
                        <a:t>Contrat initiative emploi</a:t>
                      </a:r>
                    </a:p>
                  </a:txBody>
                  <a:tcPr marL="68580" marR="68580" marT="34290" marB="34290">
                    <a:noFill/>
                  </a:tcPr>
                </a:tc>
                <a:extLst>
                  <a:ext uri="{0D108BD9-81ED-4DB2-BD59-A6C34878D82A}">
                    <a16:rowId xmlns:a16="http://schemas.microsoft.com/office/drawing/2014/main" val="2673892051"/>
                  </a:ext>
                </a:extLst>
              </a:tr>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1" dirty="0">
                          <a:latin typeface="Mariane"/>
                        </a:rPr>
                        <a:t>CLAP</a:t>
                      </a:r>
                    </a:p>
                  </a:txBody>
                  <a:tcPr marL="68580" marR="68580" marT="34290" marB="34290">
                    <a:noFill/>
                  </a:tcPr>
                </a:tc>
                <a:tc>
                  <a:txBody>
                    <a:bodyPr/>
                    <a:lstStyle/>
                    <a:p>
                      <a:r>
                        <a:rPr lang="fr-FR" sz="800" dirty="0">
                          <a:latin typeface="Mariane"/>
                        </a:rPr>
                        <a:t>Connaissance locale de l’appareil productif</a:t>
                      </a:r>
                    </a:p>
                  </a:txBody>
                  <a:tcPr marL="68580" marR="68580" marT="34290" marB="34290">
                    <a:noFill/>
                  </a:tcPr>
                </a:tc>
                <a:extLst>
                  <a:ext uri="{0D108BD9-81ED-4DB2-BD59-A6C34878D82A}">
                    <a16:rowId xmlns:a16="http://schemas.microsoft.com/office/drawing/2014/main" val="1415817787"/>
                  </a:ext>
                </a:extLst>
              </a:tr>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1" dirty="0">
                          <a:latin typeface="Mariane"/>
                        </a:rPr>
                        <a:t>CMU</a:t>
                      </a:r>
                    </a:p>
                  </a:txBody>
                  <a:tcPr marL="68580" marR="68580" marT="34290" marB="34290">
                    <a:noFill/>
                  </a:tcPr>
                </a:tc>
                <a:tc>
                  <a:txBody>
                    <a:bodyPr/>
                    <a:lstStyle/>
                    <a:p>
                      <a:r>
                        <a:rPr lang="fr-FR" sz="800" dirty="0">
                          <a:latin typeface="Mariane"/>
                        </a:rPr>
                        <a:t>Couverture maladie universelle</a:t>
                      </a:r>
                    </a:p>
                  </a:txBody>
                  <a:tcPr marL="68580" marR="68580" marT="34290" marB="34290">
                    <a:noFill/>
                  </a:tcPr>
                </a:tc>
                <a:extLst>
                  <a:ext uri="{0D108BD9-81ED-4DB2-BD59-A6C34878D82A}">
                    <a16:rowId xmlns:a16="http://schemas.microsoft.com/office/drawing/2014/main" val="1950921439"/>
                  </a:ext>
                </a:extLst>
              </a:tr>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1" dirty="0">
                          <a:latin typeface="Mariane"/>
                        </a:rPr>
                        <a:t>CMU-C</a:t>
                      </a:r>
                    </a:p>
                  </a:txBody>
                  <a:tcPr marL="68580" marR="68580" marT="34290" marB="34290">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dirty="0">
                          <a:latin typeface="Mariane"/>
                        </a:rPr>
                        <a:t>Couverture maladie universelle-complémentaire (devenue la CSS en </a:t>
                      </a:r>
                      <a:r>
                        <a:rPr lang="fr-FR" sz="800" dirty="0" err="1">
                          <a:latin typeface="Mariane"/>
                        </a:rPr>
                        <a:t>nov</a:t>
                      </a:r>
                      <a:r>
                        <a:rPr lang="fr-FR" sz="800" dirty="0">
                          <a:latin typeface="Mariane"/>
                        </a:rPr>
                        <a:t> 2019)</a:t>
                      </a:r>
                    </a:p>
                  </a:txBody>
                  <a:tcPr marL="68580" marR="68580" marT="34290" marB="34290">
                    <a:noFill/>
                  </a:tcPr>
                </a:tc>
                <a:extLst>
                  <a:ext uri="{0D108BD9-81ED-4DB2-BD59-A6C34878D82A}">
                    <a16:rowId xmlns:a16="http://schemas.microsoft.com/office/drawing/2014/main" val="3395287838"/>
                  </a:ext>
                </a:extLst>
              </a:tr>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1" dirty="0">
                          <a:latin typeface="Mariane"/>
                        </a:rPr>
                        <a:t>CNAMTS</a:t>
                      </a:r>
                    </a:p>
                  </a:txBody>
                  <a:tcPr marL="68580" marR="68580" marT="34290" marB="34290">
                    <a:noFill/>
                  </a:tcPr>
                </a:tc>
                <a:tc>
                  <a:txBody>
                    <a:bodyPr/>
                    <a:lstStyle/>
                    <a:p>
                      <a:r>
                        <a:rPr lang="fr-FR" sz="800" dirty="0">
                          <a:latin typeface="Mariane"/>
                        </a:rPr>
                        <a:t>Caisse nationale d’assurance maladie des travailleurs salariés</a:t>
                      </a:r>
                    </a:p>
                  </a:txBody>
                  <a:tcPr marL="68580" marR="68580" marT="34290" marB="34290">
                    <a:noFill/>
                  </a:tcPr>
                </a:tc>
                <a:extLst>
                  <a:ext uri="{0D108BD9-81ED-4DB2-BD59-A6C34878D82A}">
                    <a16:rowId xmlns:a16="http://schemas.microsoft.com/office/drawing/2014/main" val="85029641"/>
                  </a:ext>
                </a:extLst>
              </a:tr>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1" dirty="0">
                          <a:latin typeface="Mariane"/>
                        </a:rPr>
                        <a:t>CNAV</a:t>
                      </a:r>
                    </a:p>
                  </a:txBody>
                  <a:tcPr marL="68580" marR="68580" marT="34290" marB="34290">
                    <a:noFill/>
                  </a:tcPr>
                </a:tc>
                <a:tc>
                  <a:txBody>
                    <a:bodyPr/>
                    <a:lstStyle/>
                    <a:p>
                      <a:r>
                        <a:rPr lang="fr-FR" sz="800" dirty="0">
                          <a:latin typeface="Mariane"/>
                        </a:rPr>
                        <a:t>Caisse nationale d’assurance vieillesse</a:t>
                      </a:r>
                    </a:p>
                  </a:txBody>
                  <a:tcPr marL="68580" marR="68580" marT="34290" marB="34290">
                    <a:noFill/>
                  </a:tcPr>
                </a:tc>
                <a:extLst>
                  <a:ext uri="{0D108BD9-81ED-4DB2-BD59-A6C34878D82A}">
                    <a16:rowId xmlns:a16="http://schemas.microsoft.com/office/drawing/2014/main" val="1404874322"/>
                  </a:ext>
                </a:extLst>
              </a:tr>
            </a:tbl>
          </a:graphicData>
        </a:graphic>
      </p:graphicFrame>
      <p:graphicFrame>
        <p:nvGraphicFramePr>
          <p:cNvPr id="12" name="Tableau 15">
            <a:extLst>
              <a:ext uri="{FF2B5EF4-FFF2-40B4-BE49-F238E27FC236}">
                <a16:creationId xmlns:a16="http://schemas.microsoft.com/office/drawing/2014/main" id="{435113F9-EF52-363A-0A3C-E0602F566AC1}"/>
              </a:ext>
            </a:extLst>
          </p:cNvPr>
          <p:cNvGraphicFramePr>
            <a:graphicFrameLocks noGrp="1"/>
          </p:cNvGraphicFramePr>
          <p:nvPr>
            <p:extLst>
              <p:ext uri="{D42A27DB-BD31-4B8C-83A1-F6EECF244321}">
                <p14:modId xmlns:p14="http://schemas.microsoft.com/office/powerpoint/2010/main" val="1252635337"/>
              </p:ext>
            </p:extLst>
          </p:nvPr>
        </p:nvGraphicFramePr>
        <p:xfrm>
          <a:off x="4481140" y="919353"/>
          <a:ext cx="4401000" cy="5398770"/>
        </p:xfrm>
        <a:graphic>
          <a:graphicData uri="http://schemas.openxmlformats.org/drawingml/2006/table">
            <a:tbl>
              <a:tblPr firstRow="1" bandRow="1">
                <a:tableStyleId>{5C22544A-7EE6-4342-B048-85BDC9FD1C3A}</a:tableStyleId>
              </a:tblPr>
              <a:tblGrid>
                <a:gridCol w="864000">
                  <a:extLst>
                    <a:ext uri="{9D8B030D-6E8A-4147-A177-3AD203B41FA5}">
                      <a16:colId xmlns:a16="http://schemas.microsoft.com/office/drawing/2014/main" val="2665232131"/>
                    </a:ext>
                  </a:extLst>
                </a:gridCol>
                <a:gridCol w="3537000">
                  <a:extLst>
                    <a:ext uri="{9D8B030D-6E8A-4147-A177-3AD203B41FA5}">
                      <a16:colId xmlns:a16="http://schemas.microsoft.com/office/drawing/2014/main" val="1683383793"/>
                    </a:ext>
                  </a:extLst>
                </a:gridCol>
              </a:tblGrid>
              <a:tr h="278130">
                <a:tc>
                  <a:txBody>
                    <a:bodyPr/>
                    <a:lstStyle/>
                    <a:p>
                      <a:r>
                        <a:rPr lang="fr-FR" sz="1100" b="1" dirty="0">
                          <a:latin typeface="Mariane"/>
                        </a:rPr>
                        <a:t>Sigles </a:t>
                      </a:r>
                    </a:p>
                  </a:txBody>
                  <a:tcPr marL="68580" marR="68580" marT="34290" marB="34290">
                    <a:solidFill>
                      <a:schemeClr val="bg1">
                        <a:lumMod val="75000"/>
                      </a:schemeClr>
                    </a:solidFill>
                  </a:tcPr>
                </a:tc>
                <a:tc>
                  <a:txBody>
                    <a:bodyPr/>
                    <a:lstStyle/>
                    <a:p>
                      <a:r>
                        <a:rPr lang="fr-FR" sz="1100" b="1" dirty="0">
                          <a:latin typeface="Mariane"/>
                        </a:rPr>
                        <a:t>signification</a:t>
                      </a:r>
                    </a:p>
                  </a:txBody>
                  <a:tcPr marL="68580" marR="68580" marT="34290" marB="34290">
                    <a:solidFill>
                      <a:schemeClr val="bg1">
                        <a:lumMod val="75000"/>
                      </a:schemeClr>
                    </a:solidFill>
                  </a:tcPr>
                </a:tc>
                <a:extLst>
                  <a:ext uri="{0D108BD9-81ED-4DB2-BD59-A6C34878D82A}">
                    <a16:rowId xmlns:a16="http://schemas.microsoft.com/office/drawing/2014/main" val="2981152641"/>
                  </a:ext>
                </a:extLst>
              </a:tr>
              <a:tr h="182880">
                <a:tc>
                  <a:txBody>
                    <a:bodyPr/>
                    <a:lstStyle/>
                    <a:p>
                      <a:r>
                        <a:rPr lang="fr-FR" sz="800" b="1" dirty="0">
                          <a:latin typeface="Mariane"/>
                        </a:rPr>
                        <a:t>CSS</a:t>
                      </a:r>
                    </a:p>
                  </a:txBody>
                  <a:tcPr marL="68580" marR="68580" marT="34290" marB="34290">
                    <a:noFill/>
                  </a:tcPr>
                </a:tc>
                <a:tc>
                  <a:txBody>
                    <a:bodyPr/>
                    <a:lstStyle/>
                    <a:p>
                      <a:r>
                        <a:rPr lang="fr-FR" sz="800" dirty="0">
                          <a:latin typeface="Mariane"/>
                        </a:rPr>
                        <a:t>Complémentaire santé solidaire </a:t>
                      </a:r>
                      <a:r>
                        <a:rPr lang="fr-FR" sz="600" kern="1200" dirty="0">
                          <a:solidFill>
                            <a:schemeClr val="dk1"/>
                          </a:solidFill>
                          <a:latin typeface="Mariane"/>
                          <a:ea typeface="+mn-ea"/>
                          <a:cs typeface="+mn-cs"/>
                        </a:rPr>
                        <a:t>(aide aux revenus modestes pour payer les dépenses de santé)</a:t>
                      </a:r>
                    </a:p>
                  </a:txBody>
                  <a:tcPr marL="68580" marR="68580" marT="34290" marB="34290">
                    <a:noFill/>
                  </a:tcPr>
                </a:tc>
                <a:extLst>
                  <a:ext uri="{0D108BD9-81ED-4DB2-BD59-A6C34878D82A}">
                    <a16:rowId xmlns:a16="http://schemas.microsoft.com/office/drawing/2014/main" val="3512329282"/>
                  </a:ext>
                </a:extLst>
              </a:tr>
              <a:tr h="297180">
                <a:tc>
                  <a:txBody>
                    <a:bodyPr/>
                    <a:lstStyle/>
                    <a:p>
                      <a:r>
                        <a:rPr lang="fr-FR" sz="800" b="1" dirty="0">
                          <a:latin typeface="Mariane"/>
                        </a:rPr>
                        <a:t>DREES</a:t>
                      </a:r>
                    </a:p>
                  </a:txBody>
                  <a:tcPr marL="68580" marR="68580" marT="34290" marB="34290">
                    <a:noFill/>
                  </a:tcPr>
                </a:tc>
                <a:tc>
                  <a:txBody>
                    <a:bodyPr/>
                    <a:lstStyle/>
                    <a:p>
                      <a:r>
                        <a:rPr lang="fr-FR" sz="800" dirty="0">
                          <a:latin typeface="Mariane"/>
                        </a:rPr>
                        <a:t>Direction de la recherche, des études, de l’évaluation et des statistiques (ministère des affaires sociales)</a:t>
                      </a:r>
                    </a:p>
                  </a:txBody>
                  <a:tcPr marL="68580" marR="68580" marT="34290" marB="34290">
                    <a:noFill/>
                  </a:tcPr>
                </a:tc>
                <a:extLst>
                  <a:ext uri="{0D108BD9-81ED-4DB2-BD59-A6C34878D82A}">
                    <a16:rowId xmlns:a16="http://schemas.microsoft.com/office/drawing/2014/main" val="3975056500"/>
                  </a:ext>
                </a:extLst>
              </a:tr>
              <a:tr h="182880">
                <a:tc>
                  <a:txBody>
                    <a:bodyPr/>
                    <a:lstStyle/>
                    <a:p>
                      <a:r>
                        <a:rPr lang="fr-FR" sz="800" b="1" dirty="0">
                          <a:latin typeface="Mariane"/>
                        </a:rPr>
                        <a:t>DREETS</a:t>
                      </a:r>
                    </a:p>
                  </a:txBody>
                  <a:tcPr marL="68580" marR="68580" marT="34290" marB="34290">
                    <a:noFill/>
                  </a:tcPr>
                </a:tc>
                <a:tc>
                  <a:txBody>
                    <a:bodyPr/>
                    <a:lstStyle/>
                    <a:p>
                      <a:r>
                        <a:rPr lang="fr-FR" sz="800" dirty="0">
                          <a:latin typeface="Mariane"/>
                        </a:rPr>
                        <a:t>Direction régionale de l’économie, des l’emploi, du travail et des </a:t>
                      </a:r>
                    </a:p>
                  </a:txBody>
                  <a:tcPr marL="68580" marR="68580" marT="34290" marB="34290">
                    <a:noFill/>
                  </a:tcPr>
                </a:tc>
                <a:extLst>
                  <a:ext uri="{0D108BD9-81ED-4DB2-BD59-A6C34878D82A}">
                    <a16:rowId xmlns:a16="http://schemas.microsoft.com/office/drawing/2014/main" val="3860356009"/>
                  </a:ext>
                </a:extLst>
              </a:tr>
              <a:tr h="182880">
                <a:tc>
                  <a:txBody>
                    <a:bodyPr/>
                    <a:lstStyle/>
                    <a:p>
                      <a:r>
                        <a:rPr lang="fr-FR" sz="800" b="1" dirty="0">
                          <a:latin typeface="Mariane"/>
                        </a:rPr>
                        <a:t>DSN</a:t>
                      </a:r>
                    </a:p>
                  </a:txBody>
                  <a:tcPr marL="68580" marR="68580" marT="34290" marB="34290">
                    <a:noFill/>
                  </a:tcPr>
                </a:tc>
                <a:tc>
                  <a:txBody>
                    <a:bodyPr/>
                    <a:lstStyle/>
                    <a:p>
                      <a:r>
                        <a:rPr lang="fr-FR" sz="800" dirty="0">
                          <a:latin typeface="Mariane"/>
                        </a:rPr>
                        <a:t>Déclaration sociale nominative</a:t>
                      </a:r>
                    </a:p>
                  </a:txBody>
                  <a:tcPr marL="68580" marR="68580" marT="34290" marB="34290">
                    <a:noFill/>
                  </a:tcPr>
                </a:tc>
                <a:extLst>
                  <a:ext uri="{0D108BD9-81ED-4DB2-BD59-A6C34878D82A}">
                    <a16:rowId xmlns:a16="http://schemas.microsoft.com/office/drawing/2014/main" val="1692018758"/>
                  </a:ext>
                </a:extLst>
              </a:tr>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1" dirty="0">
                          <a:latin typeface="Mariane"/>
                        </a:rPr>
                        <a:t>ENIM</a:t>
                      </a:r>
                    </a:p>
                  </a:txBody>
                  <a:tcPr marL="68580" marR="68580" marT="34290" marB="34290">
                    <a:noFill/>
                  </a:tcPr>
                </a:tc>
                <a:tc>
                  <a:txBody>
                    <a:bodyPr/>
                    <a:lstStyle/>
                    <a:p>
                      <a:r>
                        <a:rPr lang="fr-FR" sz="800" dirty="0">
                          <a:latin typeface="Mariane"/>
                        </a:rPr>
                        <a:t>Etablissement national des invalides de la marine</a:t>
                      </a:r>
                    </a:p>
                  </a:txBody>
                  <a:tcPr marL="68580" marR="68580" marT="34290" marB="34290">
                    <a:noFill/>
                  </a:tcPr>
                </a:tc>
                <a:extLst>
                  <a:ext uri="{0D108BD9-81ED-4DB2-BD59-A6C34878D82A}">
                    <a16:rowId xmlns:a16="http://schemas.microsoft.com/office/drawing/2014/main" val="1845888455"/>
                  </a:ext>
                </a:extLst>
              </a:tr>
              <a:tr h="2971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1" dirty="0">
                          <a:latin typeface="Mariane"/>
                        </a:rPr>
                        <a:t>ERASME</a:t>
                      </a:r>
                    </a:p>
                  </a:txBody>
                  <a:tcPr marL="68580" marR="68580" marT="34290" marB="34290">
                    <a:noFill/>
                  </a:tcPr>
                </a:tc>
                <a:tc>
                  <a:txBody>
                    <a:bodyPr/>
                    <a:lstStyle/>
                    <a:p>
                      <a:r>
                        <a:rPr lang="fr-FR" sz="800" dirty="0">
                          <a:latin typeface="Mariane"/>
                        </a:rPr>
                        <a:t>Extraction, recherche, analyse, suivi médico-économique (base de données de l’assurance maladie)</a:t>
                      </a:r>
                    </a:p>
                  </a:txBody>
                  <a:tcPr marL="68580" marR="68580" marT="34290" marB="34290">
                    <a:noFill/>
                  </a:tcPr>
                </a:tc>
                <a:extLst>
                  <a:ext uri="{0D108BD9-81ED-4DB2-BD59-A6C34878D82A}">
                    <a16:rowId xmlns:a16="http://schemas.microsoft.com/office/drawing/2014/main" val="3786842796"/>
                  </a:ext>
                </a:extLst>
              </a:tr>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1" dirty="0" err="1">
                          <a:latin typeface="Mariane"/>
                        </a:rPr>
                        <a:t>Escaped</a:t>
                      </a:r>
                      <a:endParaRPr lang="fr-FR" sz="800" b="1" dirty="0">
                        <a:latin typeface="Mariane"/>
                      </a:endParaRPr>
                    </a:p>
                  </a:txBody>
                  <a:tcPr marL="68580" marR="68580" marT="34290" marB="34290">
                    <a:noFill/>
                  </a:tcPr>
                </a:tc>
                <a:tc>
                  <a:txBody>
                    <a:bodyPr/>
                    <a:lstStyle/>
                    <a:p>
                      <a:r>
                        <a:rPr lang="fr-FR" sz="800" dirty="0">
                          <a:latin typeface="Mariane"/>
                        </a:rPr>
                        <a:t>Enquête sur la santé et les consommations lors de l’appel de préparation à la défense</a:t>
                      </a:r>
                    </a:p>
                  </a:txBody>
                  <a:tcPr marL="68580" marR="68580" marT="34290" marB="34290">
                    <a:noFill/>
                  </a:tcPr>
                </a:tc>
                <a:extLst>
                  <a:ext uri="{0D108BD9-81ED-4DB2-BD59-A6C34878D82A}">
                    <a16:rowId xmlns:a16="http://schemas.microsoft.com/office/drawing/2014/main" val="3805193760"/>
                  </a:ext>
                </a:extLst>
              </a:tr>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1" dirty="0">
                          <a:latin typeface="Mariane"/>
                        </a:rPr>
                        <a:t>FAJ</a:t>
                      </a:r>
                    </a:p>
                  </a:txBody>
                  <a:tcPr marL="68580" marR="68580" marT="34290" marB="34290">
                    <a:noFill/>
                  </a:tcPr>
                </a:tc>
                <a:tc>
                  <a:txBody>
                    <a:bodyPr/>
                    <a:lstStyle/>
                    <a:p>
                      <a:r>
                        <a:rPr lang="fr-FR" sz="800" dirty="0">
                          <a:latin typeface="Mariane"/>
                        </a:rPr>
                        <a:t>Fond d’aide aux jeunes</a:t>
                      </a:r>
                    </a:p>
                  </a:txBody>
                  <a:tcPr marL="68580" marR="68580" marT="34290" marB="34290">
                    <a:noFill/>
                  </a:tcPr>
                </a:tc>
                <a:extLst>
                  <a:ext uri="{0D108BD9-81ED-4DB2-BD59-A6C34878D82A}">
                    <a16:rowId xmlns:a16="http://schemas.microsoft.com/office/drawing/2014/main" val="3786390834"/>
                  </a:ext>
                </a:extLst>
              </a:tr>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1" dirty="0" err="1">
                          <a:latin typeface="Mariane"/>
                        </a:rPr>
                        <a:t>Filosofi</a:t>
                      </a:r>
                      <a:endParaRPr lang="fr-FR" sz="800" b="1" dirty="0">
                        <a:latin typeface="Mariane"/>
                      </a:endParaRPr>
                    </a:p>
                  </a:txBody>
                  <a:tcPr marL="68580" marR="68580" marT="34290" marB="34290">
                    <a:noFill/>
                  </a:tcPr>
                </a:tc>
                <a:tc>
                  <a:txBody>
                    <a:bodyPr/>
                    <a:lstStyle/>
                    <a:p>
                      <a:r>
                        <a:rPr lang="fr-FR" sz="800" dirty="0">
                          <a:latin typeface="Mariane"/>
                        </a:rPr>
                        <a:t>Fichier localisé social et fiscal</a:t>
                      </a:r>
                    </a:p>
                  </a:txBody>
                  <a:tcPr marL="68580" marR="68580" marT="34290" marB="34290">
                    <a:noFill/>
                  </a:tcPr>
                </a:tc>
                <a:extLst>
                  <a:ext uri="{0D108BD9-81ED-4DB2-BD59-A6C34878D82A}">
                    <a16:rowId xmlns:a16="http://schemas.microsoft.com/office/drawing/2014/main" val="641216924"/>
                  </a:ext>
                </a:extLst>
              </a:tr>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1" dirty="0" err="1">
                          <a:latin typeface="Mariane"/>
                        </a:rPr>
                        <a:t>Finess</a:t>
                      </a:r>
                      <a:endParaRPr lang="fr-FR" sz="800" b="1" dirty="0">
                        <a:latin typeface="Mariane"/>
                      </a:endParaRPr>
                    </a:p>
                  </a:txBody>
                  <a:tcPr marL="68580" marR="68580" marT="34290" marB="34290">
                    <a:noFill/>
                  </a:tcPr>
                </a:tc>
                <a:tc>
                  <a:txBody>
                    <a:bodyPr/>
                    <a:lstStyle/>
                    <a:p>
                      <a:r>
                        <a:rPr lang="fr-FR" sz="800" dirty="0">
                          <a:latin typeface="Mariane"/>
                        </a:rPr>
                        <a:t>Fichier national des établissements sanitaires et sociaux</a:t>
                      </a:r>
                    </a:p>
                  </a:txBody>
                  <a:tcPr marL="68580" marR="68580" marT="34290" marB="34290">
                    <a:noFill/>
                  </a:tcPr>
                </a:tc>
                <a:extLst>
                  <a:ext uri="{0D108BD9-81ED-4DB2-BD59-A6C34878D82A}">
                    <a16:rowId xmlns:a16="http://schemas.microsoft.com/office/drawing/2014/main" val="3244136052"/>
                  </a:ext>
                </a:extLst>
              </a:tr>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1" dirty="0">
                          <a:latin typeface="Mariane"/>
                        </a:rPr>
                        <a:t>FJT</a:t>
                      </a:r>
                    </a:p>
                  </a:txBody>
                  <a:tcPr marL="68580" marR="68580" marT="34290" marB="34290">
                    <a:noFill/>
                  </a:tcPr>
                </a:tc>
                <a:tc>
                  <a:txBody>
                    <a:bodyPr/>
                    <a:lstStyle/>
                    <a:p>
                      <a:r>
                        <a:rPr lang="fr-FR" sz="800" dirty="0">
                          <a:latin typeface="Mariane"/>
                        </a:rPr>
                        <a:t>Foyer des jeunes travailleurs</a:t>
                      </a:r>
                    </a:p>
                  </a:txBody>
                  <a:tcPr marL="68580" marR="68580" marT="34290" marB="34290">
                    <a:noFill/>
                  </a:tcPr>
                </a:tc>
                <a:extLst>
                  <a:ext uri="{0D108BD9-81ED-4DB2-BD59-A6C34878D82A}">
                    <a16:rowId xmlns:a16="http://schemas.microsoft.com/office/drawing/2014/main" val="1283567790"/>
                  </a:ext>
                </a:extLst>
              </a:tr>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1" dirty="0">
                          <a:latin typeface="Mariane"/>
                        </a:rPr>
                        <a:t>FLORES</a:t>
                      </a:r>
                    </a:p>
                  </a:txBody>
                  <a:tcPr marL="68580" marR="68580" marT="34290" marB="34290">
                    <a:noFill/>
                  </a:tcPr>
                </a:tc>
                <a:tc>
                  <a:txBody>
                    <a:bodyPr/>
                    <a:lstStyle/>
                    <a:p>
                      <a:r>
                        <a:rPr lang="fr-FR" sz="800" dirty="0">
                          <a:latin typeface="Mariane"/>
                        </a:rPr>
                        <a:t>Fichier localisé des rémunérations et de l’emploi salarié</a:t>
                      </a:r>
                    </a:p>
                  </a:txBody>
                  <a:tcPr marL="68580" marR="68580" marT="34290" marB="34290">
                    <a:noFill/>
                  </a:tcPr>
                </a:tc>
                <a:extLst>
                  <a:ext uri="{0D108BD9-81ED-4DB2-BD59-A6C34878D82A}">
                    <a16:rowId xmlns:a16="http://schemas.microsoft.com/office/drawing/2014/main" val="859796741"/>
                  </a:ext>
                </a:extLst>
              </a:tr>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1" dirty="0">
                          <a:latin typeface="Mariane"/>
                        </a:rPr>
                        <a:t>FTM </a:t>
                      </a:r>
                    </a:p>
                  </a:txBody>
                  <a:tcPr marL="68580" marR="68580" marT="34290" marB="34290">
                    <a:noFill/>
                  </a:tcPr>
                </a:tc>
                <a:tc>
                  <a:txBody>
                    <a:bodyPr/>
                    <a:lstStyle/>
                    <a:p>
                      <a:r>
                        <a:rPr lang="fr-FR" sz="800" dirty="0">
                          <a:latin typeface="Mariane"/>
                        </a:rPr>
                        <a:t>Foyer des travailleurs migrants</a:t>
                      </a:r>
                    </a:p>
                  </a:txBody>
                  <a:tcPr marL="68580" marR="68580" marT="34290" marB="34290">
                    <a:noFill/>
                  </a:tcPr>
                </a:tc>
                <a:extLst>
                  <a:ext uri="{0D108BD9-81ED-4DB2-BD59-A6C34878D82A}">
                    <a16:rowId xmlns:a16="http://schemas.microsoft.com/office/drawing/2014/main" val="2655466036"/>
                  </a:ext>
                </a:extLst>
              </a:tr>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1" dirty="0">
                          <a:latin typeface="Mariane"/>
                        </a:rPr>
                        <a:t>INJEP</a:t>
                      </a:r>
                    </a:p>
                  </a:txBody>
                  <a:tcPr marL="68580" marR="68580" marT="34290" marB="34290">
                    <a:noFill/>
                  </a:tcPr>
                </a:tc>
                <a:tc>
                  <a:txBody>
                    <a:bodyPr/>
                    <a:lstStyle/>
                    <a:p>
                      <a:r>
                        <a:rPr lang="fr-FR" sz="800" dirty="0">
                          <a:latin typeface="Mariane"/>
                        </a:rPr>
                        <a:t>Institut national de la jeunesse et de l’éducation populaire</a:t>
                      </a:r>
                    </a:p>
                  </a:txBody>
                  <a:tcPr marL="68580" marR="68580" marT="34290" marB="34290">
                    <a:noFill/>
                  </a:tcPr>
                </a:tc>
                <a:extLst>
                  <a:ext uri="{0D108BD9-81ED-4DB2-BD59-A6C34878D82A}">
                    <a16:rowId xmlns:a16="http://schemas.microsoft.com/office/drawing/2014/main" val="3268012962"/>
                  </a:ext>
                </a:extLst>
              </a:tr>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1" dirty="0">
                          <a:latin typeface="Mariane"/>
                        </a:rPr>
                        <a:t>INSEE</a:t>
                      </a:r>
                    </a:p>
                  </a:txBody>
                  <a:tcPr marL="68580" marR="68580" marT="34290" marB="34290">
                    <a:noFill/>
                  </a:tcPr>
                </a:tc>
                <a:tc>
                  <a:txBody>
                    <a:bodyPr/>
                    <a:lstStyle/>
                    <a:p>
                      <a:r>
                        <a:rPr lang="fr-FR" sz="800" dirty="0">
                          <a:latin typeface="Mariane"/>
                        </a:rPr>
                        <a:t>Institut national de la statistique et des études économiques</a:t>
                      </a:r>
                    </a:p>
                  </a:txBody>
                  <a:tcPr marL="68580" marR="68580" marT="34290" marB="34290">
                    <a:noFill/>
                  </a:tcPr>
                </a:tc>
                <a:extLst>
                  <a:ext uri="{0D108BD9-81ED-4DB2-BD59-A6C34878D82A}">
                    <a16:rowId xmlns:a16="http://schemas.microsoft.com/office/drawing/2014/main" val="2944569036"/>
                  </a:ext>
                </a:extLst>
              </a:tr>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1" dirty="0">
                          <a:latin typeface="Mariane"/>
                        </a:rPr>
                        <a:t>INSERM</a:t>
                      </a:r>
                    </a:p>
                  </a:txBody>
                  <a:tcPr marL="68580" marR="68580" marT="34290" marB="34290">
                    <a:noFill/>
                  </a:tcPr>
                </a:tc>
                <a:tc>
                  <a:txBody>
                    <a:bodyPr/>
                    <a:lstStyle/>
                    <a:p>
                      <a:r>
                        <a:rPr lang="fr-FR" sz="800" dirty="0">
                          <a:latin typeface="Mariane"/>
                        </a:rPr>
                        <a:t>Institut national de la santé et de la recherche médicale</a:t>
                      </a:r>
                    </a:p>
                  </a:txBody>
                  <a:tcPr marL="68580" marR="68580" marT="34290" marB="34290">
                    <a:noFill/>
                  </a:tcPr>
                </a:tc>
                <a:extLst>
                  <a:ext uri="{0D108BD9-81ED-4DB2-BD59-A6C34878D82A}">
                    <a16:rowId xmlns:a16="http://schemas.microsoft.com/office/drawing/2014/main" val="2515208134"/>
                  </a:ext>
                </a:extLst>
              </a:tr>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1" dirty="0">
                          <a:latin typeface="Mariane"/>
                        </a:rPr>
                        <a:t>IRCEM</a:t>
                      </a:r>
                    </a:p>
                  </a:txBody>
                  <a:tcPr marL="68580" marR="68580" marT="34290" marB="34290">
                    <a:noFill/>
                  </a:tcPr>
                </a:tc>
                <a:tc>
                  <a:txBody>
                    <a:bodyPr/>
                    <a:lstStyle/>
                    <a:p>
                      <a:r>
                        <a:rPr lang="fr-FR" sz="800" dirty="0">
                          <a:latin typeface="Mariane"/>
                        </a:rPr>
                        <a:t>Institut de retraite complémentaire des employés de maison</a:t>
                      </a:r>
                    </a:p>
                  </a:txBody>
                  <a:tcPr marL="68580" marR="68580" marT="34290" marB="34290">
                    <a:noFill/>
                  </a:tcPr>
                </a:tc>
                <a:extLst>
                  <a:ext uri="{0D108BD9-81ED-4DB2-BD59-A6C34878D82A}">
                    <a16:rowId xmlns:a16="http://schemas.microsoft.com/office/drawing/2014/main" val="755618828"/>
                  </a:ext>
                </a:extLst>
              </a:tr>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1" dirty="0">
                          <a:latin typeface="Mariane"/>
                        </a:rPr>
                        <a:t>ISD</a:t>
                      </a:r>
                    </a:p>
                  </a:txBody>
                  <a:tcPr marL="68580" marR="68580" marT="34290" marB="34290">
                    <a:noFill/>
                  </a:tcPr>
                </a:tc>
                <a:tc>
                  <a:txBody>
                    <a:bodyPr/>
                    <a:lstStyle/>
                    <a:p>
                      <a:r>
                        <a:rPr lang="fr-FR" sz="800" dirty="0">
                          <a:latin typeface="Mariane"/>
                        </a:rPr>
                        <a:t>Indicateurs sociaux départementaux</a:t>
                      </a:r>
                    </a:p>
                  </a:txBody>
                  <a:tcPr marL="68580" marR="68580" marT="34290" marB="34290">
                    <a:noFill/>
                  </a:tcPr>
                </a:tc>
                <a:extLst>
                  <a:ext uri="{0D108BD9-81ED-4DB2-BD59-A6C34878D82A}">
                    <a16:rowId xmlns:a16="http://schemas.microsoft.com/office/drawing/2014/main" val="2992959608"/>
                  </a:ext>
                </a:extLst>
              </a:tr>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1" dirty="0">
                          <a:latin typeface="Mariane"/>
                        </a:rPr>
                        <a:t>MEN</a:t>
                      </a:r>
                    </a:p>
                  </a:txBody>
                  <a:tcPr marL="68580" marR="68580" marT="34290" marB="34290">
                    <a:noFill/>
                  </a:tcPr>
                </a:tc>
                <a:tc>
                  <a:txBody>
                    <a:bodyPr/>
                    <a:lstStyle/>
                    <a:p>
                      <a:r>
                        <a:rPr lang="fr-FR" sz="800" dirty="0">
                          <a:latin typeface="Mariane"/>
                        </a:rPr>
                        <a:t>Ministère de l’éducation nationale</a:t>
                      </a:r>
                    </a:p>
                  </a:txBody>
                  <a:tcPr marL="68580" marR="68580" marT="34290" marB="34290">
                    <a:noFill/>
                  </a:tcPr>
                </a:tc>
                <a:extLst>
                  <a:ext uri="{0D108BD9-81ED-4DB2-BD59-A6C34878D82A}">
                    <a16:rowId xmlns:a16="http://schemas.microsoft.com/office/drawing/2014/main" val="2804411415"/>
                  </a:ext>
                </a:extLst>
              </a:tr>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1" dirty="0">
                          <a:latin typeface="Mariane"/>
                        </a:rPr>
                        <a:t>OFDT</a:t>
                      </a:r>
                    </a:p>
                  </a:txBody>
                  <a:tcPr marL="68580" marR="68580" marT="34290" marB="34290">
                    <a:noFill/>
                  </a:tcPr>
                </a:tc>
                <a:tc>
                  <a:txBody>
                    <a:bodyPr/>
                    <a:lstStyle/>
                    <a:p>
                      <a:r>
                        <a:rPr lang="fr-FR" sz="800" dirty="0">
                          <a:latin typeface="Mariane"/>
                        </a:rPr>
                        <a:t>Observatoire national des drogues et des toxicomanies</a:t>
                      </a:r>
                    </a:p>
                  </a:txBody>
                  <a:tcPr marL="68580" marR="68580" marT="34290" marB="34290">
                    <a:noFill/>
                  </a:tcPr>
                </a:tc>
                <a:extLst>
                  <a:ext uri="{0D108BD9-81ED-4DB2-BD59-A6C34878D82A}">
                    <a16:rowId xmlns:a16="http://schemas.microsoft.com/office/drawing/2014/main" val="3779877553"/>
                  </a:ext>
                </a:extLst>
              </a:tr>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1" dirty="0">
                          <a:latin typeface="Mariane"/>
                        </a:rPr>
                        <a:t>PAIO</a:t>
                      </a:r>
                    </a:p>
                  </a:txBody>
                  <a:tcPr marL="68580" marR="68580" marT="34290" marB="34290">
                    <a:noFill/>
                  </a:tcPr>
                </a:tc>
                <a:tc>
                  <a:txBody>
                    <a:bodyPr/>
                    <a:lstStyle/>
                    <a:p>
                      <a:r>
                        <a:rPr lang="fr-FR" sz="800" dirty="0">
                          <a:latin typeface="Mariane"/>
                        </a:rPr>
                        <a:t>Permanence d’accueil , d’information et d’orientation</a:t>
                      </a:r>
                    </a:p>
                  </a:txBody>
                  <a:tcPr marL="68580" marR="68580" marT="34290" marB="34290">
                    <a:noFill/>
                  </a:tcPr>
                </a:tc>
                <a:extLst>
                  <a:ext uri="{0D108BD9-81ED-4DB2-BD59-A6C34878D82A}">
                    <a16:rowId xmlns:a16="http://schemas.microsoft.com/office/drawing/2014/main" val="493839852"/>
                  </a:ext>
                </a:extLst>
              </a:tr>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1" dirty="0">
                          <a:latin typeface="Mariane"/>
                        </a:rPr>
                        <a:t>PCH</a:t>
                      </a:r>
                    </a:p>
                  </a:txBody>
                  <a:tcPr marL="68580" marR="68580" marT="34290" marB="34290">
                    <a:noFill/>
                  </a:tcPr>
                </a:tc>
                <a:tc>
                  <a:txBody>
                    <a:bodyPr/>
                    <a:lstStyle/>
                    <a:p>
                      <a:r>
                        <a:rPr lang="fr-FR" sz="800" dirty="0">
                          <a:latin typeface="Mariane"/>
                        </a:rPr>
                        <a:t>Prestation de compensation du handicap</a:t>
                      </a:r>
                    </a:p>
                  </a:txBody>
                  <a:tcPr marL="68580" marR="68580" marT="34290" marB="34290">
                    <a:noFill/>
                  </a:tcPr>
                </a:tc>
                <a:extLst>
                  <a:ext uri="{0D108BD9-81ED-4DB2-BD59-A6C34878D82A}">
                    <a16:rowId xmlns:a16="http://schemas.microsoft.com/office/drawing/2014/main" val="2673892051"/>
                  </a:ext>
                </a:extLst>
              </a:tr>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1" dirty="0">
                          <a:latin typeface="Mariane"/>
                        </a:rPr>
                        <a:t>PMI</a:t>
                      </a:r>
                    </a:p>
                  </a:txBody>
                  <a:tcPr marL="68580" marR="68580" marT="34290" marB="34290">
                    <a:noFill/>
                  </a:tcPr>
                </a:tc>
                <a:tc>
                  <a:txBody>
                    <a:bodyPr/>
                    <a:lstStyle/>
                    <a:p>
                      <a:r>
                        <a:rPr lang="fr-FR" sz="800" dirty="0">
                          <a:latin typeface="Mariane"/>
                        </a:rPr>
                        <a:t>Protection maternelle et infantile</a:t>
                      </a:r>
                    </a:p>
                  </a:txBody>
                  <a:tcPr marL="68580" marR="68580" marT="34290" marB="34290">
                    <a:noFill/>
                  </a:tcPr>
                </a:tc>
                <a:extLst>
                  <a:ext uri="{0D108BD9-81ED-4DB2-BD59-A6C34878D82A}">
                    <a16:rowId xmlns:a16="http://schemas.microsoft.com/office/drawing/2014/main" val="1415817787"/>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1" dirty="0">
                          <a:latin typeface="Mariane"/>
                        </a:rPr>
                        <a:t>PMSI</a:t>
                      </a:r>
                    </a:p>
                  </a:txBody>
                  <a:tcPr marL="68580" marR="68580" marT="34290" marB="34290">
                    <a:noFill/>
                  </a:tcPr>
                </a:tc>
                <a:tc>
                  <a:txBody>
                    <a:bodyPr/>
                    <a:lstStyle/>
                    <a:p>
                      <a:r>
                        <a:rPr lang="fr-FR" sz="800" dirty="0">
                          <a:latin typeface="Mariane"/>
                        </a:rPr>
                        <a:t>Programme de médicalisation des systèmes d’information </a:t>
                      </a:r>
                      <a:r>
                        <a:rPr lang="fr-FR" sz="600" kern="1200" dirty="0">
                          <a:solidFill>
                            <a:schemeClr val="dk1"/>
                          </a:solidFill>
                          <a:latin typeface="Mariane"/>
                          <a:ea typeface="+mn-ea"/>
                          <a:cs typeface="+mn-cs"/>
                        </a:rPr>
                        <a:t>(recueille des données pour l'ensemble des hospitalisations ayant lieu sur le territoire français avec pour finalité le financement des établissements de santé et l’organisation de l’offre de soins) </a:t>
                      </a:r>
                    </a:p>
                  </a:txBody>
                  <a:tcPr marL="68580" marR="68580" marT="34290" marB="34290">
                    <a:noFill/>
                  </a:tcPr>
                </a:tc>
                <a:extLst>
                  <a:ext uri="{0D108BD9-81ED-4DB2-BD59-A6C34878D82A}">
                    <a16:rowId xmlns:a16="http://schemas.microsoft.com/office/drawing/2014/main" val="1950921439"/>
                  </a:ext>
                </a:extLst>
              </a:tr>
            </a:tbl>
          </a:graphicData>
        </a:graphic>
      </p:graphicFrame>
      <p:sp>
        <p:nvSpPr>
          <p:cNvPr id="14" name="Rectangle 13">
            <a:extLst>
              <a:ext uri="{FF2B5EF4-FFF2-40B4-BE49-F238E27FC236}">
                <a16:creationId xmlns:a16="http://schemas.microsoft.com/office/drawing/2014/main" id="{E8C298B8-AF4A-A953-8AF3-69B97B6A94A8}"/>
              </a:ext>
            </a:extLst>
          </p:cNvPr>
          <p:cNvSpPr/>
          <p:nvPr/>
        </p:nvSpPr>
        <p:spPr>
          <a:xfrm>
            <a:off x="8819388" y="5726430"/>
            <a:ext cx="324611" cy="219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 name="ZoneTexte 2">
            <a:extLst>
              <a:ext uri="{FF2B5EF4-FFF2-40B4-BE49-F238E27FC236}">
                <a16:creationId xmlns:a16="http://schemas.microsoft.com/office/drawing/2014/main" id="{47C58631-26EB-C6EA-983B-6DFEB49A2311}"/>
              </a:ext>
            </a:extLst>
          </p:cNvPr>
          <p:cNvSpPr txBox="1"/>
          <p:nvPr/>
        </p:nvSpPr>
        <p:spPr>
          <a:xfrm>
            <a:off x="552044" y="239795"/>
            <a:ext cx="1718545" cy="461665"/>
          </a:xfrm>
          <a:prstGeom prst="rect">
            <a:avLst/>
          </a:prstGeom>
          <a:noFill/>
        </p:spPr>
        <p:txBody>
          <a:bodyPr wrap="square" rtlCol="0">
            <a:spAutoFit/>
          </a:bodyPr>
          <a:lstStyle/>
          <a:p>
            <a:r>
              <a:rPr lang="fr-FR" sz="2400" b="1" dirty="0">
                <a:latin typeface="Marianne" panose="02000000000000000000" pitchFamily="2" charset="0"/>
              </a:rPr>
              <a:t>Sigles</a:t>
            </a:r>
            <a:endParaRPr lang="fr-FR" sz="1875" b="1" dirty="0">
              <a:latin typeface="Marianne" panose="02000000000000000000" pitchFamily="2" charset="0"/>
            </a:endParaRPr>
          </a:p>
        </p:txBody>
      </p:sp>
      <p:pic>
        <p:nvPicPr>
          <p:cNvPr id="5" name="Graphique 4" descr="Jouer avec un remplissage uni">
            <a:extLst>
              <a:ext uri="{FF2B5EF4-FFF2-40B4-BE49-F238E27FC236}">
                <a16:creationId xmlns:a16="http://schemas.microsoft.com/office/drawing/2014/main" id="{6DB82AF6-9C28-DBE9-61CD-6A80CF7AE1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962" y="237984"/>
            <a:ext cx="483650" cy="483650"/>
          </a:xfrm>
          <a:prstGeom prst="rect">
            <a:avLst/>
          </a:prstGeom>
        </p:spPr>
      </p:pic>
    </p:spTree>
    <p:extLst>
      <p:ext uri="{BB962C8B-B14F-4D97-AF65-F5344CB8AC3E}">
        <p14:creationId xmlns:p14="http://schemas.microsoft.com/office/powerpoint/2010/main" val="1839147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6C43035-28D7-2169-4C92-4C9C41301A71}"/>
              </a:ext>
            </a:extLst>
          </p:cNvPr>
          <p:cNvSpPr>
            <a:spLocks noGrp="1"/>
          </p:cNvSpPr>
          <p:nvPr>
            <p:ph type="sldNum" sz="quarter" idx="12"/>
          </p:nvPr>
        </p:nvSpPr>
        <p:spPr/>
        <p:txBody>
          <a:bodyPr/>
          <a:lstStyle/>
          <a:p>
            <a:fld id="{B4A918BC-4D43-4B42-B3C0-E7EBE25E6AF0}" type="slidenum">
              <a:rPr lang="en-US" smtClean="0"/>
              <a:t>33</a:t>
            </a:fld>
            <a:endParaRPr lang="en-US"/>
          </a:p>
        </p:txBody>
      </p:sp>
      <p:graphicFrame>
        <p:nvGraphicFramePr>
          <p:cNvPr id="10" name="Tableau 15">
            <a:extLst>
              <a:ext uri="{FF2B5EF4-FFF2-40B4-BE49-F238E27FC236}">
                <a16:creationId xmlns:a16="http://schemas.microsoft.com/office/drawing/2014/main" id="{549EDF29-D09E-BBCA-D68E-15531451F63C}"/>
              </a:ext>
            </a:extLst>
          </p:cNvPr>
          <p:cNvGraphicFramePr>
            <a:graphicFrameLocks noGrp="1"/>
          </p:cNvGraphicFramePr>
          <p:nvPr>
            <p:extLst>
              <p:ext uri="{D42A27DB-BD31-4B8C-83A1-F6EECF244321}">
                <p14:modId xmlns:p14="http://schemas.microsoft.com/office/powerpoint/2010/main" val="1847733474"/>
              </p:ext>
            </p:extLst>
          </p:nvPr>
        </p:nvGraphicFramePr>
        <p:xfrm>
          <a:off x="80962" y="912495"/>
          <a:ext cx="4293000" cy="4278630"/>
        </p:xfrm>
        <a:graphic>
          <a:graphicData uri="http://schemas.openxmlformats.org/drawingml/2006/table">
            <a:tbl>
              <a:tblPr firstRow="1" bandRow="1">
                <a:tableStyleId>{5C22544A-7EE6-4342-B048-85BDC9FD1C3A}</a:tableStyleId>
              </a:tblPr>
              <a:tblGrid>
                <a:gridCol w="864000">
                  <a:extLst>
                    <a:ext uri="{9D8B030D-6E8A-4147-A177-3AD203B41FA5}">
                      <a16:colId xmlns:a16="http://schemas.microsoft.com/office/drawing/2014/main" val="2665232131"/>
                    </a:ext>
                  </a:extLst>
                </a:gridCol>
                <a:gridCol w="3429000">
                  <a:extLst>
                    <a:ext uri="{9D8B030D-6E8A-4147-A177-3AD203B41FA5}">
                      <a16:colId xmlns:a16="http://schemas.microsoft.com/office/drawing/2014/main" val="1683383793"/>
                    </a:ext>
                  </a:extLst>
                </a:gridCol>
              </a:tblGrid>
              <a:tr h="278130">
                <a:tc>
                  <a:txBody>
                    <a:bodyPr/>
                    <a:lstStyle/>
                    <a:p>
                      <a:r>
                        <a:rPr lang="fr-FR" sz="1100" b="1" dirty="0">
                          <a:latin typeface="Mariane"/>
                        </a:rPr>
                        <a:t>Sigles </a:t>
                      </a:r>
                    </a:p>
                  </a:txBody>
                  <a:tcPr marL="68580" marR="68580" marT="34290" marB="34290">
                    <a:solidFill>
                      <a:schemeClr val="bg1">
                        <a:lumMod val="75000"/>
                      </a:schemeClr>
                    </a:solidFill>
                  </a:tcPr>
                </a:tc>
                <a:tc>
                  <a:txBody>
                    <a:bodyPr/>
                    <a:lstStyle/>
                    <a:p>
                      <a:r>
                        <a:rPr lang="fr-FR" sz="1100" b="1" dirty="0">
                          <a:latin typeface="Mariane"/>
                        </a:rPr>
                        <a:t>signification</a:t>
                      </a:r>
                    </a:p>
                  </a:txBody>
                  <a:tcPr marL="68580" marR="68580" marT="34290" marB="34290">
                    <a:solidFill>
                      <a:schemeClr val="bg1">
                        <a:lumMod val="75000"/>
                      </a:schemeClr>
                    </a:solidFill>
                  </a:tcPr>
                </a:tc>
                <a:extLst>
                  <a:ext uri="{0D108BD9-81ED-4DB2-BD59-A6C34878D82A}">
                    <a16:rowId xmlns:a16="http://schemas.microsoft.com/office/drawing/2014/main" val="2981152641"/>
                  </a:ext>
                </a:extLst>
              </a:tr>
              <a:tr h="411480">
                <a:tc>
                  <a:txBody>
                    <a:bodyPr/>
                    <a:lstStyle/>
                    <a:p>
                      <a:r>
                        <a:rPr lang="fr-FR" sz="800" b="1" dirty="0">
                          <a:latin typeface="Mariane"/>
                        </a:rPr>
                        <a:t>Prime d’activité</a:t>
                      </a:r>
                    </a:p>
                  </a:txBody>
                  <a:tcPr marL="68580" marR="68580" marT="34290" marB="34290">
                    <a:noFill/>
                  </a:tcPr>
                </a:tc>
                <a:tc>
                  <a:txBody>
                    <a:bodyPr/>
                    <a:lstStyle/>
                    <a:p>
                      <a:r>
                        <a:rPr lang="fr-FR" sz="800" kern="1200" dirty="0">
                          <a:solidFill>
                            <a:schemeClr val="dk1"/>
                          </a:solidFill>
                          <a:latin typeface="Mariane"/>
                          <a:ea typeface="+mn-ea"/>
                          <a:cs typeface="+mn-cs"/>
                        </a:rPr>
                        <a:t>Entrée en vigueur en janvier 2016, elle accorde un complément de revenu versé chaque mois, sous conditions de ressources, aux travailleurs modestes. Elle remplace la prime pour l’emploi (PPE) et la partie « activité » du RSA. </a:t>
                      </a:r>
                    </a:p>
                  </a:txBody>
                  <a:tcPr marL="68580" marR="68580" marT="34290" marB="34290">
                    <a:noFill/>
                  </a:tcPr>
                </a:tc>
                <a:extLst>
                  <a:ext uri="{0D108BD9-81ED-4DB2-BD59-A6C34878D82A}">
                    <a16:rowId xmlns:a16="http://schemas.microsoft.com/office/drawing/2014/main" val="2499728828"/>
                  </a:ext>
                </a:extLst>
              </a:tr>
              <a:tr h="411480">
                <a:tc>
                  <a:txBody>
                    <a:bodyPr/>
                    <a:lstStyle/>
                    <a:p>
                      <a:r>
                        <a:rPr lang="fr-FR" sz="800" b="1" dirty="0">
                          <a:latin typeface="Mariane"/>
                        </a:rPr>
                        <a:t>QPV</a:t>
                      </a:r>
                    </a:p>
                  </a:txBody>
                  <a:tcPr marL="68580" marR="68580" marT="34290" marB="34290">
                    <a:noFill/>
                  </a:tcPr>
                </a:tc>
                <a:tc>
                  <a:txBody>
                    <a:bodyPr/>
                    <a:lstStyle/>
                    <a:p>
                      <a:r>
                        <a:rPr lang="fr-FR" sz="800" kern="1200" dirty="0">
                          <a:solidFill>
                            <a:schemeClr val="dk1"/>
                          </a:solidFill>
                          <a:latin typeface="Mariane"/>
                          <a:ea typeface="+mn-ea"/>
                          <a:cs typeface="+mn-cs"/>
                        </a:rPr>
                        <a:t>Quartiers prioritaires de la politique de la ville. Quartiers caractérisés par un écart de développement économique et social important avec le reste des agglomérations dans lesquels ils sont situés.</a:t>
                      </a:r>
                    </a:p>
                  </a:txBody>
                  <a:tcPr marL="68580" marR="68580" marT="34290" marB="34290">
                    <a:noFill/>
                  </a:tcPr>
                </a:tc>
                <a:extLst>
                  <a:ext uri="{0D108BD9-81ED-4DB2-BD59-A6C34878D82A}">
                    <a16:rowId xmlns:a16="http://schemas.microsoft.com/office/drawing/2014/main" val="3975056500"/>
                  </a:ext>
                </a:extLst>
              </a:tr>
              <a:tr h="182880">
                <a:tc>
                  <a:txBody>
                    <a:bodyPr/>
                    <a:lstStyle/>
                    <a:p>
                      <a:r>
                        <a:rPr lang="fr-FR" sz="800" b="1" dirty="0">
                          <a:latin typeface="Mariane"/>
                        </a:rPr>
                        <a:t>RP</a:t>
                      </a:r>
                    </a:p>
                  </a:txBody>
                  <a:tcPr marL="68580" marR="68580" marT="34290" marB="34290">
                    <a:noFill/>
                  </a:tcPr>
                </a:tc>
                <a:tc>
                  <a:txBody>
                    <a:bodyPr/>
                    <a:lstStyle/>
                    <a:p>
                      <a:r>
                        <a:rPr lang="fr-FR" sz="800" dirty="0">
                          <a:latin typeface="Mariane"/>
                        </a:rPr>
                        <a:t>Recensement de population</a:t>
                      </a:r>
                    </a:p>
                  </a:txBody>
                  <a:tcPr marL="68580" marR="68580" marT="34290" marB="34290">
                    <a:noFill/>
                  </a:tcPr>
                </a:tc>
                <a:extLst>
                  <a:ext uri="{0D108BD9-81ED-4DB2-BD59-A6C34878D82A}">
                    <a16:rowId xmlns:a16="http://schemas.microsoft.com/office/drawing/2014/main" val="3860356009"/>
                  </a:ext>
                </a:extLst>
              </a:tr>
              <a:tr h="617220">
                <a:tc>
                  <a:txBody>
                    <a:bodyPr/>
                    <a:lstStyle/>
                    <a:p>
                      <a:r>
                        <a:rPr lang="fr-FR" sz="800" b="1" dirty="0">
                          <a:latin typeface="Mariane"/>
                        </a:rPr>
                        <a:t>RSA</a:t>
                      </a:r>
                    </a:p>
                  </a:txBody>
                  <a:tcPr marL="68580" marR="68580" marT="34290" marB="34290">
                    <a:noFill/>
                  </a:tcPr>
                </a:tc>
                <a:tc>
                  <a:txBody>
                    <a:bodyPr/>
                    <a:lstStyle/>
                    <a:p>
                      <a:r>
                        <a:rPr lang="fr-FR" sz="800" dirty="0">
                          <a:latin typeface="Mariane"/>
                        </a:rPr>
                        <a:t>Revenu de solidarité active - En vigueur depuis le 1</a:t>
                      </a:r>
                      <a:r>
                        <a:rPr lang="fr-FR" sz="800" baseline="30000" dirty="0">
                          <a:latin typeface="Mariane"/>
                        </a:rPr>
                        <a:t>er</a:t>
                      </a:r>
                      <a:r>
                        <a:rPr lang="fr-FR" sz="800" dirty="0">
                          <a:latin typeface="Mariane"/>
                        </a:rPr>
                        <a:t> janvier 2009 en France métropolitaine, le RSA remplace le RMI, l’allocation de parent isolé et les dispositifs d’intéressement à la reprise d’activité. Le RSA apporte également un complément de revenu à des travailleurs pauvres qui n’auraient pas pu bénéficier de ces aides – </a:t>
                      </a:r>
                      <a:r>
                        <a:rPr lang="fr-FR" sz="600" kern="1200" dirty="0">
                          <a:solidFill>
                            <a:schemeClr val="dk1"/>
                          </a:solidFill>
                          <a:latin typeface="Mariane"/>
                          <a:ea typeface="+mn-ea"/>
                          <a:cs typeface="+mn-cs"/>
                        </a:rPr>
                        <a:t>versé par la CAF, financé par le CD</a:t>
                      </a:r>
                    </a:p>
                  </a:txBody>
                  <a:tcPr marL="68580" marR="68580" marT="34290" marB="34290">
                    <a:noFill/>
                  </a:tcPr>
                </a:tc>
                <a:extLst>
                  <a:ext uri="{0D108BD9-81ED-4DB2-BD59-A6C34878D82A}">
                    <a16:rowId xmlns:a16="http://schemas.microsoft.com/office/drawing/2014/main" val="1692018758"/>
                  </a:ext>
                </a:extLst>
              </a:tr>
              <a:tr h="411480">
                <a:tc>
                  <a:txBody>
                    <a:bodyPr/>
                    <a:lstStyle/>
                    <a:p>
                      <a:r>
                        <a:rPr lang="fr-FR" sz="800" b="1" dirty="0">
                          <a:latin typeface="Mariane"/>
                        </a:rPr>
                        <a:t>RSA majoré</a:t>
                      </a:r>
                    </a:p>
                  </a:txBody>
                  <a:tcPr marL="68580" marR="68580" marT="34290" marB="34290">
                    <a:noFill/>
                  </a:tcPr>
                </a:tc>
                <a:tc>
                  <a:txBody>
                    <a:bodyPr/>
                    <a:lstStyle/>
                    <a:p>
                      <a:r>
                        <a:rPr lang="fr-FR" sz="800" kern="1200" dirty="0">
                          <a:solidFill>
                            <a:schemeClr val="dk1"/>
                          </a:solidFill>
                          <a:latin typeface="Mariane"/>
                          <a:ea typeface="+mn-ea"/>
                          <a:cs typeface="+mn-cs"/>
                        </a:rPr>
                        <a:t>Le RSA est majoré pour les parents isolés assurant la charge d’un enfant né ou à naître. Les parents isolés sont les personnes célibataires, divorcées, séparées ou veuves</a:t>
                      </a:r>
                    </a:p>
                  </a:txBody>
                  <a:tcPr marL="68580" marR="68580" marT="34290" marB="34290">
                    <a:noFill/>
                  </a:tcPr>
                </a:tc>
                <a:extLst>
                  <a:ext uri="{0D108BD9-81ED-4DB2-BD59-A6C34878D82A}">
                    <a16:rowId xmlns:a16="http://schemas.microsoft.com/office/drawing/2014/main" val="650716016"/>
                  </a:ext>
                </a:extLst>
              </a:tr>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1" dirty="0">
                          <a:latin typeface="Mariane"/>
                        </a:rPr>
                        <a:t>RSI</a:t>
                      </a:r>
                    </a:p>
                  </a:txBody>
                  <a:tcPr marL="68580" marR="68580" marT="34290" marB="34290">
                    <a:noFill/>
                  </a:tcPr>
                </a:tc>
                <a:tc>
                  <a:txBody>
                    <a:bodyPr/>
                    <a:lstStyle/>
                    <a:p>
                      <a:r>
                        <a:rPr lang="fr-FR" sz="800" dirty="0">
                          <a:latin typeface="Mariane"/>
                        </a:rPr>
                        <a:t>Régime social des indépendants (dissous en 2018)</a:t>
                      </a:r>
                      <a:r>
                        <a:rPr lang="fr-FR" sz="600" kern="1200" dirty="0">
                          <a:solidFill>
                            <a:schemeClr val="dk1"/>
                          </a:solidFill>
                          <a:latin typeface="Mariane"/>
                          <a:ea typeface="+mn-ea"/>
                          <a:cs typeface="+mn-cs"/>
                        </a:rPr>
                        <a:t> maintenant Sécurité sociale indépendants</a:t>
                      </a:r>
                    </a:p>
                  </a:txBody>
                  <a:tcPr marL="68580" marR="68580" marT="34290" marB="34290">
                    <a:noFill/>
                  </a:tcPr>
                </a:tc>
                <a:extLst>
                  <a:ext uri="{0D108BD9-81ED-4DB2-BD59-A6C34878D82A}">
                    <a16:rowId xmlns:a16="http://schemas.microsoft.com/office/drawing/2014/main" val="1845888455"/>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1" dirty="0">
                          <a:latin typeface="Mariane"/>
                        </a:rPr>
                        <a:t>SAE</a:t>
                      </a:r>
                    </a:p>
                  </a:txBody>
                  <a:tcPr marL="68580" marR="68580" marT="34290" marB="34290">
                    <a:noFill/>
                  </a:tcPr>
                </a:tc>
                <a:tc>
                  <a:txBody>
                    <a:bodyPr/>
                    <a:lstStyle/>
                    <a:p>
                      <a:r>
                        <a:rPr lang="fr-FR" sz="800" dirty="0">
                          <a:latin typeface="Mariane"/>
                        </a:rPr>
                        <a:t>Statistique annuelle des établissements</a:t>
                      </a:r>
                      <a:r>
                        <a:rPr lang="fr-FR" sz="600" kern="1200" dirty="0">
                          <a:solidFill>
                            <a:schemeClr val="dk1"/>
                          </a:solidFill>
                          <a:latin typeface="Mariane"/>
                          <a:ea typeface="+mn-ea"/>
                          <a:cs typeface="+mn-cs"/>
                        </a:rPr>
                        <a:t> (enquête administrative obligatoire auprès des établissements de santé)</a:t>
                      </a:r>
                    </a:p>
                  </a:txBody>
                  <a:tcPr marL="68580" marR="68580" marT="34290" marB="34290">
                    <a:noFill/>
                  </a:tcPr>
                </a:tc>
                <a:extLst>
                  <a:ext uri="{0D108BD9-81ED-4DB2-BD59-A6C34878D82A}">
                    <a16:rowId xmlns:a16="http://schemas.microsoft.com/office/drawing/2014/main" val="3786842796"/>
                  </a:ext>
                </a:extLst>
              </a:tr>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1" dirty="0">
                          <a:latin typeface="Mariane"/>
                        </a:rPr>
                        <a:t>SIAM</a:t>
                      </a:r>
                    </a:p>
                  </a:txBody>
                  <a:tcPr marL="68580" marR="68580" marT="34290" marB="34290">
                    <a:noFill/>
                  </a:tcPr>
                </a:tc>
                <a:tc>
                  <a:txBody>
                    <a:bodyPr/>
                    <a:lstStyle/>
                    <a:p>
                      <a:r>
                        <a:rPr lang="fr-FR" sz="800" dirty="0">
                          <a:latin typeface="Mariane"/>
                        </a:rPr>
                        <a:t>Système d’information des accueils de mineurs</a:t>
                      </a:r>
                    </a:p>
                  </a:txBody>
                  <a:tcPr marL="68580" marR="68580" marT="34290" marB="34290">
                    <a:noFill/>
                  </a:tcPr>
                </a:tc>
                <a:extLst>
                  <a:ext uri="{0D108BD9-81ED-4DB2-BD59-A6C34878D82A}">
                    <a16:rowId xmlns:a16="http://schemas.microsoft.com/office/drawing/2014/main" val="3805193760"/>
                  </a:ext>
                </a:extLst>
              </a:tr>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1" dirty="0">
                          <a:latin typeface="Mariane"/>
                        </a:rPr>
                        <a:t>SNU</a:t>
                      </a:r>
                    </a:p>
                  </a:txBody>
                  <a:tcPr marL="68580" marR="68580" marT="34290" marB="34290">
                    <a:noFill/>
                  </a:tcPr>
                </a:tc>
                <a:tc>
                  <a:txBody>
                    <a:bodyPr/>
                    <a:lstStyle/>
                    <a:p>
                      <a:r>
                        <a:rPr lang="fr-FR" sz="800" dirty="0">
                          <a:latin typeface="Mariane"/>
                        </a:rPr>
                        <a:t>Service national universel</a:t>
                      </a:r>
                    </a:p>
                  </a:txBody>
                  <a:tcPr marL="68580" marR="68580" marT="34290" marB="34290">
                    <a:noFill/>
                  </a:tcPr>
                </a:tc>
                <a:extLst>
                  <a:ext uri="{0D108BD9-81ED-4DB2-BD59-A6C34878D82A}">
                    <a16:rowId xmlns:a16="http://schemas.microsoft.com/office/drawing/2014/main" val="3786390834"/>
                  </a:ext>
                </a:extLst>
              </a:tr>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1" dirty="0">
                          <a:latin typeface="Mariane"/>
                        </a:rPr>
                        <a:t>URSSAF</a:t>
                      </a:r>
                    </a:p>
                  </a:txBody>
                  <a:tcPr marL="68580" marR="68580" marT="34290" marB="34290">
                    <a:noFill/>
                  </a:tcPr>
                </a:tc>
                <a:tc>
                  <a:txBody>
                    <a:bodyPr/>
                    <a:lstStyle/>
                    <a:p>
                      <a:r>
                        <a:rPr lang="fr-FR" sz="800" dirty="0">
                          <a:latin typeface="Mariane"/>
                        </a:rPr>
                        <a:t>Union de recouvrement des cotisations de sécurité sociales et allocations de famille</a:t>
                      </a:r>
                    </a:p>
                  </a:txBody>
                  <a:tcPr marL="68580" marR="68580" marT="34290" marB="34290">
                    <a:noFill/>
                  </a:tcPr>
                </a:tc>
                <a:extLst>
                  <a:ext uri="{0D108BD9-81ED-4DB2-BD59-A6C34878D82A}">
                    <a16:rowId xmlns:a16="http://schemas.microsoft.com/office/drawing/2014/main" val="641216924"/>
                  </a:ext>
                </a:extLst>
              </a:tr>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1" dirty="0">
                          <a:latin typeface="Mariane"/>
                        </a:rPr>
                        <a:t>VAE</a:t>
                      </a:r>
                    </a:p>
                  </a:txBody>
                  <a:tcPr marL="68580" marR="68580" marT="34290" marB="34290">
                    <a:noFill/>
                  </a:tcPr>
                </a:tc>
                <a:tc>
                  <a:txBody>
                    <a:bodyPr/>
                    <a:lstStyle/>
                    <a:p>
                      <a:r>
                        <a:rPr lang="fr-FR" sz="800" dirty="0">
                          <a:latin typeface="Mariane"/>
                        </a:rPr>
                        <a:t>Validation des acquis de l’expérience</a:t>
                      </a:r>
                    </a:p>
                  </a:txBody>
                  <a:tcPr marL="68580" marR="68580" marT="34290" marB="34290">
                    <a:noFill/>
                  </a:tcPr>
                </a:tc>
                <a:extLst>
                  <a:ext uri="{0D108BD9-81ED-4DB2-BD59-A6C34878D82A}">
                    <a16:rowId xmlns:a16="http://schemas.microsoft.com/office/drawing/2014/main" val="3244136052"/>
                  </a:ext>
                </a:extLst>
              </a:tr>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800" b="1" dirty="0">
                        <a:latin typeface="Mariane"/>
                      </a:endParaRPr>
                    </a:p>
                  </a:txBody>
                  <a:tcPr marL="68580" marR="68580" marT="34290" marB="34290">
                    <a:noFill/>
                  </a:tcPr>
                </a:tc>
                <a:tc>
                  <a:txBody>
                    <a:bodyPr/>
                    <a:lstStyle/>
                    <a:p>
                      <a:endParaRPr lang="fr-FR" sz="800" dirty="0">
                        <a:latin typeface="Mariane"/>
                      </a:endParaRPr>
                    </a:p>
                  </a:txBody>
                  <a:tcPr marL="68580" marR="68580" marT="34290" marB="34290">
                    <a:noFill/>
                  </a:tcPr>
                </a:tc>
                <a:extLst>
                  <a:ext uri="{0D108BD9-81ED-4DB2-BD59-A6C34878D82A}">
                    <a16:rowId xmlns:a16="http://schemas.microsoft.com/office/drawing/2014/main" val="1283567790"/>
                  </a:ext>
                </a:extLst>
              </a:tr>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800" b="1" dirty="0">
                        <a:latin typeface="Mariane"/>
                      </a:endParaRPr>
                    </a:p>
                  </a:txBody>
                  <a:tcPr marL="68580" marR="68580" marT="34290" marB="34290">
                    <a:noFill/>
                  </a:tcPr>
                </a:tc>
                <a:tc>
                  <a:txBody>
                    <a:bodyPr/>
                    <a:lstStyle/>
                    <a:p>
                      <a:endParaRPr lang="fr-FR" sz="800" dirty="0">
                        <a:latin typeface="Mariane"/>
                      </a:endParaRPr>
                    </a:p>
                  </a:txBody>
                  <a:tcPr marL="68580" marR="68580" marT="34290" marB="34290">
                    <a:noFill/>
                  </a:tcPr>
                </a:tc>
                <a:extLst>
                  <a:ext uri="{0D108BD9-81ED-4DB2-BD59-A6C34878D82A}">
                    <a16:rowId xmlns:a16="http://schemas.microsoft.com/office/drawing/2014/main" val="859796741"/>
                  </a:ext>
                </a:extLst>
              </a:tr>
            </a:tbl>
          </a:graphicData>
        </a:graphic>
      </p:graphicFrame>
      <p:sp>
        <p:nvSpPr>
          <p:cNvPr id="14" name="Rectangle 13">
            <a:extLst>
              <a:ext uri="{FF2B5EF4-FFF2-40B4-BE49-F238E27FC236}">
                <a16:creationId xmlns:a16="http://schemas.microsoft.com/office/drawing/2014/main" id="{E8C298B8-AF4A-A953-8AF3-69B97B6A94A8}"/>
              </a:ext>
            </a:extLst>
          </p:cNvPr>
          <p:cNvSpPr/>
          <p:nvPr/>
        </p:nvSpPr>
        <p:spPr>
          <a:xfrm>
            <a:off x="8819388" y="5726430"/>
            <a:ext cx="324611" cy="219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3" name="Picture 4" descr="Hand draw glossary illustration">
            <a:extLst>
              <a:ext uri="{FF2B5EF4-FFF2-40B4-BE49-F238E27FC236}">
                <a16:creationId xmlns:a16="http://schemas.microsoft.com/office/drawing/2014/main" id="{28067F24-7303-47A2-145B-5287E8CCCE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9231" y="79459"/>
            <a:ext cx="1130157" cy="752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6514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092F758-2C1F-0A72-C3BC-4C0DA5369139}"/>
              </a:ext>
            </a:extLst>
          </p:cNvPr>
          <p:cNvSpPr/>
          <p:nvPr/>
        </p:nvSpPr>
        <p:spPr>
          <a:xfrm>
            <a:off x="362638" y="765193"/>
            <a:ext cx="8781362" cy="5323437"/>
          </a:xfrm>
          <a:prstGeom prst="rect">
            <a:avLst/>
          </a:prstGeom>
          <a:solidFill>
            <a:srgbClr val="D1B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solidFill>
                <a:srgbClr val="CE70CC"/>
              </a:solidFill>
            </a:endParaRPr>
          </a:p>
        </p:txBody>
      </p:sp>
      <p:sp>
        <p:nvSpPr>
          <p:cNvPr id="4" name="Sous-titre 2">
            <a:extLst>
              <a:ext uri="{FF2B5EF4-FFF2-40B4-BE49-F238E27FC236}">
                <a16:creationId xmlns:a16="http://schemas.microsoft.com/office/drawing/2014/main" id="{F1E613D5-2265-1CFA-C062-E0A324DCA776}"/>
              </a:ext>
            </a:extLst>
          </p:cNvPr>
          <p:cNvSpPr>
            <a:spLocks noGrp="1"/>
          </p:cNvSpPr>
          <p:nvPr>
            <p:ph type="subTitle" idx="1"/>
          </p:nvPr>
        </p:nvSpPr>
        <p:spPr>
          <a:xfrm>
            <a:off x="2675479" y="3780542"/>
            <a:ext cx="4286084" cy="950208"/>
          </a:xfrm>
        </p:spPr>
        <p:txBody>
          <a:bodyPr anchor="b">
            <a:noAutofit/>
          </a:bodyPr>
          <a:lstStyle/>
          <a:p>
            <a:pPr algn="ctr"/>
            <a:r>
              <a:rPr lang="fr-FR" sz="1050" b="1" dirty="0">
                <a:solidFill>
                  <a:srgbClr val="FFFFFF"/>
                </a:solidFill>
                <a:latin typeface="Marianne" panose="02000000000000000000" pitchFamily="2" charset="0"/>
              </a:rPr>
              <a:t>DREETS Bretagne </a:t>
            </a:r>
            <a:endParaRPr lang="fr-FR" sz="1050" dirty="0">
              <a:solidFill>
                <a:srgbClr val="FFFFFF"/>
              </a:solidFill>
              <a:latin typeface="Marianne" panose="02000000000000000000" pitchFamily="2" charset="0"/>
            </a:endParaRPr>
          </a:p>
          <a:p>
            <a:pPr algn="ctr"/>
            <a:r>
              <a:rPr lang="fr-FR" sz="1050" dirty="0">
                <a:solidFill>
                  <a:srgbClr val="FFFFFF"/>
                </a:solidFill>
                <a:latin typeface="Marianne" panose="02000000000000000000" pitchFamily="2" charset="0"/>
              </a:rPr>
              <a:t>Le Newton - 3 bis avenue de Belle Fontaine </a:t>
            </a:r>
          </a:p>
          <a:p>
            <a:pPr algn="ctr"/>
            <a:r>
              <a:rPr lang="fr-FR" sz="1050" dirty="0">
                <a:solidFill>
                  <a:srgbClr val="FFFFFF"/>
                </a:solidFill>
                <a:latin typeface="Marianne" panose="02000000000000000000" pitchFamily="2" charset="0"/>
              </a:rPr>
              <a:t>CS 71714 - 35517 CESSON-SEVIGNE CEDEX </a:t>
            </a:r>
          </a:p>
          <a:p>
            <a:pPr algn="ctr"/>
            <a:r>
              <a:rPr lang="fr-FR" sz="1050" u="sng" dirty="0">
                <a:solidFill>
                  <a:srgbClr val="FFFFFF"/>
                </a:solidFill>
                <a:latin typeface="Marianne Medium" panose="02000000000000000000" pitchFamily="2" charset="0"/>
              </a:rPr>
              <a:t>dreets.bretagne.gouv.fr </a:t>
            </a:r>
            <a:endParaRPr lang="fr-FR" sz="1050" b="1" dirty="0">
              <a:solidFill>
                <a:schemeClr val="bg1">
                  <a:lumMod val="95000"/>
                </a:schemeClr>
              </a:solidFill>
              <a:latin typeface="Marianne" panose="02000000000000000000" pitchFamily="2" charset="0"/>
            </a:endParaRPr>
          </a:p>
        </p:txBody>
      </p:sp>
      <p:sp>
        <p:nvSpPr>
          <p:cNvPr id="11" name="Sous-titre 2">
            <a:extLst>
              <a:ext uri="{FF2B5EF4-FFF2-40B4-BE49-F238E27FC236}">
                <a16:creationId xmlns:a16="http://schemas.microsoft.com/office/drawing/2014/main" id="{543485D6-F46C-960D-5D6E-8D382C49FA39}"/>
              </a:ext>
            </a:extLst>
          </p:cNvPr>
          <p:cNvSpPr txBox="1">
            <a:spLocks/>
          </p:cNvSpPr>
          <p:nvPr/>
        </p:nvSpPr>
        <p:spPr>
          <a:xfrm>
            <a:off x="1393372" y="5380715"/>
            <a:ext cx="6548846" cy="414866"/>
          </a:xfrm>
          <a:prstGeom prst="rect">
            <a:avLst/>
          </a:prstGeom>
        </p:spPr>
        <p:txBody>
          <a:bodyPr vert="horz" lIns="68580" tIns="34290" rIns="68580" bIns="3429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800" dirty="0">
                <a:solidFill>
                  <a:schemeClr val="bg1">
                    <a:lumMod val="95000"/>
                  </a:schemeClr>
                </a:solidFill>
                <a:latin typeface="Marianne" panose="02000000000000000000" pitchFamily="2" charset="0"/>
              </a:rPr>
              <a:t>Plaquette réalisée par le service Etudes, statistiques et évaluation de la DREETS Bretagne – dreets-bret.ese@dreets.gouv.fr</a:t>
            </a:r>
          </a:p>
          <a:p>
            <a:r>
              <a:rPr lang="fr-FR" sz="800" dirty="0">
                <a:solidFill>
                  <a:schemeClr val="bg1">
                    <a:lumMod val="95000"/>
                  </a:schemeClr>
                </a:solidFill>
                <a:latin typeface="Marianne" panose="02000000000000000000" pitchFamily="2" charset="0"/>
              </a:rPr>
              <a:t>Juin 2024 </a:t>
            </a:r>
          </a:p>
        </p:txBody>
      </p:sp>
      <p:cxnSp>
        <p:nvCxnSpPr>
          <p:cNvPr id="13" name="Connecteur droit 12">
            <a:extLst>
              <a:ext uri="{FF2B5EF4-FFF2-40B4-BE49-F238E27FC236}">
                <a16:creationId xmlns:a16="http://schemas.microsoft.com/office/drawing/2014/main" id="{AFF27140-1B72-06F6-9CB9-098429B2FCA6}"/>
              </a:ext>
            </a:extLst>
          </p:cNvPr>
          <p:cNvCxnSpPr/>
          <p:nvPr/>
        </p:nvCxnSpPr>
        <p:spPr>
          <a:xfrm>
            <a:off x="2708357" y="5081133"/>
            <a:ext cx="4220330" cy="0"/>
          </a:xfrm>
          <a:prstGeom prst="line">
            <a:avLst/>
          </a:prstGeom>
          <a:ln w="28575">
            <a:solidFill>
              <a:schemeClr val="bg1">
                <a:lumMod val="9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81250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BD03CF5-1D03-8C2A-5B0E-3D66EAA2AA77}"/>
              </a:ext>
            </a:extLst>
          </p:cNvPr>
          <p:cNvSpPr txBox="1"/>
          <p:nvPr/>
        </p:nvSpPr>
        <p:spPr>
          <a:xfrm>
            <a:off x="495386" y="309661"/>
            <a:ext cx="4331297" cy="600164"/>
          </a:xfrm>
          <a:prstGeom prst="rect">
            <a:avLst/>
          </a:prstGeom>
          <a:noFill/>
        </p:spPr>
        <p:txBody>
          <a:bodyPr wrap="square" rtlCol="0">
            <a:spAutoFit/>
          </a:bodyPr>
          <a:lstStyle/>
          <a:p>
            <a:r>
              <a:rPr lang="fr-FR" sz="2400" b="1" dirty="0">
                <a:latin typeface="Marianne" panose="02000000000000000000" pitchFamily="2" charset="0"/>
              </a:rPr>
              <a:t>Démographie </a:t>
            </a:r>
          </a:p>
          <a:p>
            <a:r>
              <a:rPr lang="fr-FR" sz="900" dirty="0">
                <a:latin typeface="Marianne" panose="02000000000000000000" pitchFamily="2" charset="0"/>
              </a:rPr>
              <a:t>Données générales</a:t>
            </a:r>
          </a:p>
        </p:txBody>
      </p:sp>
      <p:sp>
        <p:nvSpPr>
          <p:cNvPr id="4" name="Espace réservé du numéro de diapositive 3">
            <a:extLst>
              <a:ext uri="{FF2B5EF4-FFF2-40B4-BE49-F238E27FC236}">
                <a16:creationId xmlns:a16="http://schemas.microsoft.com/office/drawing/2014/main" id="{66C43035-28D7-2169-4C92-4C9C41301A71}"/>
              </a:ext>
            </a:extLst>
          </p:cNvPr>
          <p:cNvSpPr>
            <a:spLocks noGrp="1"/>
          </p:cNvSpPr>
          <p:nvPr>
            <p:ph type="sldNum" sz="quarter" idx="12"/>
          </p:nvPr>
        </p:nvSpPr>
        <p:spPr/>
        <p:txBody>
          <a:bodyPr/>
          <a:lstStyle/>
          <a:p>
            <a:fld id="{B4A918BC-4D43-4B42-B3C0-E7EBE25E6AF0}" type="slidenum">
              <a:rPr lang="en-US" smtClean="0"/>
              <a:t>4</a:t>
            </a:fld>
            <a:endParaRPr lang="en-US"/>
          </a:p>
        </p:txBody>
      </p:sp>
      <p:graphicFrame>
        <p:nvGraphicFramePr>
          <p:cNvPr id="6" name="Tableau 5">
            <a:extLst>
              <a:ext uri="{FF2B5EF4-FFF2-40B4-BE49-F238E27FC236}">
                <a16:creationId xmlns:a16="http://schemas.microsoft.com/office/drawing/2014/main" id="{80B37B85-1C9D-0DA1-5F2F-A6E7AE97F4C2}"/>
              </a:ext>
            </a:extLst>
          </p:cNvPr>
          <p:cNvGraphicFramePr>
            <a:graphicFrameLocks noGrp="1"/>
          </p:cNvGraphicFramePr>
          <p:nvPr>
            <p:extLst>
              <p:ext uri="{D42A27DB-BD31-4B8C-83A1-F6EECF244321}">
                <p14:modId xmlns:p14="http://schemas.microsoft.com/office/powerpoint/2010/main" val="755714844"/>
              </p:ext>
            </p:extLst>
          </p:nvPr>
        </p:nvGraphicFramePr>
        <p:xfrm>
          <a:off x="132969" y="1612456"/>
          <a:ext cx="8937000" cy="2166620"/>
        </p:xfrm>
        <a:graphic>
          <a:graphicData uri="http://schemas.openxmlformats.org/drawingml/2006/table">
            <a:tbl>
              <a:tblPr>
                <a:tableStyleId>{5C22544A-7EE6-4342-B048-85BDC9FD1C3A}</a:tableStyleId>
              </a:tblPr>
              <a:tblGrid>
                <a:gridCol w="4617000">
                  <a:extLst>
                    <a:ext uri="{9D8B030D-6E8A-4147-A177-3AD203B41FA5}">
                      <a16:colId xmlns:a16="http://schemas.microsoft.com/office/drawing/2014/main" val="4234713349"/>
                    </a:ext>
                  </a:extLst>
                </a:gridCol>
                <a:gridCol w="720000">
                  <a:extLst>
                    <a:ext uri="{9D8B030D-6E8A-4147-A177-3AD203B41FA5}">
                      <a16:colId xmlns:a16="http://schemas.microsoft.com/office/drawing/2014/main" val="2897803994"/>
                    </a:ext>
                  </a:extLst>
                </a:gridCol>
                <a:gridCol w="720000">
                  <a:extLst>
                    <a:ext uri="{9D8B030D-6E8A-4147-A177-3AD203B41FA5}">
                      <a16:colId xmlns:a16="http://schemas.microsoft.com/office/drawing/2014/main" val="1829476338"/>
                    </a:ext>
                  </a:extLst>
                </a:gridCol>
                <a:gridCol w="720000">
                  <a:extLst>
                    <a:ext uri="{9D8B030D-6E8A-4147-A177-3AD203B41FA5}">
                      <a16:colId xmlns:a16="http://schemas.microsoft.com/office/drawing/2014/main" val="1671912429"/>
                    </a:ext>
                  </a:extLst>
                </a:gridCol>
                <a:gridCol w="720000">
                  <a:extLst>
                    <a:ext uri="{9D8B030D-6E8A-4147-A177-3AD203B41FA5}">
                      <a16:colId xmlns:a16="http://schemas.microsoft.com/office/drawing/2014/main" val="2658909928"/>
                    </a:ext>
                  </a:extLst>
                </a:gridCol>
                <a:gridCol w="720000">
                  <a:extLst>
                    <a:ext uri="{9D8B030D-6E8A-4147-A177-3AD203B41FA5}">
                      <a16:colId xmlns:a16="http://schemas.microsoft.com/office/drawing/2014/main" val="2066220039"/>
                    </a:ext>
                  </a:extLst>
                </a:gridCol>
                <a:gridCol w="720000">
                  <a:extLst>
                    <a:ext uri="{9D8B030D-6E8A-4147-A177-3AD203B41FA5}">
                      <a16:colId xmlns:a16="http://schemas.microsoft.com/office/drawing/2014/main" val="3715035768"/>
                    </a:ext>
                  </a:extLst>
                </a:gridCol>
              </a:tblGrid>
              <a:tr h="266542">
                <a:tc>
                  <a:txBody>
                    <a:bodyPr/>
                    <a:lstStyle/>
                    <a:p>
                      <a:pPr algn="ctr" fontAlgn="ctr"/>
                      <a:r>
                        <a:rPr lang="fr-FR" sz="800" u="none" strike="noStrike" dirty="0">
                          <a:effectLst/>
                          <a:latin typeface="Marianne" panose="02000000000000000000" pitchFamily="2" charset="0"/>
                        </a:rPr>
                        <a:t> </a:t>
                      </a:r>
                      <a:endParaRPr lang="fr-FR" sz="800" b="1" i="0" u="none" strike="noStrike" dirty="0">
                        <a:solidFill>
                          <a:srgbClr val="FF0000"/>
                        </a:solidFill>
                        <a:effectLst/>
                        <a:latin typeface="Marianne" panose="02000000000000000000" pitchFamily="2" charset="0"/>
                      </a:endParaRPr>
                    </a:p>
                  </a:txBody>
                  <a:tcPr marL="6199" marR="6199" marT="6199" marB="0" anchor="ctr"/>
                </a:tc>
                <a:tc>
                  <a:txBody>
                    <a:bodyPr/>
                    <a:lstStyle/>
                    <a:p>
                      <a:pPr algn="ctr" fontAlgn="ctr"/>
                      <a:r>
                        <a:rPr lang="fr-FR" sz="800" u="none" strike="noStrike" dirty="0">
                          <a:effectLst/>
                          <a:latin typeface="Marianne" panose="02000000000000000000" pitchFamily="2" charset="0"/>
                        </a:rPr>
                        <a:t>Côtes-d'Armor</a:t>
                      </a:r>
                      <a:endParaRPr lang="fr-FR" sz="800" b="1" i="0" u="none" strike="noStrike" dirty="0">
                        <a:solidFill>
                          <a:srgbClr val="FFFFFF"/>
                        </a:solidFill>
                        <a:effectLst/>
                        <a:latin typeface="Marianne" panose="02000000000000000000" pitchFamily="2" charset="0"/>
                      </a:endParaRPr>
                    </a:p>
                  </a:txBody>
                  <a:tcPr marL="6199" marR="6199" marT="6199" marB="0" anchor="ctr"/>
                </a:tc>
                <a:tc>
                  <a:txBody>
                    <a:bodyPr/>
                    <a:lstStyle/>
                    <a:p>
                      <a:pPr algn="ctr" fontAlgn="ctr"/>
                      <a:r>
                        <a:rPr lang="fr-FR" sz="800" u="none" strike="noStrike">
                          <a:effectLst/>
                          <a:latin typeface="Marianne" panose="02000000000000000000" pitchFamily="2" charset="0"/>
                        </a:rPr>
                        <a:t>Finistère</a:t>
                      </a:r>
                      <a:endParaRPr lang="fr-FR" sz="800" b="1" i="0" u="none" strike="noStrike">
                        <a:solidFill>
                          <a:srgbClr val="FFFFFF"/>
                        </a:solidFill>
                        <a:effectLst/>
                        <a:latin typeface="Marianne" panose="02000000000000000000" pitchFamily="2" charset="0"/>
                      </a:endParaRPr>
                    </a:p>
                  </a:txBody>
                  <a:tcPr marL="6199" marR="6199" marT="6199" marB="0" anchor="ctr"/>
                </a:tc>
                <a:tc>
                  <a:txBody>
                    <a:bodyPr/>
                    <a:lstStyle/>
                    <a:p>
                      <a:pPr algn="ctr" fontAlgn="ctr"/>
                      <a:r>
                        <a:rPr lang="fr-FR" sz="800" u="none" strike="noStrike">
                          <a:effectLst/>
                          <a:latin typeface="Marianne" panose="02000000000000000000" pitchFamily="2" charset="0"/>
                        </a:rPr>
                        <a:t>Ille-et-Vilaine</a:t>
                      </a:r>
                      <a:endParaRPr lang="fr-FR" sz="800" b="1" i="0" u="none" strike="noStrike">
                        <a:solidFill>
                          <a:srgbClr val="FFFFFF"/>
                        </a:solidFill>
                        <a:effectLst/>
                        <a:latin typeface="Marianne" panose="02000000000000000000" pitchFamily="2" charset="0"/>
                      </a:endParaRPr>
                    </a:p>
                  </a:txBody>
                  <a:tcPr marL="6199" marR="6199" marT="6199" marB="0" anchor="ctr"/>
                </a:tc>
                <a:tc>
                  <a:txBody>
                    <a:bodyPr/>
                    <a:lstStyle/>
                    <a:p>
                      <a:pPr algn="ctr" fontAlgn="ctr"/>
                      <a:r>
                        <a:rPr lang="fr-FR" sz="800" u="none" strike="noStrike">
                          <a:effectLst/>
                          <a:latin typeface="Marianne" panose="02000000000000000000" pitchFamily="2" charset="0"/>
                        </a:rPr>
                        <a:t>Morbihan</a:t>
                      </a:r>
                      <a:endParaRPr lang="fr-FR" sz="800" b="1" i="0" u="none" strike="noStrike">
                        <a:solidFill>
                          <a:srgbClr val="FFFFFF"/>
                        </a:solidFill>
                        <a:effectLst/>
                        <a:latin typeface="Marianne" panose="02000000000000000000" pitchFamily="2" charset="0"/>
                      </a:endParaRPr>
                    </a:p>
                  </a:txBody>
                  <a:tcPr marL="6199" marR="6199" marT="6199" marB="0" anchor="ctr"/>
                </a:tc>
                <a:tc>
                  <a:txBody>
                    <a:bodyPr/>
                    <a:lstStyle/>
                    <a:p>
                      <a:pPr algn="ctr" fontAlgn="ctr"/>
                      <a:r>
                        <a:rPr lang="fr-FR" sz="800" b="1" u="none" strike="noStrike" dirty="0">
                          <a:effectLst/>
                          <a:latin typeface="Marianne" panose="02000000000000000000" pitchFamily="2" charset="0"/>
                        </a:rPr>
                        <a:t>BRETAGNE</a:t>
                      </a:r>
                      <a:endParaRPr lang="fr-FR" sz="800" b="1" i="0" u="none" strike="noStrike" dirty="0">
                        <a:solidFill>
                          <a:srgbClr val="FFFFFF"/>
                        </a:solidFill>
                        <a:effectLst/>
                        <a:latin typeface="Marianne" panose="02000000000000000000" pitchFamily="2" charset="0"/>
                      </a:endParaRPr>
                    </a:p>
                  </a:txBody>
                  <a:tcPr marL="6199" marR="6199" marT="6199" marB="0" anchor="ctr">
                    <a:solidFill>
                      <a:srgbClr val="E4794A"/>
                    </a:solidFill>
                  </a:tcPr>
                </a:tc>
                <a:tc>
                  <a:txBody>
                    <a:bodyPr/>
                    <a:lstStyle/>
                    <a:p>
                      <a:pPr algn="ctr" fontAlgn="ctr"/>
                      <a:r>
                        <a:rPr lang="fr-FR" sz="800" u="none" strike="noStrike" kern="1200" dirty="0">
                          <a:solidFill>
                            <a:schemeClr val="dk1"/>
                          </a:solidFill>
                          <a:effectLst/>
                          <a:latin typeface="Marianne" panose="02000000000000000000" pitchFamily="2" charset="0"/>
                          <a:ea typeface="+mn-ea"/>
                          <a:cs typeface="+mn-cs"/>
                        </a:rPr>
                        <a:t>France M</a:t>
                      </a:r>
                    </a:p>
                  </a:txBody>
                  <a:tcPr marL="7144" marR="7144" marT="7144" marB="0" anchor="ctr">
                    <a:solidFill>
                      <a:srgbClr val="F1F0EA"/>
                    </a:solidFill>
                  </a:tcPr>
                </a:tc>
                <a:extLst>
                  <a:ext uri="{0D108BD9-81ED-4DB2-BD59-A6C34878D82A}">
                    <a16:rowId xmlns:a16="http://schemas.microsoft.com/office/drawing/2014/main" val="2237969832"/>
                  </a:ext>
                </a:extLst>
              </a:tr>
              <a:tr h="145313">
                <a:tc>
                  <a:txBody>
                    <a:bodyPr/>
                    <a:lstStyle/>
                    <a:p>
                      <a:pPr marL="0" algn="l" defTabSz="685800" rtl="0" eaLnBrk="1" fontAlgn="ctr" latinLnBrk="0" hangingPunct="1"/>
                      <a:r>
                        <a:rPr lang="fr-FR" sz="800" u="none" strike="noStrike" kern="1200" dirty="0">
                          <a:solidFill>
                            <a:schemeClr val="dk1"/>
                          </a:solidFill>
                          <a:effectLst/>
                          <a:latin typeface="Marianne" panose="02000000000000000000" pitchFamily="2" charset="0"/>
                          <a:ea typeface="+mn-ea"/>
                          <a:cs typeface="+mn-cs"/>
                        </a:rPr>
                        <a:t>Superficie en km²</a:t>
                      </a:r>
                    </a:p>
                  </a:txBody>
                  <a:tcPr marL="9525" marR="9525" marT="9525" marB="0" anchor="ctr"/>
                </a:tc>
                <a:tc>
                  <a:txBody>
                    <a:bodyPr/>
                    <a:lstStyle/>
                    <a:p>
                      <a:pPr algn="r" fontAlgn="ctr"/>
                      <a:r>
                        <a:rPr lang="fr-FR" sz="800" u="none" strike="noStrike" kern="1200" dirty="0">
                          <a:solidFill>
                            <a:schemeClr val="dk1"/>
                          </a:solidFill>
                          <a:effectLst/>
                          <a:latin typeface="Marianne" panose="02000000000000000000" pitchFamily="2" charset="0"/>
                          <a:ea typeface="+mn-ea"/>
                          <a:cs typeface="+mn-cs"/>
                        </a:rPr>
                        <a:t>6 878</a:t>
                      </a:r>
                    </a:p>
                  </a:txBody>
                  <a:tcPr marL="9525" marR="9525" marT="9525" marB="0" anchor="ctr"/>
                </a:tc>
                <a:tc>
                  <a:txBody>
                    <a:bodyPr/>
                    <a:lstStyle/>
                    <a:p>
                      <a:pPr algn="r" fontAlgn="ctr"/>
                      <a:r>
                        <a:rPr lang="fr-FR" sz="800" u="none" strike="noStrike" kern="1200">
                          <a:solidFill>
                            <a:schemeClr val="dk1"/>
                          </a:solidFill>
                          <a:effectLst/>
                          <a:latin typeface="Marianne" panose="02000000000000000000" pitchFamily="2" charset="0"/>
                          <a:ea typeface="+mn-ea"/>
                          <a:cs typeface="+mn-cs"/>
                        </a:rPr>
                        <a:t>6 733</a:t>
                      </a:r>
                    </a:p>
                  </a:txBody>
                  <a:tcPr marL="9525" marR="9525" marT="9525" marB="0" anchor="ctr"/>
                </a:tc>
                <a:tc>
                  <a:txBody>
                    <a:bodyPr/>
                    <a:lstStyle/>
                    <a:p>
                      <a:pPr algn="r" fontAlgn="ctr"/>
                      <a:r>
                        <a:rPr lang="fr-FR" sz="800" u="none" strike="noStrike" kern="1200" dirty="0">
                          <a:solidFill>
                            <a:schemeClr val="dk1"/>
                          </a:solidFill>
                          <a:effectLst/>
                          <a:latin typeface="Marianne" panose="02000000000000000000" pitchFamily="2" charset="0"/>
                          <a:ea typeface="+mn-ea"/>
                          <a:cs typeface="+mn-cs"/>
                        </a:rPr>
                        <a:t>6 775</a:t>
                      </a:r>
                    </a:p>
                  </a:txBody>
                  <a:tcPr marL="9525" marR="9525" marT="9525" marB="0" anchor="ctr"/>
                </a:tc>
                <a:tc>
                  <a:txBody>
                    <a:bodyPr/>
                    <a:lstStyle/>
                    <a:p>
                      <a:pPr algn="r" fontAlgn="ctr"/>
                      <a:r>
                        <a:rPr lang="fr-FR" sz="800" u="none" strike="noStrike" kern="1200">
                          <a:solidFill>
                            <a:schemeClr val="dk1"/>
                          </a:solidFill>
                          <a:effectLst/>
                          <a:latin typeface="Marianne" panose="02000000000000000000" pitchFamily="2" charset="0"/>
                          <a:ea typeface="+mn-ea"/>
                          <a:cs typeface="+mn-cs"/>
                        </a:rPr>
                        <a:t>6 823</a:t>
                      </a:r>
                    </a:p>
                  </a:txBody>
                  <a:tcPr marL="9525" marR="9525" marT="9525" marB="0" anchor="ctr"/>
                </a:tc>
                <a:tc>
                  <a:txBody>
                    <a:bodyPr/>
                    <a:lstStyle/>
                    <a:p>
                      <a:pPr algn="r" fontAlgn="ctr"/>
                      <a:r>
                        <a:rPr lang="fr-FR" sz="800" u="none" strike="noStrike" kern="1200" dirty="0">
                          <a:solidFill>
                            <a:schemeClr val="dk1"/>
                          </a:solidFill>
                          <a:effectLst/>
                          <a:latin typeface="Marianne" panose="02000000000000000000" pitchFamily="2" charset="0"/>
                          <a:ea typeface="+mn-ea"/>
                          <a:cs typeface="+mn-cs"/>
                        </a:rPr>
                        <a:t>27 208</a:t>
                      </a:r>
                    </a:p>
                  </a:txBody>
                  <a:tcPr marL="9525" marR="9525" marT="9525" marB="0" anchor="ctr">
                    <a:solidFill>
                      <a:srgbClr val="E4794A"/>
                    </a:solidFill>
                  </a:tcPr>
                </a:tc>
                <a:tc>
                  <a:txBody>
                    <a:bodyPr/>
                    <a:lstStyle/>
                    <a:p>
                      <a:pPr algn="r" fontAlgn="ctr"/>
                      <a:r>
                        <a:rPr lang="fr-FR" sz="800" u="none" strike="noStrike" kern="1200" dirty="0">
                          <a:solidFill>
                            <a:schemeClr val="dk1"/>
                          </a:solidFill>
                          <a:effectLst/>
                          <a:latin typeface="Marianne" panose="02000000000000000000" pitchFamily="2" charset="0"/>
                          <a:ea typeface="+mn-ea"/>
                          <a:cs typeface="+mn-cs"/>
                        </a:rPr>
                        <a:t>543 908</a:t>
                      </a:r>
                    </a:p>
                  </a:txBody>
                  <a:tcPr marL="9525" marR="9525" marT="9525" marB="0" anchor="ctr">
                    <a:solidFill>
                      <a:srgbClr val="F1F0EA"/>
                    </a:solidFill>
                  </a:tcPr>
                </a:tc>
                <a:extLst>
                  <a:ext uri="{0D108BD9-81ED-4DB2-BD59-A6C34878D82A}">
                    <a16:rowId xmlns:a16="http://schemas.microsoft.com/office/drawing/2014/main" val="3780613785"/>
                  </a:ext>
                </a:extLst>
              </a:tr>
              <a:tr h="136370">
                <a:tc>
                  <a:txBody>
                    <a:bodyPr/>
                    <a:lstStyle/>
                    <a:p>
                      <a:pPr marL="0" algn="l" defTabSz="685800" rtl="0" eaLnBrk="1" fontAlgn="ctr" latinLnBrk="0" hangingPunct="1"/>
                      <a:r>
                        <a:rPr lang="fr-FR" sz="800" u="none" strike="noStrike" kern="1200">
                          <a:solidFill>
                            <a:schemeClr val="dk1"/>
                          </a:solidFill>
                          <a:effectLst/>
                          <a:latin typeface="Marianne" panose="02000000000000000000" pitchFamily="2" charset="0"/>
                          <a:ea typeface="+mn-ea"/>
                          <a:cs typeface="+mn-cs"/>
                        </a:rPr>
                        <a:t>Population au 01/01/2020 (Recensement de la population)</a:t>
                      </a:r>
                    </a:p>
                  </a:txBody>
                  <a:tcPr marL="9525" marR="9525" marT="9525" marB="0" anchor="ctr"/>
                </a:tc>
                <a:tc>
                  <a:txBody>
                    <a:bodyPr/>
                    <a:lstStyle/>
                    <a:p>
                      <a:pPr algn="r" fontAlgn="ctr"/>
                      <a:r>
                        <a:rPr lang="fr-FR" sz="800" u="none" strike="noStrike" kern="1200">
                          <a:solidFill>
                            <a:schemeClr val="dk1"/>
                          </a:solidFill>
                          <a:effectLst/>
                          <a:latin typeface="Marianne" panose="02000000000000000000" pitchFamily="2" charset="0"/>
                          <a:ea typeface="+mn-ea"/>
                          <a:cs typeface="+mn-cs"/>
                        </a:rPr>
                        <a:t>603 640</a:t>
                      </a:r>
                    </a:p>
                  </a:txBody>
                  <a:tcPr marL="9525" marR="9525" marT="9525" marB="0" anchor="ctr"/>
                </a:tc>
                <a:tc>
                  <a:txBody>
                    <a:bodyPr/>
                    <a:lstStyle/>
                    <a:p>
                      <a:pPr algn="r" fontAlgn="ctr"/>
                      <a:r>
                        <a:rPr lang="fr-FR" sz="800" u="none" strike="noStrike" kern="1200">
                          <a:solidFill>
                            <a:schemeClr val="dk1"/>
                          </a:solidFill>
                          <a:effectLst/>
                          <a:latin typeface="Marianne" panose="02000000000000000000" pitchFamily="2" charset="0"/>
                          <a:ea typeface="+mn-ea"/>
                          <a:cs typeface="+mn-cs"/>
                        </a:rPr>
                        <a:t>917 179</a:t>
                      </a:r>
                    </a:p>
                  </a:txBody>
                  <a:tcPr marL="9525" marR="9525" marT="9525" marB="0" anchor="ctr"/>
                </a:tc>
                <a:tc>
                  <a:txBody>
                    <a:bodyPr/>
                    <a:lstStyle/>
                    <a:p>
                      <a:pPr algn="r" fontAlgn="ctr"/>
                      <a:r>
                        <a:rPr lang="fr-FR" sz="800" u="none" strike="noStrike" kern="1200">
                          <a:solidFill>
                            <a:schemeClr val="dk1"/>
                          </a:solidFill>
                          <a:effectLst/>
                          <a:latin typeface="Marianne" panose="02000000000000000000" pitchFamily="2" charset="0"/>
                          <a:ea typeface="+mn-ea"/>
                          <a:cs typeface="+mn-cs"/>
                        </a:rPr>
                        <a:t>1 087 928</a:t>
                      </a:r>
                    </a:p>
                  </a:txBody>
                  <a:tcPr marL="9525" marR="9525" marT="9525" marB="0" anchor="ctr"/>
                </a:tc>
                <a:tc>
                  <a:txBody>
                    <a:bodyPr/>
                    <a:lstStyle/>
                    <a:p>
                      <a:pPr algn="r" fontAlgn="ctr"/>
                      <a:r>
                        <a:rPr lang="fr-FR" sz="800" u="none" strike="noStrike" kern="1200">
                          <a:solidFill>
                            <a:schemeClr val="dk1"/>
                          </a:solidFill>
                          <a:effectLst/>
                          <a:latin typeface="Marianne" panose="02000000000000000000" pitchFamily="2" charset="0"/>
                          <a:ea typeface="+mn-ea"/>
                          <a:cs typeface="+mn-cs"/>
                        </a:rPr>
                        <a:t>764 161</a:t>
                      </a:r>
                    </a:p>
                  </a:txBody>
                  <a:tcPr marL="9525" marR="9525" marT="9525" marB="0" anchor="ctr"/>
                </a:tc>
                <a:tc>
                  <a:txBody>
                    <a:bodyPr/>
                    <a:lstStyle/>
                    <a:p>
                      <a:pPr algn="r" fontAlgn="ctr"/>
                      <a:r>
                        <a:rPr lang="fr-FR" sz="800" u="none" strike="noStrike" kern="1200" dirty="0">
                          <a:solidFill>
                            <a:schemeClr val="dk1"/>
                          </a:solidFill>
                          <a:effectLst/>
                          <a:latin typeface="Marianne" panose="02000000000000000000" pitchFamily="2" charset="0"/>
                          <a:ea typeface="+mn-ea"/>
                          <a:cs typeface="+mn-cs"/>
                        </a:rPr>
                        <a:t>3 372 908</a:t>
                      </a:r>
                    </a:p>
                  </a:txBody>
                  <a:tcPr marL="9525" marR="9525" marT="9525" marB="0" anchor="ctr">
                    <a:solidFill>
                      <a:srgbClr val="E4794A"/>
                    </a:solidFill>
                  </a:tcPr>
                </a:tc>
                <a:tc>
                  <a:txBody>
                    <a:bodyPr/>
                    <a:lstStyle/>
                    <a:p>
                      <a:pPr algn="r" fontAlgn="ctr"/>
                      <a:r>
                        <a:rPr lang="fr-FR" sz="800" u="none" strike="noStrike" kern="1200">
                          <a:solidFill>
                            <a:schemeClr val="dk1"/>
                          </a:solidFill>
                          <a:effectLst/>
                          <a:latin typeface="Marianne" panose="02000000000000000000" pitchFamily="2" charset="0"/>
                          <a:ea typeface="+mn-ea"/>
                          <a:cs typeface="+mn-cs"/>
                        </a:rPr>
                        <a:t>65 252 888</a:t>
                      </a:r>
                    </a:p>
                  </a:txBody>
                  <a:tcPr marL="9525" marR="9525" marT="9525" marB="0" anchor="ctr">
                    <a:solidFill>
                      <a:srgbClr val="F1F0EA"/>
                    </a:solidFill>
                  </a:tcPr>
                </a:tc>
                <a:extLst>
                  <a:ext uri="{0D108BD9-81ED-4DB2-BD59-A6C34878D82A}">
                    <a16:rowId xmlns:a16="http://schemas.microsoft.com/office/drawing/2014/main" val="704690826"/>
                  </a:ext>
                </a:extLst>
              </a:tr>
              <a:tr h="136370">
                <a:tc>
                  <a:txBody>
                    <a:bodyPr/>
                    <a:lstStyle/>
                    <a:p>
                      <a:pPr marL="0" algn="l" defTabSz="685800" rtl="0" eaLnBrk="1" fontAlgn="ctr" latinLnBrk="0" hangingPunct="1"/>
                      <a:r>
                        <a:rPr lang="fr-FR" sz="800" b="1" u="none" strike="noStrike" kern="1200" dirty="0">
                          <a:solidFill>
                            <a:schemeClr val="dk1"/>
                          </a:solidFill>
                          <a:effectLst/>
                          <a:latin typeface="Marianne" panose="02000000000000000000" pitchFamily="2" charset="0"/>
                          <a:ea typeface="+mn-ea"/>
                          <a:cs typeface="+mn-cs"/>
                        </a:rPr>
                        <a:t>Population au 01/01/2024 (Estimation de population) (1)</a:t>
                      </a:r>
                    </a:p>
                  </a:txBody>
                  <a:tcPr marL="9525" marR="9525" marT="9525" marB="0" anchor="ctr"/>
                </a:tc>
                <a:tc>
                  <a:txBody>
                    <a:bodyPr/>
                    <a:lstStyle/>
                    <a:p>
                      <a:pPr algn="r" fontAlgn="ctr"/>
                      <a:r>
                        <a:rPr lang="fr-FR" sz="800" b="1" u="none" strike="noStrike" kern="1200" dirty="0">
                          <a:solidFill>
                            <a:schemeClr val="dk1"/>
                          </a:solidFill>
                          <a:effectLst/>
                          <a:latin typeface="Marianne" panose="02000000000000000000" pitchFamily="2" charset="0"/>
                          <a:ea typeface="+mn-ea"/>
                          <a:cs typeface="+mn-cs"/>
                        </a:rPr>
                        <a:t>611 351</a:t>
                      </a:r>
                    </a:p>
                  </a:txBody>
                  <a:tcPr marL="9525" marR="9525" marT="9525" marB="0" anchor="ctr"/>
                </a:tc>
                <a:tc>
                  <a:txBody>
                    <a:bodyPr/>
                    <a:lstStyle/>
                    <a:p>
                      <a:pPr algn="r" fontAlgn="ctr"/>
                      <a:r>
                        <a:rPr lang="fr-FR" sz="800" b="1" u="none" strike="noStrike" kern="1200" dirty="0">
                          <a:solidFill>
                            <a:schemeClr val="dk1"/>
                          </a:solidFill>
                          <a:effectLst/>
                          <a:latin typeface="Marianne" panose="02000000000000000000" pitchFamily="2" charset="0"/>
                          <a:ea typeface="+mn-ea"/>
                          <a:cs typeface="+mn-cs"/>
                        </a:rPr>
                        <a:t>931 604</a:t>
                      </a:r>
                    </a:p>
                  </a:txBody>
                  <a:tcPr marL="9525" marR="9525" marT="9525" marB="0" anchor="ctr"/>
                </a:tc>
                <a:tc>
                  <a:txBody>
                    <a:bodyPr/>
                    <a:lstStyle/>
                    <a:p>
                      <a:pPr algn="r" fontAlgn="ctr"/>
                      <a:r>
                        <a:rPr lang="fr-FR" sz="800" b="1" u="none" strike="noStrike" kern="1200">
                          <a:solidFill>
                            <a:schemeClr val="dk1"/>
                          </a:solidFill>
                          <a:effectLst/>
                          <a:latin typeface="Marianne" panose="02000000000000000000" pitchFamily="2" charset="0"/>
                          <a:ea typeface="+mn-ea"/>
                          <a:cs typeface="+mn-cs"/>
                        </a:rPr>
                        <a:t>1 127 720</a:t>
                      </a:r>
                    </a:p>
                  </a:txBody>
                  <a:tcPr marL="9525" marR="9525" marT="9525" marB="0" anchor="ctr"/>
                </a:tc>
                <a:tc>
                  <a:txBody>
                    <a:bodyPr/>
                    <a:lstStyle/>
                    <a:p>
                      <a:pPr algn="r" fontAlgn="ctr"/>
                      <a:r>
                        <a:rPr lang="fr-FR" sz="800" b="1" u="none" strike="noStrike" kern="1200" dirty="0">
                          <a:solidFill>
                            <a:schemeClr val="dk1"/>
                          </a:solidFill>
                          <a:effectLst/>
                          <a:latin typeface="Marianne" panose="02000000000000000000" pitchFamily="2" charset="0"/>
                          <a:ea typeface="+mn-ea"/>
                          <a:cs typeface="+mn-cs"/>
                        </a:rPr>
                        <a:t>782 348</a:t>
                      </a:r>
                    </a:p>
                  </a:txBody>
                  <a:tcPr marL="9525" marR="9525" marT="9525" marB="0" anchor="ctr"/>
                </a:tc>
                <a:tc>
                  <a:txBody>
                    <a:bodyPr/>
                    <a:lstStyle/>
                    <a:p>
                      <a:pPr algn="r" fontAlgn="ctr"/>
                      <a:r>
                        <a:rPr lang="fr-FR" sz="800" b="1" u="none" strike="noStrike" kern="1200" dirty="0">
                          <a:solidFill>
                            <a:schemeClr val="dk1"/>
                          </a:solidFill>
                          <a:effectLst/>
                          <a:latin typeface="Marianne" panose="02000000000000000000" pitchFamily="2" charset="0"/>
                          <a:ea typeface="+mn-ea"/>
                          <a:cs typeface="+mn-cs"/>
                        </a:rPr>
                        <a:t>3 453 023</a:t>
                      </a:r>
                    </a:p>
                  </a:txBody>
                  <a:tcPr marL="9525" marR="9525" marT="9525" marB="0" anchor="ctr">
                    <a:solidFill>
                      <a:srgbClr val="E4794A"/>
                    </a:solidFill>
                  </a:tcPr>
                </a:tc>
                <a:tc>
                  <a:txBody>
                    <a:bodyPr/>
                    <a:lstStyle/>
                    <a:p>
                      <a:pPr algn="r" fontAlgn="ctr"/>
                      <a:r>
                        <a:rPr lang="fr-FR" sz="800" b="1" u="none" strike="noStrike" kern="1200" dirty="0">
                          <a:solidFill>
                            <a:schemeClr val="dk1"/>
                          </a:solidFill>
                          <a:effectLst/>
                          <a:latin typeface="Marianne" panose="02000000000000000000" pitchFamily="2" charset="0"/>
                          <a:ea typeface="+mn-ea"/>
                          <a:cs typeface="+mn-cs"/>
                        </a:rPr>
                        <a:t>66 142 961</a:t>
                      </a:r>
                    </a:p>
                  </a:txBody>
                  <a:tcPr marL="9525" marR="9525" marT="9525" marB="0" anchor="ctr">
                    <a:solidFill>
                      <a:srgbClr val="F1F0EA"/>
                    </a:solidFill>
                  </a:tcPr>
                </a:tc>
                <a:extLst>
                  <a:ext uri="{0D108BD9-81ED-4DB2-BD59-A6C34878D82A}">
                    <a16:rowId xmlns:a16="http://schemas.microsoft.com/office/drawing/2014/main" val="3302560316"/>
                  </a:ext>
                </a:extLst>
              </a:tr>
              <a:tr h="136370">
                <a:tc>
                  <a:txBody>
                    <a:bodyPr/>
                    <a:lstStyle/>
                    <a:p>
                      <a:pPr marL="0" algn="l" defTabSz="685800" rtl="0" eaLnBrk="1" fontAlgn="ctr" latinLnBrk="0" hangingPunct="1"/>
                      <a:r>
                        <a:rPr lang="fr-FR" sz="800" u="none" strike="noStrike" kern="1200">
                          <a:solidFill>
                            <a:schemeClr val="dk1"/>
                          </a:solidFill>
                          <a:effectLst/>
                          <a:latin typeface="Marianne" panose="02000000000000000000" pitchFamily="2" charset="0"/>
                          <a:ea typeface="+mn-ea"/>
                          <a:cs typeface="+mn-cs"/>
                        </a:rPr>
                        <a:t>Population immigrée au 1er janvier 2020 en % (Recensement de la population)</a:t>
                      </a:r>
                    </a:p>
                  </a:txBody>
                  <a:tcPr marL="9525" marR="9525" marT="9525" marB="0" anchor="ctr"/>
                </a:tc>
                <a:tc>
                  <a:txBody>
                    <a:bodyPr/>
                    <a:lstStyle/>
                    <a:p>
                      <a:pPr algn="r" fontAlgn="ctr"/>
                      <a:r>
                        <a:rPr lang="fr-FR" sz="800" u="none" strike="noStrike" kern="1200">
                          <a:solidFill>
                            <a:schemeClr val="dk1"/>
                          </a:solidFill>
                          <a:effectLst/>
                          <a:latin typeface="Marianne" panose="02000000000000000000" pitchFamily="2" charset="0"/>
                          <a:ea typeface="+mn-ea"/>
                          <a:cs typeface="+mn-cs"/>
                        </a:rPr>
                        <a:t>4</a:t>
                      </a:r>
                    </a:p>
                  </a:txBody>
                  <a:tcPr marL="9525" marR="9525" marT="9525" marB="0" anchor="ctr"/>
                </a:tc>
                <a:tc>
                  <a:txBody>
                    <a:bodyPr/>
                    <a:lstStyle/>
                    <a:p>
                      <a:pPr algn="r" fontAlgn="ctr"/>
                      <a:r>
                        <a:rPr lang="fr-FR" sz="800" u="none" strike="noStrike" kern="1200">
                          <a:solidFill>
                            <a:schemeClr val="dk1"/>
                          </a:solidFill>
                          <a:effectLst/>
                          <a:latin typeface="Marianne" panose="02000000000000000000" pitchFamily="2" charset="0"/>
                          <a:ea typeface="+mn-ea"/>
                          <a:cs typeface="+mn-cs"/>
                        </a:rPr>
                        <a:t>3</a:t>
                      </a:r>
                    </a:p>
                  </a:txBody>
                  <a:tcPr marL="9525" marR="9525" marT="9525" marB="0" anchor="ctr"/>
                </a:tc>
                <a:tc>
                  <a:txBody>
                    <a:bodyPr/>
                    <a:lstStyle/>
                    <a:p>
                      <a:pPr algn="r" fontAlgn="ctr"/>
                      <a:r>
                        <a:rPr lang="fr-FR" sz="800" u="none" strike="noStrike" kern="1200" dirty="0">
                          <a:solidFill>
                            <a:schemeClr val="dk1"/>
                          </a:solidFill>
                          <a:effectLst/>
                          <a:latin typeface="Marianne" panose="02000000000000000000" pitchFamily="2" charset="0"/>
                          <a:ea typeface="+mn-ea"/>
                          <a:cs typeface="+mn-cs"/>
                        </a:rPr>
                        <a:t>5</a:t>
                      </a:r>
                    </a:p>
                  </a:txBody>
                  <a:tcPr marL="9525" marR="9525" marT="9525" marB="0" anchor="ctr"/>
                </a:tc>
                <a:tc>
                  <a:txBody>
                    <a:bodyPr/>
                    <a:lstStyle/>
                    <a:p>
                      <a:pPr algn="r" fontAlgn="ctr"/>
                      <a:r>
                        <a:rPr lang="fr-FR" sz="800" u="none" strike="noStrike" kern="1200" dirty="0">
                          <a:solidFill>
                            <a:schemeClr val="dk1"/>
                          </a:solidFill>
                          <a:effectLst/>
                          <a:latin typeface="Marianne" panose="02000000000000000000" pitchFamily="2" charset="0"/>
                          <a:ea typeface="+mn-ea"/>
                          <a:cs typeface="+mn-cs"/>
                        </a:rPr>
                        <a:t>3</a:t>
                      </a:r>
                    </a:p>
                  </a:txBody>
                  <a:tcPr marL="9525" marR="9525" marT="9525" marB="0" anchor="ctr"/>
                </a:tc>
                <a:tc>
                  <a:txBody>
                    <a:bodyPr/>
                    <a:lstStyle/>
                    <a:p>
                      <a:pPr algn="r" fontAlgn="ctr"/>
                      <a:r>
                        <a:rPr lang="fr-FR" sz="800" u="none" strike="noStrike" kern="1200">
                          <a:solidFill>
                            <a:schemeClr val="dk1"/>
                          </a:solidFill>
                          <a:effectLst/>
                          <a:latin typeface="Marianne" panose="02000000000000000000" pitchFamily="2" charset="0"/>
                          <a:ea typeface="+mn-ea"/>
                          <a:cs typeface="+mn-cs"/>
                        </a:rPr>
                        <a:t>4</a:t>
                      </a:r>
                    </a:p>
                  </a:txBody>
                  <a:tcPr marL="9525" marR="9525" marT="9525" marB="0" anchor="ctr">
                    <a:solidFill>
                      <a:srgbClr val="E4794A"/>
                    </a:solidFill>
                  </a:tcPr>
                </a:tc>
                <a:tc>
                  <a:txBody>
                    <a:bodyPr/>
                    <a:lstStyle/>
                    <a:p>
                      <a:pPr algn="r" fontAlgn="ctr"/>
                      <a:r>
                        <a:rPr lang="fr-FR" sz="800" u="none" strike="noStrike" kern="1200">
                          <a:solidFill>
                            <a:schemeClr val="dk1"/>
                          </a:solidFill>
                          <a:effectLst/>
                          <a:latin typeface="Marianne" panose="02000000000000000000" pitchFamily="2" charset="0"/>
                          <a:ea typeface="+mn-ea"/>
                          <a:cs typeface="+mn-cs"/>
                        </a:rPr>
                        <a:t>10</a:t>
                      </a:r>
                    </a:p>
                  </a:txBody>
                  <a:tcPr marL="9525" marR="9525" marT="9525" marB="0" anchor="ctr">
                    <a:solidFill>
                      <a:srgbClr val="F1F0EA"/>
                    </a:solidFill>
                  </a:tcPr>
                </a:tc>
                <a:extLst>
                  <a:ext uri="{0D108BD9-81ED-4DB2-BD59-A6C34878D82A}">
                    <a16:rowId xmlns:a16="http://schemas.microsoft.com/office/drawing/2014/main" val="611923729"/>
                  </a:ext>
                </a:extLst>
              </a:tr>
              <a:tr h="136370">
                <a:tc>
                  <a:txBody>
                    <a:bodyPr/>
                    <a:lstStyle/>
                    <a:p>
                      <a:pPr marL="0" algn="l" defTabSz="685800" rtl="0" eaLnBrk="1" fontAlgn="ctr" latinLnBrk="0" hangingPunct="1"/>
                      <a:r>
                        <a:rPr lang="fr-FR" sz="800" u="none" strike="noStrike" kern="1200" dirty="0">
                          <a:solidFill>
                            <a:schemeClr val="dk1"/>
                          </a:solidFill>
                          <a:effectLst/>
                          <a:latin typeface="Marianne" panose="02000000000000000000" pitchFamily="2" charset="0"/>
                          <a:ea typeface="+mn-ea"/>
                          <a:cs typeface="+mn-cs"/>
                        </a:rPr>
                        <a:t>Projection de la population en 2070 en milliers (2)</a:t>
                      </a:r>
                    </a:p>
                  </a:txBody>
                  <a:tcPr marL="9525" marR="9525" marT="9525" marB="0" anchor="ctr"/>
                </a:tc>
                <a:tc>
                  <a:txBody>
                    <a:bodyPr/>
                    <a:lstStyle/>
                    <a:p>
                      <a:pPr algn="r" fontAlgn="ctr"/>
                      <a:r>
                        <a:rPr lang="fr-FR" sz="800" u="none" strike="noStrike" kern="1200" dirty="0">
                          <a:solidFill>
                            <a:schemeClr val="dk1"/>
                          </a:solidFill>
                          <a:effectLst/>
                          <a:latin typeface="Marianne" panose="02000000000000000000" pitchFamily="2" charset="0"/>
                          <a:ea typeface="+mn-ea"/>
                          <a:cs typeface="+mn-cs"/>
                        </a:rPr>
                        <a:t>591</a:t>
                      </a:r>
                    </a:p>
                  </a:txBody>
                  <a:tcPr marL="9525" marR="9525" marT="9525" marB="0" anchor="ctr"/>
                </a:tc>
                <a:tc>
                  <a:txBody>
                    <a:bodyPr/>
                    <a:lstStyle/>
                    <a:p>
                      <a:pPr algn="r" fontAlgn="ctr"/>
                      <a:r>
                        <a:rPr lang="fr-FR" sz="800" u="none" strike="noStrike" kern="1200">
                          <a:solidFill>
                            <a:schemeClr val="dk1"/>
                          </a:solidFill>
                          <a:effectLst/>
                          <a:latin typeface="Marianne" panose="02000000000000000000" pitchFamily="2" charset="0"/>
                          <a:ea typeface="+mn-ea"/>
                          <a:cs typeface="+mn-cs"/>
                        </a:rPr>
                        <a:t>913</a:t>
                      </a:r>
                    </a:p>
                  </a:txBody>
                  <a:tcPr marL="9525" marR="9525" marT="9525" marB="0" anchor="ctr"/>
                </a:tc>
                <a:tc>
                  <a:txBody>
                    <a:bodyPr/>
                    <a:lstStyle/>
                    <a:p>
                      <a:pPr algn="r" fontAlgn="ctr"/>
                      <a:r>
                        <a:rPr lang="fr-FR" sz="800" u="none" strike="noStrike" kern="1200" dirty="0">
                          <a:solidFill>
                            <a:schemeClr val="dk1"/>
                          </a:solidFill>
                          <a:effectLst/>
                          <a:latin typeface="Marianne" panose="02000000000000000000" pitchFamily="2" charset="0"/>
                          <a:ea typeface="+mn-ea"/>
                          <a:cs typeface="+mn-cs"/>
                        </a:rPr>
                        <a:t>1 291</a:t>
                      </a:r>
                    </a:p>
                  </a:txBody>
                  <a:tcPr marL="9525" marR="9525" marT="9525" marB="0" anchor="ctr"/>
                </a:tc>
                <a:tc>
                  <a:txBody>
                    <a:bodyPr/>
                    <a:lstStyle/>
                    <a:p>
                      <a:pPr algn="r" fontAlgn="ctr"/>
                      <a:r>
                        <a:rPr lang="fr-FR" sz="800" u="none" strike="noStrike" kern="1200">
                          <a:solidFill>
                            <a:schemeClr val="dk1"/>
                          </a:solidFill>
                          <a:effectLst/>
                          <a:latin typeface="Marianne" panose="02000000000000000000" pitchFamily="2" charset="0"/>
                          <a:ea typeface="+mn-ea"/>
                          <a:cs typeface="+mn-cs"/>
                        </a:rPr>
                        <a:t>824</a:t>
                      </a:r>
                    </a:p>
                  </a:txBody>
                  <a:tcPr marL="9525" marR="9525" marT="9525" marB="0" anchor="ctr"/>
                </a:tc>
                <a:tc>
                  <a:txBody>
                    <a:bodyPr/>
                    <a:lstStyle/>
                    <a:p>
                      <a:pPr algn="r" fontAlgn="ctr"/>
                      <a:r>
                        <a:rPr lang="fr-FR" sz="800" u="none" strike="noStrike" kern="1200" dirty="0">
                          <a:solidFill>
                            <a:schemeClr val="dk1"/>
                          </a:solidFill>
                          <a:effectLst/>
                          <a:latin typeface="Marianne" panose="02000000000000000000" pitchFamily="2" charset="0"/>
                          <a:ea typeface="+mn-ea"/>
                          <a:cs typeface="+mn-cs"/>
                        </a:rPr>
                        <a:t>3 619</a:t>
                      </a:r>
                    </a:p>
                  </a:txBody>
                  <a:tcPr marL="9525" marR="9525" marT="9525" marB="0" anchor="ctr">
                    <a:solidFill>
                      <a:srgbClr val="E4794A"/>
                    </a:solidFill>
                  </a:tcPr>
                </a:tc>
                <a:tc>
                  <a:txBody>
                    <a:bodyPr/>
                    <a:lstStyle/>
                    <a:p>
                      <a:pPr algn="r" fontAlgn="ctr"/>
                      <a:r>
                        <a:rPr lang="fr-FR" sz="800" u="none" strike="noStrike" kern="1200">
                          <a:solidFill>
                            <a:schemeClr val="dk1"/>
                          </a:solidFill>
                          <a:effectLst/>
                          <a:latin typeface="Marianne" panose="02000000000000000000" pitchFamily="2" charset="0"/>
                          <a:ea typeface="+mn-ea"/>
                          <a:cs typeface="+mn-cs"/>
                        </a:rPr>
                        <a:t>65 319</a:t>
                      </a:r>
                    </a:p>
                  </a:txBody>
                  <a:tcPr marL="9525" marR="9525" marT="9525" marB="0" anchor="ctr">
                    <a:solidFill>
                      <a:srgbClr val="F1F0EA"/>
                    </a:solidFill>
                  </a:tcPr>
                </a:tc>
                <a:extLst>
                  <a:ext uri="{0D108BD9-81ED-4DB2-BD59-A6C34878D82A}">
                    <a16:rowId xmlns:a16="http://schemas.microsoft.com/office/drawing/2014/main" val="2742432061"/>
                  </a:ext>
                </a:extLst>
              </a:tr>
              <a:tr h="136370">
                <a:tc>
                  <a:txBody>
                    <a:bodyPr/>
                    <a:lstStyle/>
                    <a:p>
                      <a:pPr marL="0" algn="l" defTabSz="685800" rtl="0" eaLnBrk="1" fontAlgn="ctr" latinLnBrk="0" hangingPunct="1"/>
                      <a:r>
                        <a:rPr lang="fr-FR" sz="800" u="none" strike="noStrike" kern="1200">
                          <a:solidFill>
                            <a:schemeClr val="dk1"/>
                          </a:solidFill>
                          <a:effectLst/>
                          <a:latin typeface="Marianne" panose="02000000000000000000" pitchFamily="2" charset="0"/>
                          <a:ea typeface="+mn-ea"/>
                          <a:cs typeface="+mn-cs"/>
                        </a:rPr>
                        <a:t>Taux de croissance annuel moyen 2014-2020 en % (5)</a:t>
                      </a:r>
                    </a:p>
                  </a:txBody>
                  <a:tcPr marL="9525" marR="9525" marT="9525" marB="0" anchor="ctr"/>
                </a:tc>
                <a:tc>
                  <a:txBody>
                    <a:bodyPr/>
                    <a:lstStyle/>
                    <a:p>
                      <a:pPr algn="r" fontAlgn="ctr"/>
                      <a:r>
                        <a:rPr lang="fr-FR" sz="800" u="none" strike="noStrike" kern="1200">
                          <a:solidFill>
                            <a:schemeClr val="dk1"/>
                          </a:solidFill>
                          <a:effectLst/>
                          <a:latin typeface="Marianne" panose="02000000000000000000" pitchFamily="2" charset="0"/>
                          <a:ea typeface="+mn-ea"/>
                          <a:cs typeface="+mn-cs"/>
                        </a:rPr>
                        <a:t>0,2</a:t>
                      </a:r>
                    </a:p>
                  </a:txBody>
                  <a:tcPr marL="9525" marR="9525" marT="9525" marB="0" anchor="ctr"/>
                </a:tc>
                <a:tc>
                  <a:txBody>
                    <a:bodyPr/>
                    <a:lstStyle/>
                    <a:p>
                      <a:pPr algn="r" fontAlgn="ctr"/>
                      <a:r>
                        <a:rPr lang="fr-FR" sz="800" u="none" strike="noStrike" kern="1200">
                          <a:solidFill>
                            <a:schemeClr val="dk1"/>
                          </a:solidFill>
                          <a:effectLst/>
                          <a:latin typeface="Marianne" panose="02000000000000000000" pitchFamily="2" charset="0"/>
                          <a:ea typeface="+mn-ea"/>
                          <a:cs typeface="+mn-cs"/>
                        </a:rPr>
                        <a:t>0,2</a:t>
                      </a:r>
                    </a:p>
                  </a:txBody>
                  <a:tcPr marL="9525" marR="9525" marT="9525" marB="0" anchor="ctr"/>
                </a:tc>
                <a:tc>
                  <a:txBody>
                    <a:bodyPr/>
                    <a:lstStyle/>
                    <a:p>
                      <a:pPr algn="r" fontAlgn="ctr"/>
                      <a:r>
                        <a:rPr lang="fr-FR" sz="800" u="none" strike="noStrike" kern="1200" dirty="0">
                          <a:solidFill>
                            <a:schemeClr val="dk1"/>
                          </a:solidFill>
                          <a:effectLst/>
                          <a:latin typeface="Marianne" panose="02000000000000000000" pitchFamily="2" charset="0"/>
                          <a:ea typeface="+mn-ea"/>
                          <a:cs typeface="+mn-cs"/>
                        </a:rPr>
                        <a:t>0,9</a:t>
                      </a:r>
                    </a:p>
                  </a:txBody>
                  <a:tcPr marL="9525" marR="9525" marT="9525" marB="0" anchor="ctr"/>
                </a:tc>
                <a:tc>
                  <a:txBody>
                    <a:bodyPr/>
                    <a:lstStyle/>
                    <a:p>
                      <a:pPr algn="r" fontAlgn="ctr"/>
                      <a:r>
                        <a:rPr lang="fr-FR" sz="800" u="none" strike="noStrike" kern="1200">
                          <a:solidFill>
                            <a:schemeClr val="dk1"/>
                          </a:solidFill>
                          <a:effectLst/>
                          <a:latin typeface="Marianne" panose="02000000000000000000" pitchFamily="2" charset="0"/>
                          <a:ea typeface="+mn-ea"/>
                          <a:cs typeface="+mn-cs"/>
                        </a:rPr>
                        <a:t>0,5</a:t>
                      </a:r>
                    </a:p>
                  </a:txBody>
                  <a:tcPr marL="9525" marR="9525" marT="9525" marB="0" anchor="ctr"/>
                </a:tc>
                <a:tc>
                  <a:txBody>
                    <a:bodyPr/>
                    <a:lstStyle/>
                    <a:p>
                      <a:pPr algn="r" fontAlgn="ctr"/>
                      <a:r>
                        <a:rPr lang="fr-FR" sz="800" u="none" strike="noStrike" kern="1200">
                          <a:solidFill>
                            <a:schemeClr val="dk1"/>
                          </a:solidFill>
                          <a:effectLst/>
                          <a:latin typeface="Marianne" panose="02000000000000000000" pitchFamily="2" charset="0"/>
                          <a:ea typeface="+mn-ea"/>
                          <a:cs typeface="+mn-cs"/>
                        </a:rPr>
                        <a:t>0,5</a:t>
                      </a:r>
                    </a:p>
                  </a:txBody>
                  <a:tcPr marL="9525" marR="9525" marT="9525" marB="0" anchor="ctr">
                    <a:solidFill>
                      <a:srgbClr val="E4794A"/>
                    </a:solidFill>
                  </a:tcPr>
                </a:tc>
                <a:tc>
                  <a:txBody>
                    <a:bodyPr/>
                    <a:lstStyle/>
                    <a:p>
                      <a:pPr algn="r" fontAlgn="ctr"/>
                      <a:r>
                        <a:rPr lang="fr-FR" sz="800" u="none" strike="noStrike" kern="1200" dirty="0">
                          <a:solidFill>
                            <a:schemeClr val="dk1"/>
                          </a:solidFill>
                          <a:effectLst/>
                          <a:latin typeface="Marianne" panose="02000000000000000000" pitchFamily="2" charset="0"/>
                          <a:ea typeface="+mn-ea"/>
                          <a:cs typeface="+mn-cs"/>
                        </a:rPr>
                        <a:t>0,3</a:t>
                      </a:r>
                    </a:p>
                  </a:txBody>
                  <a:tcPr marL="9525" marR="9525" marT="9525" marB="0" anchor="ctr">
                    <a:solidFill>
                      <a:srgbClr val="F1F0EA"/>
                    </a:solidFill>
                  </a:tcPr>
                </a:tc>
                <a:extLst>
                  <a:ext uri="{0D108BD9-81ED-4DB2-BD59-A6C34878D82A}">
                    <a16:rowId xmlns:a16="http://schemas.microsoft.com/office/drawing/2014/main" val="1810335258"/>
                  </a:ext>
                </a:extLst>
              </a:tr>
              <a:tr h="136370">
                <a:tc>
                  <a:txBody>
                    <a:bodyPr/>
                    <a:lstStyle/>
                    <a:p>
                      <a:pPr marL="0" algn="l" defTabSz="685800" rtl="0" eaLnBrk="1" fontAlgn="ctr" latinLnBrk="0" hangingPunct="1"/>
                      <a:r>
                        <a:rPr lang="fr-FR" sz="800" u="none" strike="noStrike" kern="1200" dirty="0">
                          <a:solidFill>
                            <a:schemeClr val="dk1"/>
                          </a:solidFill>
                          <a:effectLst/>
                          <a:latin typeface="Marianne" panose="02000000000000000000" pitchFamily="2" charset="0"/>
                          <a:ea typeface="+mn-ea"/>
                          <a:cs typeface="+mn-cs"/>
                        </a:rPr>
                        <a:t>dont dû au solde migratoire</a:t>
                      </a:r>
                    </a:p>
                  </a:txBody>
                  <a:tcPr marL="228600" marR="9525" marT="9525" marB="0"/>
                </a:tc>
                <a:tc>
                  <a:txBody>
                    <a:bodyPr/>
                    <a:lstStyle/>
                    <a:p>
                      <a:pPr algn="r" fontAlgn="ctr"/>
                      <a:r>
                        <a:rPr lang="fr-FR" sz="800" u="none" strike="noStrike" kern="1200">
                          <a:solidFill>
                            <a:schemeClr val="dk1"/>
                          </a:solidFill>
                          <a:effectLst/>
                          <a:latin typeface="Marianne" panose="02000000000000000000" pitchFamily="2" charset="0"/>
                          <a:ea typeface="+mn-ea"/>
                          <a:cs typeface="+mn-cs"/>
                        </a:rPr>
                        <a:t>0,5</a:t>
                      </a:r>
                    </a:p>
                  </a:txBody>
                  <a:tcPr marL="9525" marR="9525" marT="9525" marB="0" anchor="ctr"/>
                </a:tc>
                <a:tc>
                  <a:txBody>
                    <a:bodyPr/>
                    <a:lstStyle/>
                    <a:p>
                      <a:pPr algn="r" fontAlgn="ctr"/>
                      <a:r>
                        <a:rPr lang="fr-FR" sz="800" u="none" strike="noStrike" kern="1200">
                          <a:solidFill>
                            <a:schemeClr val="dk1"/>
                          </a:solidFill>
                          <a:effectLst/>
                          <a:latin typeface="Marianne" panose="02000000000000000000" pitchFamily="2" charset="0"/>
                          <a:ea typeface="+mn-ea"/>
                          <a:cs typeface="+mn-cs"/>
                        </a:rPr>
                        <a:t>0,4</a:t>
                      </a:r>
                    </a:p>
                  </a:txBody>
                  <a:tcPr marL="9525" marR="9525" marT="9525" marB="0" anchor="ctr"/>
                </a:tc>
                <a:tc>
                  <a:txBody>
                    <a:bodyPr/>
                    <a:lstStyle/>
                    <a:p>
                      <a:pPr algn="r" fontAlgn="ctr"/>
                      <a:r>
                        <a:rPr lang="fr-FR" sz="800" u="none" strike="noStrike" kern="1200" dirty="0">
                          <a:solidFill>
                            <a:schemeClr val="dk1"/>
                          </a:solidFill>
                          <a:effectLst/>
                          <a:latin typeface="Marianne" panose="02000000000000000000" pitchFamily="2" charset="0"/>
                          <a:ea typeface="+mn-ea"/>
                          <a:cs typeface="+mn-cs"/>
                        </a:rPr>
                        <a:t>0,6</a:t>
                      </a:r>
                    </a:p>
                  </a:txBody>
                  <a:tcPr marL="9525" marR="9525" marT="9525" marB="0" anchor="ctr"/>
                </a:tc>
                <a:tc>
                  <a:txBody>
                    <a:bodyPr/>
                    <a:lstStyle/>
                    <a:p>
                      <a:pPr algn="r" fontAlgn="ctr"/>
                      <a:r>
                        <a:rPr lang="fr-FR" sz="800" u="none" strike="noStrike" kern="1200">
                          <a:solidFill>
                            <a:schemeClr val="dk1"/>
                          </a:solidFill>
                          <a:effectLst/>
                          <a:latin typeface="Marianne" panose="02000000000000000000" pitchFamily="2" charset="0"/>
                          <a:ea typeface="+mn-ea"/>
                          <a:cs typeface="+mn-cs"/>
                        </a:rPr>
                        <a:t>0,7</a:t>
                      </a:r>
                    </a:p>
                  </a:txBody>
                  <a:tcPr marL="9525" marR="9525" marT="9525" marB="0" anchor="ctr"/>
                </a:tc>
                <a:tc>
                  <a:txBody>
                    <a:bodyPr/>
                    <a:lstStyle/>
                    <a:p>
                      <a:pPr algn="r" fontAlgn="ctr"/>
                      <a:r>
                        <a:rPr lang="fr-FR" sz="800" u="none" strike="noStrike" kern="1200" dirty="0">
                          <a:solidFill>
                            <a:schemeClr val="dk1"/>
                          </a:solidFill>
                          <a:effectLst/>
                          <a:latin typeface="Marianne" panose="02000000000000000000" pitchFamily="2" charset="0"/>
                          <a:ea typeface="+mn-ea"/>
                          <a:cs typeface="+mn-cs"/>
                        </a:rPr>
                        <a:t>0,5</a:t>
                      </a:r>
                    </a:p>
                  </a:txBody>
                  <a:tcPr marL="9525" marR="9525" marT="9525" marB="0" anchor="ctr">
                    <a:solidFill>
                      <a:srgbClr val="E4794A"/>
                    </a:solidFill>
                  </a:tcPr>
                </a:tc>
                <a:tc>
                  <a:txBody>
                    <a:bodyPr/>
                    <a:lstStyle/>
                    <a:p>
                      <a:pPr algn="r" fontAlgn="ctr"/>
                      <a:r>
                        <a:rPr lang="fr-FR" sz="800" u="none" strike="noStrike" kern="1200">
                          <a:solidFill>
                            <a:schemeClr val="dk1"/>
                          </a:solidFill>
                          <a:effectLst/>
                          <a:latin typeface="Marianne" panose="02000000000000000000" pitchFamily="2" charset="0"/>
                          <a:ea typeface="+mn-ea"/>
                          <a:cs typeface="+mn-cs"/>
                        </a:rPr>
                        <a:t>0,1</a:t>
                      </a:r>
                    </a:p>
                  </a:txBody>
                  <a:tcPr marL="9525" marR="9525" marT="9525" marB="0" anchor="ctr">
                    <a:solidFill>
                      <a:srgbClr val="F1F0EA"/>
                    </a:solidFill>
                  </a:tcPr>
                </a:tc>
                <a:extLst>
                  <a:ext uri="{0D108BD9-81ED-4DB2-BD59-A6C34878D82A}">
                    <a16:rowId xmlns:a16="http://schemas.microsoft.com/office/drawing/2014/main" val="2044807611"/>
                  </a:ext>
                </a:extLst>
              </a:tr>
              <a:tr h="136370">
                <a:tc>
                  <a:txBody>
                    <a:bodyPr/>
                    <a:lstStyle/>
                    <a:p>
                      <a:pPr marL="0" algn="l" defTabSz="685800" rtl="0" eaLnBrk="1" fontAlgn="ctr" latinLnBrk="0" hangingPunct="1"/>
                      <a:r>
                        <a:rPr lang="fr-FR" sz="800" u="none" strike="noStrike" kern="1200">
                          <a:solidFill>
                            <a:schemeClr val="dk1"/>
                          </a:solidFill>
                          <a:effectLst/>
                          <a:latin typeface="Marianne" panose="02000000000000000000" pitchFamily="2" charset="0"/>
                          <a:ea typeface="+mn-ea"/>
                          <a:cs typeface="+mn-cs"/>
                        </a:rPr>
                        <a:t>Densité au 01/01/2024 (nombre d'habitants par km²)</a:t>
                      </a:r>
                    </a:p>
                  </a:txBody>
                  <a:tcPr marL="9525" marR="9525" marT="9525" marB="0" anchor="ctr"/>
                </a:tc>
                <a:tc>
                  <a:txBody>
                    <a:bodyPr/>
                    <a:lstStyle/>
                    <a:p>
                      <a:pPr algn="r" fontAlgn="ctr"/>
                      <a:r>
                        <a:rPr lang="fr-FR" sz="800" u="none" strike="noStrike" kern="1200">
                          <a:solidFill>
                            <a:schemeClr val="dk1"/>
                          </a:solidFill>
                          <a:effectLst/>
                          <a:latin typeface="Marianne" panose="02000000000000000000" pitchFamily="2" charset="0"/>
                          <a:ea typeface="+mn-ea"/>
                          <a:cs typeface="+mn-cs"/>
                        </a:rPr>
                        <a:t>89</a:t>
                      </a:r>
                    </a:p>
                  </a:txBody>
                  <a:tcPr marL="9525" marR="9525" marT="9525" marB="0" anchor="ctr"/>
                </a:tc>
                <a:tc>
                  <a:txBody>
                    <a:bodyPr/>
                    <a:lstStyle/>
                    <a:p>
                      <a:pPr algn="r" fontAlgn="ctr"/>
                      <a:r>
                        <a:rPr lang="fr-FR" sz="800" u="none" strike="noStrike" kern="1200">
                          <a:solidFill>
                            <a:schemeClr val="dk1"/>
                          </a:solidFill>
                          <a:effectLst/>
                          <a:latin typeface="Marianne" panose="02000000000000000000" pitchFamily="2" charset="0"/>
                          <a:ea typeface="+mn-ea"/>
                          <a:cs typeface="+mn-cs"/>
                        </a:rPr>
                        <a:t>138</a:t>
                      </a:r>
                    </a:p>
                  </a:txBody>
                  <a:tcPr marL="9525" marR="9525" marT="9525" marB="0" anchor="ctr"/>
                </a:tc>
                <a:tc>
                  <a:txBody>
                    <a:bodyPr/>
                    <a:lstStyle/>
                    <a:p>
                      <a:pPr algn="r" fontAlgn="ctr"/>
                      <a:r>
                        <a:rPr lang="fr-FR" sz="800" u="none" strike="noStrike" kern="1200">
                          <a:solidFill>
                            <a:schemeClr val="dk1"/>
                          </a:solidFill>
                          <a:effectLst/>
                          <a:latin typeface="Marianne" panose="02000000000000000000" pitchFamily="2" charset="0"/>
                          <a:ea typeface="+mn-ea"/>
                          <a:cs typeface="+mn-cs"/>
                        </a:rPr>
                        <a:t>167</a:t>
                      </a:r>
                    </a:p>
                  </a:txBody>
                  <a:tcPr marL="9525" marR="9525" marT="9525" marB="0" anchor="ctr"/>
                </a:tc>
                <a:tc>
                  <a:txBody>
                    <a:bodyPr/>
                    <a:lstStyle/>
                    <a:p>
                      <a:pPr algn="r" fontAlgn="ctr"/>
                      <a:r>
                        <a:rPr lang="fr-FR" sz="800" u="none" strike="noStrike" kern="1200">
                          <a:solidFill>
                            <a:schemeClr val="dk1"/>
                          </a:solidFill>
                          <a:effectLst/>
                          <a:latin typeface="Marianne" panose="02000000000000000000" pitchFamily="2" charset="0"/>
                          <a:ea typeface="+mn-ea"/>
                          <a:cs typeface="+mn-cs"/>
                        </a:rPr>
                        <a:t>115</a:t>
                      </a:r>
                    </a:p>
                  </a:txBody>
                  <a:tcPr marL="9525" marR="9525" marT="9525" marB="0" anchor="ctr"/>
                </a:tc>
                <a:tc>
                  <a:txBody>
                    <a:bodyPr/>
                    <a:lstStyle/>
                    <a:p>
                      <a:pPr algn="r" fontAlgn="ctr"/>
                      <a:r>
                        <a:rPr lang="fr-FR" sz="800" u="none" strike="noStrike" kern="1200">
                          <a:solidFill>
                            <a:schemeClr val="dk1"/>
                          </a:solidFill>
                          <a:effectLst/>
                          <a:latin typeface="Marianne" panose="02000000000000000000" pitchFamily="2" charset="0"/>
                          <a:ea typeface="+mn-ea"/>
                          <a:cs typeface="+mn-cs"/>
                        </a:rPr>
                        <a:t>127</a:t>
                      </a:r>
                    </a:p>
                  </a:txBody>
                  <a:tcPr marL="9525" marR="9525" marT="9525" marB="0" anchor="ctr">
                    <a:solidFill>
                      <a:srgbClr val="E4794A"/>
                    </a:solidFill>
                  </a:tcPr>
                </a:tc>
                <a:tc>
                  <a:txBody>
                    <a:bodyPr/>
                    <a:lstStyle/>
                    <a:p>
                      <a:pPr algn="r" fontAlgn="ctr"/>
                      <a:r>
                        <a:rPr lang="fr-FR" sz="800" u="none" strike="noStrike" kern="1200">
                          <a:solidFill>
                            <a:schemeClr val="dk1"/>
                          </a:solidFill>
                          <a:effectLst/>
                          <a:latin typeface="Marianne" panose="02000000000000000000" pitchFamily="2" charset="0"/>
                          <a:ea typeface="+mn-ea"/>
                          <a:cs typeface="+mn-cs"/>
                        </a:rPr>
                        <a:t>122</a:t>
                      </a:r>
                    </a:p>
                  </a:txBody>
                  <a:tcPr marL="9525" marR="9525" marT="9525" marB="0" anchor="ctr">
                    <a:solidFill>
                      <a:srgbClr val="F1F0EA"/>
                    </a:solidFill>
                  </a:tcPr>
                </a:tc>
                <a:extLst>
                  <a:ext uri="{0D108BD9-81ED-4DB2-BD59-A6C34878D82A}">
                    <a16:rowId xmlns:a16="http://schemas.microsoft.com/office/drawing/2014/main" val="372051273"/>
                  </a:ext>
                </a:extLst>
              </a:tr>
              <a:tr h="136370">
                <a:tc>
                  <a:txBody>
                    <a:bodyPr/>
                    <a:lstStyle/>
                    <a:p>
                      <a:pPr marL="0" algn="l" defTabSz="685800" rtl="0" eaLnBrk="1" fontAlgn="ctr" latinLnBrk="0" hangingPunct="1"/>
                      <a:r>
                        <a:rPr lang="fr-FR" sz="800" u="none" strike="noStrike" kern="1200" dirty="0">
                          <a:solidFill>
                            <a:schemeClr val="dk1"/>
                          </a:solidFill>
                          <a:effectLst/>
                          <a:latin typeface="Marianne" panose="02000000000000000000" pitchFamily="2" charset="0"/>
                          <a:ea typeface="+mn-ea"/>
                          <a:cs typeface="+mn-cs"/>
                        </a:rPr>
                        <a:t>Naissances domiciliées 2022 définitives</a:t>
                      </a:r>
                    </a:p>
                  </a:txBody>
                  <a:tcPr marL="9525" marR="9525" marT="9525" marB="0" anchor="ctr"/>
                </a:tc>
                <a:tc>
                  <a:txBody>
                    <a:bodyPr/>
                    <a:lstStyle/>
                    <a:p>
                      <a:pPr algn="r" fontAlgn="ctr"/>
                      <a:r>
                        <a:rPr lang="fr-FR" sz="800" u="none" strike="noStrike" kern="1200">
                          <a:solidFill>
                            <a:schemeClr val="dk1"/>
                          </a:solidFill>
                          <a:effectLst/>
                          <a:latin typeface="Marianne" panose="02000000000000000000" pitchFamily="2" charset="0"/>
                          <a:ea typeface="+mn-ea"/>
                          <a:cs typeface="+mn-cs"/>
                        </a:rPr>
                        <a:t>4 991</a:t>
                      </a:r>
                    </a:p>
                  </a:txBody>
                  <a:tcPr marL="9525" marR="9525" marT="9525" marB="0" anchor="ctr"/>
                </a:tc>
                <a:tc>
                  <a:txBody>
                    <a:bodyPr/>
                    <a:lstStyle/>
                    <a:p>
                      <a:pPr algn="r" fontAlgn="ctr"/>
                      <a:r>
                        <a:rPr lang="fr-FR" sz="800" u="none" strike="noStrike" kern="1200">
                          <a:solidFill>
                            <a:schemeClr val="dk1"/>
                          </a:solidFill>
                          <a:effectLst/>
                          <a:latin typeface="Marianne" panose="02000000000000000000" pitchFamily="2" charset="0"/>
                          <a:ea typeface="+mn-ea"/>
                          <a:cs typeface="+mn-cs"/>
                        </a:rPr>
                        <a:t>7 964</a:t>
                      </a:r>
                    </a:p>
                  </a:txBody>
                  <a:tcPr marL="9525" marR="9525" marT="9525" marB="0" anchor="ctr"/>
                </a:tc>
                <a:tc>
                  <a:txBody>
                    <a:bodyPr/>
                    <a:lstStyle/>
                    <a:p>
                      <a:pPr algn="r" fontAlgn="ctr"/>
                      <a:r>
                        <a:rPr lang="fr-FR" sz="800" u="none" strike="noStrike" kern="1200" dirty="0">
                          <a:solidFill>
                            <a:schemeClr val="dk1"/>
                          </a:solidFill>
                          <a:effectLst/>
                          <a:latin typeface="Marianne" panose="02000000000000000000" pitchFamily="2" charset="0"/>
                          <a:ea typeface="+mn-ea"/>
                          <a:cs typeface="+mn-cs"/>
                        </a:rPr>
                        <a:t>11 349</a:t>
                      </a:r>
                    </a:p>
                  </a:txBody>
                  <a:tcPr marL="9525" marR="9525" marT="9525" marB="0" anchor="ctr"/>
                </a:tc>
                <a:tc>
                  <a:txBody>
                    <a:bodyPr/>
                    <a:lstStyle/>
                    <a:p>
                      <a:pPr algn="r" fontAlgn="ctr"/>
                      <a:r>
                        <a:rPr lang="fr-FR" sz="800" u="none" strike="noStrike" kern="1200">
                          <a:solidFill>
                            <a:schemeClr val="dk1"/>
                          </a:solidFill>
                          <a:effectLst/>
                          <a:latin typeface="Marianne" panose="02000000000000000000" pitchFamily="2" charset="0"/>
                          <a:ea typeface="+mn-ea"/>
                          <a:cs typeface="+mn-cs"/>
                        </a:rPr>
                        <a:t>6 766</a:t>
                      </a:r>
                    </a:p>
                  </a:txBody>
                  <a:tcPr marL="9525" marR="9525" marT="9525" marB="0" anchor="ctr"/>
                </a:tc>
                <a:tc>
                  <a:txBody>
                    <a:bodyPr/>
                    <a:lstStyle/>
                    <a:p>
                      <a:pPr algn="r" fontAlgn="ctr"/>
                      <a:r>
                        <a:rPr lang="fr-FR" sz="800" u="none" strike="noStrike" kern="1200" dirty="0">
                          <a:solidFill>
                            <a:schemeClr val="dk1"/>
                          </a:solidFill>
                          <a:effectLst/>
                          <a:latin typeface="Marianne" panose="02000000000000000000" pitchFamily="2" charset="0"/>
                          <a:ea typeface="+mn-ea"/>
                          <a:cs typeface="+mn-cs"/>
                        </a:rPr>
                        <a:t>31 070</a:t>
                      </a:r>
                    </a:p>
                  </a:txBody>
                  <a:tcPr marL="9525" marR="9525" marT="9525" marB="0" anchor="ctr">
                    <a:solidFill>
                      <a:srgbClr val="E4794A"/>
                    </a:solidFill>
                  </a:tcPr>
                </a:tc>
                <a:tc>
                  <a:txBody>
                    <a:bodyPr/>
                    <a:lstStyle/>
                    <a:p>
                      <a:pPr algn="r" fontAlgn="ctr"/>
                      <a:r>
                        <a:rPr lang="fr-FR" sz="800" u="none" strike="noStrike" kern="1200" dirty="0">
                          <a:solidFill>
                            <a:schemeClr val="dk1"/>
                          </a:solidFill>
                          <a:effectLst/>
                          <a:latin typeface="Marianne" panose="02000000000000000000" pitchFamily="2" charset="0"/>
                          <a:ea typeface="+mn-ea"/>
                          <a:cs typeface="+mn-cs"/>
                        </a:rPr>
                        <a:t>685 370</a:t>
                      </a:r>
                    </a:p>
                  </a:txBody>
                  <a:tcPr marL="9525" marR="9525" marT="9525" marB="0" anchor="ctr">
                    <a:solidFill>
                      <a:srgbClr val="F1F0EA"/>
                    </a:solidFill>
                  </a:tcPr>
                </a:tc>
                <a:extLst>
                  <a:ext uri="{0D108BD9-81ED-4DB2-BD59-A6C34878D82A}">
                    <a16:rowId xmlns:a16="http://schemas.microsoft.com/office/drawing/2014/main" val="961800806"/>
                  </a:ext>
                </a:extLst>
              </a:tr>
              <a:tr h="137700">
                <a:tc>
                  <a:txBody>
                    <a:bodyPr/>
                    <a:lstStyle/>
                    <a:p>
                      <a:pPr marL="0" algn="l" defTabSz="685800" rtl="0" eaLnBrk="1" fontAlgn="ctr" latinLnBrk="0" hangingPunct="1"/>
                      <a:r>
                        <a:rPr lang="fr-FR" sz="800" u="none" strike="noStrike" kern="1200" dirty="0">
                          <a:solidFill>
                            <a:schemeClr val="dk1"/>
                          </a:solidFill>
                          <a:effectLst/>
                          <a:latin typeface="Marianne" panose="02000000000000000000" pitchFamily="2" charset="0"/>
                          <a:ea typeface="+mn-ea"/>
                          <a:cs typeface="+mn-cs"/>
                        </a:rPr>
                        <a:t>Décès domiciliés 2022 définitifs</a:t>
                      </a:r>
                    </a:p>
                  </a:txBody>
                  <a:tcPr marL="9525" marR="9525" marT="9525" marB="0"/>
                </a:tc>
                <a:tc>
                  <a:txBody>
                    <a:bodyPr/>
                    <a:lstStyle/>
                    <a:p>
                      <a:pPr algn="r" fontAlgn="t"/>
                      <a:r>
                        <a:rPr lang="fr-FR" sz="800" u="none" strike="noStrike" kern="1200">
                          <a:solidFill>
                            <a:schemeClr val="dk1"/>
                          </a:solidFill>
                          <a:effectLst/>
                          <a:latin typeface="Marianne" panose="02000000000000000000" pitchFamily="2" charset="0"/>
                          <a:ea typeface="+mn-ea"/>
                          <a:cs typeface="+mn-cs"/>
                        </a:rPr>
                        <a:t>8 590</a:t>
                      </a:r>
                    </a:p>
                  </a:txBody>
                  <a:tcPr marL="9525" marR="9525" marT="9525" marB="0"/>
                </a:tc>
                <a:tc>
                  <a:txBody>
                    <a:bodyPr/>
                    <a:lstStyle/>
                    <a:p>
                      <a:pPr algn="r" fontAlgn="t"/>
                      <a:r>
                        <a:rPr lang="fr-FR" sz="800" u="none" strike="noStrike" kern="1200">
                          <a:solidFill>
                            <a:schemeClr val="dk1"/>
                          </a:solidFill>
                          <a:effectLst/>
                          <a:latin typeface="Marianne" panose="02000000000000000000" pitchFamily="2" charset="0"/>
                          <a:ea typeface="+mn-ea"/>
                          <a:cs typeface="+mn-cs"/>
                        </a:rPr>
                        <a:t>11 480</a:t>
                      </a:r>
                    </a:p>
                  </a:txBody>
                  <a:tcPr marL="9525" marR="9525" marT="9525" marB="0"/>
                </a:tc>
                <a:tc>
                  <a:txBody>
                    <a:bodyPr/>
                    <a:lstStyle/>
                    <a:p>
                      <a:pPr algn="r" fontAlgn="t"/>
                      <a:r>
                        <a:rPr lang="fr-FR" sz="800" u="none" strike="noStrike" kern="1200">
                          <a:solidFill>
                            <a:schemeClr val="dk1"/>
                          </a:solidFill>
                          <a:effectLst/>
                          <a:latin typeface="Marianne" panose="02000000000000000000" pitchFamily="2" charset="0"/>
                          <a:ea typeface="+mn-ea"/>
                          <a:cs typeface="+mn-cs"/>
                        </a:rPr>
                        <a:t>9 502</a:t>
                      </a:r>
                    </a:p>
                  </a:txBody>
                  <a:tcPr marL="9525" marR="9525" marT="9525" marB="0"/>
                </a:tc>
                <a:tc>
                  <a:txBody>
                    <a:bodyPr/>
                    <a:lstStyle/>
                    <a:p>
                      <a:pPr algn="r" fontAlgn="t"/>
                      <a:r>
                        <a:rPr lang="fr-FR" sz="800" u="none" strike="noStrike" kern="1200" dirty="0">
                          <a:solidFill>
                            <a:schemeClr val="dk1"/>
                          </a:solidFill>
                          <a:effectLst/>
                          <a:latin typeface="Marianne" panose="02000000000000000000" pitchFamily="2" charset="0"/>
                          <a:ea typeface="+mn-ea"/>
                          <a:cs typeface="+mn-cs"/>
                        </a:rPr>
                        <a:t>9 540</a:t>
                      </a:r>
                    </a:p>
                  </a:txBody>
                  <a:tcPr marL="9525" marR="9525" marT="9525" marB="0"/>
                </a:tc>
                <a:tc>
                  <a:txBody>
                    <a:bodyPr/>
                    <a:lstStyle/>
                    <a:p>
                      <a:pPr algn="r" fontAlgn="t"/>
                      <a:r>
                        <a:rPr lang="fr-FR" sz="800" u="none" strike="noStrike" kern="1200" dirty="0">
                          <a:solidFill>
                            <a:schemeClr val="dk1"/>
                          </a:solidFill>
                          <a:effectLst/>
                          <a:latin typeface="Marianne" panose="02000000000000000000" pitchFamily="2" charset="0"/>
                          <a:ea typeface="+mn-ea"/>
                          <a:cs typeface="+mn-cs"/>
                        </a:rPr>
                        <a:t>39 112</a:t>
                      </a:r>
                    </a:p>
                  </a:txBody>
                  <a:tcPr marL="9525" marR="9525" marT="9525" marB="0">
                    <a:solidFill>
                      <a:srgbClr val="E4794A"/>
                    </a:solidFill>
                  </a:tcPr>
                </a:tc>
                <a:tc>
                  <a:txBody>
                    <a:bodyPr/>
                    <a:lstStyle/>
                    <a:p>
                      <a:pPr algn="r" fontAlgn="t"/>
                      <a:r>
                        <a:rPr lang="fr-FR" sz="800" u="none" strike="noStrike" kern="1200" dirty="0">
                          <a:solidFill>
                            <a:schemeClr val="dk1"/>
                          </a:solidFill>
                          <a:effectLst/>
                          <a:latin typeface="Marianne" panose="02000000000000000000" pitchFamily="2" charset="0"/>
                          <a:ea typeface="+mn-ea"/>
                          <a:cs typeface="+mn-cs"/>
                        </a:rPr>
                        <a:t>656 249</a:t>
                      </a:r>
                    </a:p>
                  </a:txBody>
                  <a:tcPr marL="9525" marR="9525" marT="9525" marB="0">
                    <a:solidFill>
                      <a:srgbClr val="F1F0EA"/>
                    </a:solidFill>
                  </a:tcPr>
                </a:tc>
                <a:extLst>
                  <a:ext uri="{0D108BD9-81ED-4DB2-BD59-A6C34878D82A}">
                    <a16:rowId xmlns:a16="http://schemas.microsoft.com/office/drawing/2014/main" val="3833557591"/>
                  </a:ext>
                </a:extLst>
              </a:tr>
              <a:tr h="136370">
                <a:tc>
                  <a:txBody>
                    <a:bodyPr/>
                    <a:lstStyle/>
                    <a:p>
                      <a:pPr marL="0" algn="l" defTabSz="685800" rtl="0" eaLnBrk="1" fontAlgn="ctr" latinLnBrk="0" hangingPunct="1"/>
                      <a:r>
                        <a:rPr lang="fr-FR" sz="800" u="none" strike="noStrike" kern="1200" dirty="0">
                          <a:solidFill>
                            <a:schemeClr val="dk1"/>
                          </a:solidFill>
                          <a:effectLst/>
                          <a:latin typeface="Marianne" panose="02000000000000000000" pitchFamily="2" charset="0"/>
                          <a:ea typeface="+mn-ea"/>
                          <a:cs typeface="+mn-cs"/>
                        </a:rPr>
                        <a:t>Part de la population vivant dans une aire d'attraction des villes en 2020 (3)</a:t>
                      </a:r>
                    </a:p>
                  </a:txBody>
                  <a:tcPr marL="9525" marR="9525" marT="9525" marB="0" anchor="ctr"/>
                </a:tc>
                <a:tc>
                  <a:txBody>
                    <a:bodyPr/>
                    <a:lstStyle/>
                    <a:p>
                      <a:pPr algn="r" fontAlgn="ctr"/>
                      <a:r>
                        <a:rPr lang="fr-FR" sz="800" u="none" strike="noStrike" kern="1200">
                          <a:solidFill>
                            <a:schemeClr val="dk1"/>
                          </a:solidFill>
                          <a:effectLst/>
                          <a:latin typeface="Marianne" panose="02000000000000000000" pitchFamily="2" charset="0"/>
                          <a:ea typeface="+mn-ea"/>
                          <a:cs typeface="+mn-cs"/>
                        </a:rPr>
                        <a:t>78,9</a:t>
                      </a:r>
                    </a:p>
                  </a:txBody>
                  <a:tcPr marL="9525" marR="9525" marT="9525" marB="0" anchor="ctr"/>
                </a:tc>
                <a:tc>
                  <a:txBody>
                    <a:bodyPr/>
                    <a:lstStyle/>
                    <a:p>
                      <a:pPr algn="r" fontAlgn="ctr"/>
                      <a:r>
                        <a:rPr lang="fr-FR" sz="800" u="none" strike="noStrike" kern="1200">
                          <a:solidFill>
                            <a:schemeClr val="dk1"/>
                          </a:solidFill>
                          <a:effectLst/>
                          <a:latin typeface="Marianne" panose="02000000000000000000" pitchFamily="2" charset="0"/>
                          <a:ea typeface="+mn-ea"/>
                          <a:cs typeface="+mn-cs"/>
                        </a:rPr>
                        <a:t>90,1</a:t>
                      </a:r>
                    </a:p>
                  </a:txBody>
                  <a:tcPr marL="9525" marR="9525" marT="9525" marB="0" anchor="ctr"/>
                </a:tc>
                <a:tc>
                  <a:txBody>
                    <a:bodyPr/>
                    <a:lstStyle/>
                    <a:p>
                      <a:pPr algn="r" fontAlgn="ctr"/>
                      <a:r>
                        <a:rPr lang="fr-FR" sz="800" u="none" strike="noStrike" kern="1200">
                          <a:solidFill>
                            <a:schemeClr val="dk1"/>
                          </a:solidFill>
                          <a:effectLst/>
                          <a:latin typeface="Marianne" panose="02000000000000000000" pitchFamily="2" charset="0"/>
                          <a:ea typeface="+mn-ea"/>
                          <a:cs typeface="+mn-cs"/>
                        </a:rPr>
                        <a:t>95,0</a:t>
                      </a:r>
                    </a:p>
                  </a:txBody>
                  <a:tcPr marL="9525" marR="9525" marT="9525" marB="0" anchor="ctr"/>
                </a:tc>
                <a:tc>
                  <a:txBody>
                    <a:bodyPr/>
                    <a:lstStyle/>
                    <a:p>
                      <a:pPr algn="r" fontAlgn="ctr"/>
                      <a:r>
                        <a:rPr lang="fr-FR" sz="800" u="none" strike="noStrike" kern="1200">
                          <a:solidFill>
                            <a:schemeClr val="dk1"/>
                          </a:solidFill>
                          <a:effectLst/>
                          <a:latin typeface="Marianne" panose="02000000000000000000" pitchFamily="2" charset="0"/>
                          <a:ea typeface="+mn-ea"/>
                          <a:cs typeface="+mn-cs"/>
                        </a:rPr>
                        <a:t>79,6</a:t>
                      </a:r>
                    </a:p>
                  </a:txBody>
                  <a:tcPr marL="9525" marR="9525" marT="9525" marB="0" anchor="ctr"/>
                </a:tc>
                <a:tc>
                  <a:txBody>
                    <a:bodyPr/>
                    <a:lstStyle/>
                    <a:p>
                      <a:pPr algn="r" fontAlgn="ctr"/>
                      <a:r>
                        <a:rPr lang="fr-FR" sz="800" u="none" strike="noStrike" kern="1200" dirty="0">
                          <a:solidFill>
                            <a:schemeClr val="dk1"/>
                          </a:solidFill>
                          <a:effectLst/>
                          <a:latin typeface="Marianne" panose="02000000000000000000" pitchFamily="2" charset="0"/>
                          <a:ea typeface="+mn-ea"/>
                          <a:cs typeface="+mn-cs"/>
                        </a:rPr>
                        <a:t>87,3</a:t>
                      </a:r>
                    </a:p>
                  </a:txBody>
                  <a:tcPr marL="9525" marR="9525" marT="9525" marB="0" anchor="ctr">
                    <a:solidFill>
                      <a:srgbClr val="E4794A"/>
                    </a:solidFill>
                  </a:tcPr>
                </a:tc>
                <a:tc>
                  <a:txBody>
                    <a:bodyPr/>
                    <a:lstStyle/>
                    <a:p>
                      <a:pPr algn="r" fontAlgn="ctr"/>
                      <a:r>
                        <a:rPr lang="fr-FR" sz="800" u="none" strike="noStrike" kern="1200">
                          <a:solidFill>
                            <a:schemeClr val="dk1"/>
                          </a:solidFill>
                          <a:effectLst/>
                          <a:latin typeface="Marianne" panose="02000000000000000000" pitchFamily="2" charset="0"/>
                          <a:ea typeface="+mn-ea"/>
                          <a:cs typeface="+mn-cs"/>
                        </a:rPr>
                        <a:t>93,3</a:t>
                      </a:r>
                    </a:p>
                  </a:txBody>
                  <a:tcPr marL="9525" marR="9525" marT="9525" marB="0" anchor="ctr">
                    <a:solidFill>
                      <a:srgbClr val="F1F0EA"/>
                    </a:solidFill>
                  </a:tcPr>
                </a:tc>
                <a:extLst>
                  <a:ext uri="{0D108BD9-81ED-4DB2-BD59-A6C34878D82A}">
                    <a16:rowId xmlns:a16="http://schemas.microsoft.com/office/drawing/2014/main" val="2736291142"/>
                  </a:ext>
                </a:extLst>
              </a:tr>
              <a:tr h="136370">
                <a:tc>
                  <a:txBody>
                    <a:bodyPr/>
                    <a:lstStyle/>
                    <a:p>
                      <a:pPr marL="0" algn="l" defTabSz="685800" rtl="0" eaLnBrk="1" fontAlgn="ctr" latinLnBrk="0" hangingPunct="1"/>
                      <a:r>
                        <a:rPr lang="fr-FR" sz="800" u="none" strike="noStrike" kern="1200" dirty="0">
                          <a:solidFill>
                            <a:schemeClr val="dk1"/>
                          </a:solidFill>
                          <a:effectLst/>
                          <a:latin typeface="Marianne" panose="02000000000000000000" pitchFamily="2" charset="0"/>
                          <a:ea typeface="+mn-ea"/>
                          <a:cs typeface="+mn-cs"/>
                        </a:rPr>
                        <a:t>Part des familles monoparentales en 2020 en %</a:t>
                      </a:r>
                    </a:p>
                  </a:txBody>
                  <a:tcPr marL="9525" marR="9525" marT="9525" marB="0" anchor="ctr"/>
                </a:tc>
                <a:tc>
                  <a:txBody>
                    <a:bodyPr/>
                    <a:lstStyle/>
                    <a:p>
                      <a:pPr algn="r" fontAlgn="ctr"/>
                      <a:r>
                        <a:rPr lang="fr-FR" sz="800" u="none" strike="noStrike" kern="1200">
                          <a:solidFill>
                            <a:schemeClr val="dk1"/>
                          </a:solidFill>
                          <a:effectLst/>
                          <a:latin typeface="Marianne" panose="02000000000000000000" pitchFamily="2" charset="0"/>
                          <a:ea typeface="+mn-ea"/>
                          <a:cs typeface="+mn-cs"/>
                        </a:rPr>
                        <a:t>13,1</a:t>
                      </a:r>
                    </a:p>
                  </a:txBody>
                  <a:tcPr marL="9525" marR="9525" marT="9525" marB="0" anchor="ctr"/>
                </a:tc>
                <a:tc>
                  <a:txBody>
                    <a:bodyPr/>
                    <a:lstStyle/>
                    <a:p>
                      <a:pPr algn="r" fontAlgn="ctr"/>
                      <a:r>
                        <a:rPr lang="fr-FR" sz="800" u="none" strike="noStrike" kern="1200">
                          <a:solidFill>
                            <a:schemeClr val="dk1"/>
                          </a:solidFill>
                          <a:effectLst/>
                          <a:latin typeface="Marianne" panose="02000000000000000000" pitchFamily="2" charset="0"/>
                          <a:ea typeface="+mn-ea"/>
                          <a:cs typeface="+mn-cs"/>
                        </a:rPr>
                        <a:t>13,7</a:t>
                      </a:r>
                    </a:p>
                  </a:txBody>
                  <a:tcPr marL="9525" marR="9525" marT="9525" marB="0" anchor="ctr"/>
                </a:tc>
                <a:tc>
                  <a:txBody>
                    <a:bodyPr/>
                    <a:lstStyle/>
                    <a:p>
                      <a:pPr algn="r" fontAlgn="ctr"/>
                      <a:r>
                        <a:rPr lang="fr-FR" sz="800" u="none" strike="noStrike" kern="1200">
                          <a:solidFill>
                            <a:schemeClr val="dk1"/>
                          </a:solidFill>
                          <a:effectLst/>
                          <a:latin typeface="Marianne" panose="02000000000000000000" pitchFamily="2" charset="0"/>
                          <a:ea typeface="+mn-ea"/>
                          <a:cs typeface="+mn-cs"/>
                        </a:rPr>
                        <a:t>13,1</a:t>
                      </a:r>
                    </a:p>
                  </a:txBody>
                  <a:tcPr marL="9525" marR="9525" marT="9525" marB="0" anchor="ctr"/>
                </a:tc>
                <a:tc>
                  <a:txBody>
                    <a:bodyPr/>
                    <a:lstStyle/>
                    <a:p>
                      <a:pPr algn="r" fontAlgn="ctr"/>
                      <a:r>
                        <a:rPr lang="fr-FR" sz="800" u="none" strike="noStrike" kern="1200" dirty="0">
                          <a:solidFill>
                            <a:schemeClr val="dk1"/>
                          </a:solidFill>
                          <a:effectLst/>
                          <a:latin typeface="Marianne" panose="02000000000000000000" pitchFamily="2" charset="0"/>
                          <a:ea typeface="+mn-ea"/>
                          <a:cs typeface="+mn-cs"/>
                        </a:rPr>
                        <a:t>12,9</a:t>
                      </a:r>
                    </a:p>
                  </a:txBody>
                  <a:tcPr marL="9525" marR="9525" marT="9525" marB="0" anchor="ctr"/>
                </a:tc>
                <a:tc>
                  <a:txBody>
                    <a:bodyPr/>
                    <a:lstStyle/>
                    <a:p>
                      <a:pPr algn="r" fontAlgn="ctr"/>
                      <a:r>
                        <a:rPr lang="fr-FR" sz="800" u="none" strike="noStrike" kern="1200" dirty="0">
                          <a:solidFill>
                            <a:schemeClr val="dk1"/>
                          </a:solidFill>
                          <a:effectLst/>
                          <a:latin typeface="Marianne" panose="02000000000000000000" pitchFamily="2" charset="0"/>
                          <a:ea typeface="+mn-ea"/>
                          <a:cs typeface="+mn-cs"/>
                        </a:rPr>
                        <a:t>13,2</a:t>
                      </a:r>
                    </a:p>
                  </a:txBody>
                  <a:tcPr marL="9525" marR="9525" marT="9525" marB="0" anchor="ctr">
                    <a:solidFill>
                      <a:srgbClr val="E4794A"/>
                    </a:solidFill>
                  </a:tcPr>
                </a:tc>
                <a:tc>
                  <a:txBody>
                    <a:bodyPr/>
                    <a:lstStyle/>
                    <a:p>
                      <a:pPr algn="r" fontAlgn="ctr"/>
                      <a:r>
                        <a:rPr lang="fr-FR" sz="800" u="none" strike="noStrike" kern="1200" dirty="0">
                          <a:solidFill>
                            <a:schemeClr val="dk1"/>
                          </a:solidFill>
                          <a:effectLst/>
                          <a:latin typeface="Marianne" panose="02000000000000000000" pitchFamily="2" charset="0"/>
                          <a:ea typeface="+mn-ea"/>
                          <a:cs typeface="+mn-cs"/>
                        </a:rPr>
                        <a:t>16,1</a:t>
                      </a:r>
                    </a:p>
                  </a:txBody>
                  <a:tcPr marL="9525" marR="9525" marT="9525" marB="0" anchor="ctr">
                    <a:solidFill>
                      <a:srgbClr val="F1F0EA"/>
                    </a:solidFill>
                  </a:tcPr>
                </a:tc>
                <a:extLst>
                  <a:ext uri="{0D108BD9-81ED-4DB2-BD59-A6C34878D82A}">
                    <a16:rowId xmlns:a16="http://schemas.microsoft.com/office/drawing/2014/main" val="2307968776"/>
                  </a:ext>
                </a:extLst>
              </a:tr>
              <a:tr h="136370">
                <a:tc>
                  <a:txBody>
                    <a:bodyPr/>
                    <a:lstStyle/>
                    <a:p>
                      <a:pPr marL="0" algn="l" defTabSz="685800" rtl="0" eaLnBrk="1" fontAlgn="ctr" latinLnBrk="0" hangingPunct="1"/>
                      <a:r>
                        <a:rPr lang="fr-FR" sz="800" u="none" strike="noStrike" kern="1200" dirty="0">
                          <a:solidFill>
                            <a:schemeClr val="dk1"/>
                          </a:solidFill>
                          <a:effectLst/>
                          <a:latin typeface="Marianne" panose="02000000000000000000" pitchFamily="2" charset="0"/>
                          <a:ea typeface="+mn-ea"/>
                          <a:cs typeface="+mn-cs"/>
                        </a:rPr>
                        <a:t>Taux d'activité de la population en 2020 (rapport entre le nombre d'actifs et la population de 15 à 64 ans en % ) (3)</a:t>
                      </a:r>
                    </a:p>
                  </a:txBody>
                  <a:tcPr marL="9525" marR="9525" marT="9525" marB="0" anchor="ctr"/>
                </a:tc>
                <a:tc>
                  <a:txBody>
                    <a:bodyPr/>
                    <a:lstStyle/>
                    <a:p>
                      <a:pPr algn="r" fontAlgn="ctr"/>
                      <a:r>
                        <a:rPr lang="fr-FR" sz="800" u="none" strike="noStrike" kern="1200">
                          <a:solidFill>
                            <a:schemeClr val="dk1"/>
                          </a:solidFill>
                          <a:effectLst/>
                          <a:latin typeface="Marianne" panose="02000000000000000000" pitchFamily="2" charset="0"/>
                          <a:ea typeface="+mn-ea"/>
                          <a:cs typeface="+mn-cs"/>
                        </a:rPr>
                        <a:t>74,4</a:t>
                      </a:r>
                    </a:p>
                  </a:txBody>
                  <a:tcPr marL="9525" marR="9525" marT="9525" marB="0" anchor="ctr"/>
                </a:tc>
                <a:tc>
                  <a:txBody>
                    <a:bodyPr/>
                    <a:lstStyle/>
                    <a:p>
                      <a:pPr algn="r" fontAlgn="ctr"/>
                      <a:r>
                        <a:rPr lang="fr-FR" sz="800" u="none" strike="noStrike" kern="1200">
                          <a:solidFill>
                            <a:schemeClr val="dk1"/>
                          </a:solidFill>
                          <a:effectLst/>
                          <a:latin typeface="Marianne" panose="02000000000000000000" pitchFamily="2" charset="0"/>
                          <a:ea typeface="+mn-ea"/>
                          <a:cs typeface="+mn-cs"/>
                        </a:rPr>
                        <a:t>73,3</a:t>
                      </a:r>
                    </a:p>
                  </a:txBody>
                  <a:tcPr marL="9525" marR="9525" marT="9525" marB="0" anchor="ctr"/>
                </a:tc>
                <a:tc>
                  <a:txBody>
                    <a:bodyPr/>
                    <a:lstStyle/>
                    <a:p>
                      <a:pPr algn="r" fontAlgn="ctr"/>
                      <a:r>
                        <a:rPr lang="fr-FR" sz="800" u="none" strike="noStrike" kern="1200">
                          <a:solidFill>
                            <a:schemeClr val="dk1"/>
                          </a:solidFill>
                          <a:effectLst/>
                          <a:latin typeface="Marianne" panose="02000000000000000000" pitchFamily="2" charset="0"/>
                          <a:ea typeface="+mn-ea"/>
                          <a:cs typeface="+mn-cs"/>
                        </a:rPr>
                        <a:t>75,0</a:t>
                      </a:r>
                    </a:p>
                  </a:txBody>
                  <a:tcPr marL="9525" marR="9525" marT="9525" marB="0" anchor="ctr"/>
                </a:tc>
                <a:tc>
                  <a:txBody>
                    <a:bodyPr/>
                    <a:lstStyle/>
                    <a:p>
                      <a:pPr algn="r" fontAlgn="ctr"/>
                      <a:r>
                        <a:rPr lang="fr-FR" sz="800" u="none" strike="noStrike" kern="1200" dirty="0">
                          <a:solidFill>
                            <a:schemeClr val="dk1"/>
                          </a:solidFill>
                          <a:effectLst/>
                          <a:latin typeface="Marianne" panose="02000000000000000000" pitchFamily="2" charset="0"/>
                          <a:ea typeface="+mn-ea"/>
                          <a:cs typeface="+mn-cs"/>
                        </a:rPr>
                        <a:t>73,7</a:t>
                      </a:r>
                    </a:p>
                  </a:txBody>
                  <a:tcPr marL="9525" marR="9525" marT="9525" marB="0" anchor="ctr"/>
                </a:tc>
                <a:tc>
                  <a:txBody>
                    <a:bodyPr/>
                    <a:lstStyle/>
                    <a:p>
                      <a:pPr algn="r" fontAlgn="ctr"/>
                      <a:r>
                        <a:rPr lang="fr-FR" sz="800" u="none" strike="noStrike" kern="1200" dirty="0">
                          <a:solidFill>
                            <a:schemeClr val="dk1"/>
                          </a:solidFill>
                          <a:effectLst/>
                          <a:latin typeface="Marianne" panose="02000000000000000000" pitchFamily="2" charset="0"/>
                          <a:ea typeface="+mn-ea"/>
                          <a:cs typeface="+mn-cs"/>
                        </a:rPr>
                        <a:t>74,2</a:t>
                      </a:r>
                    </a:p>
                  </a:txBody>
                  <a:tcPr marL="9525" marR="9525" marT="9525" marB="0" anchor="ctr">
                    <a:solidFill>
                      <a:srgbClr val="E4794A"/>
                    </a:solidFill>
                  </a:tcPr>
                </a:tc>
                <a:tc>
                  <a:txBody>
                    <a:bodyPr/>
                    <a:lstStyle/>
                    <a:p>
                      <a:pPr algn="r" fontAlgn="ctr"/>
                      <a:r>
                        <a:rPr lang="fr-FR" sz="800" u="none" strike="noStrike" kern="1200" dirty="0">
                          <a:solidFill>
                            <a:schemeClr val="dk1"/>
                          </a:solidFill>
                          <a:effectLst/>
                          <a:latin typeface="Marianne" panose="02000000000000000000" pitchFamily="2" charset="0"/>
                          <a:ea typeface="+mn-ea"/>
                          <a:cs typeface="+mn-cs"/>
                        </a:rPr>
                        <a:t>74,6</a:t>
                      </a:r>
                    </a:p>
                  </a:txBody>
                  <a:tcPr marL="9525" marR="9525" marT="9525" marB="0" anchor="ctr">
                    <a:solidFill>
                      <a:srgbClr val="F1F0EA"/>
                    </a:solidFill>
                  </a:tcPr>
                </a:tc>
                <a:extLst>
                  <a:ext uri="{0D108BD9-81ED-4DB2-BD59-A6C34878D82A}">
                    <a16:rowId xmlns:a16="http://schemas.microsoft.com/office/drawing/2014/main" val="2289805534"/>
                  </a:ext>
                </a:extLst>
              </a:tr>
            </a:tbl>
          </a:graphicData>
        </a:graphic>
      </p:graphicFrame>
      <p:sp>
        <p:nvSpPr>
          <p:cNvPr id="9" name="ZoneTexte 8">
            <a:extLst>
              <a:ext uri="{FF2B5EF4-FFF2-40B4-BE49-F238E27FC236}">
                <a16:creationId xmlns:a16="http://schemas.microsoft.com/office/drawing/2014/main" id="{23A8C07E-7A2D-F518-6F3B-790AC7A13A6A}"/>
              </a:ext>
            </a:extLst>
          </p:cNvPr>
          <p:cNvSpPr txBox="1"/>
          <p:nvPr/>
        </p:nvSpPr>
        <p:spPr>
          <a:xfrm>
            <a:off x="132969" y="3752101"/>
            <a:ext cx="7304443" cy="369332"/>
          </a:xfrm>
          <a:prstGeom prst="rect">
            <a:avLst/>
          </a:prstGeom>
          <a:noFill/>
        </p:spPr>
        <p:txBody>
          <a:bodyPr wrap="square" rtlCol="0">
            <a:spAutoFit/>
          </a:bodyPr>
          <a:lstStyle/>
          <a:p>
            <a:r>
              <a:rPr lang="fr-FR" sz="600" i="1" dirty="0">
                <a:latin typeface="Marianne" panose="02000000000000000000" pitchFamily="2" charset="0"/>
              </a:rPr>
              <a:t>Source : Insee, Estimations de population 2024 (résultats provisoires arrêtés avril 2024), RP 2020 exploitations complémentaire et principale, RP 2013, Omphale 2022 </a:t>
            </a:r>
          </a:p>
          <a:p>
            <a:r>
              <a:rPr lang="fr-FR" sz="600" i="1" dirty="0">
                <a:latin typeface="Marianne" panose="02000000000000000000" pitchFamily="2" charset="0"/>
              </a:rPr>
              <a:t>(1) Indicateurs sociaux départementaux. Les estimations de population pour l'année 2022 sont des estimations précoces provisoires.</a:t>
            </a:r>
          </a:p>
          <a:p>
            <a:r>
              <a:rPr lang="fr-FR" sz="600" i="1" dirty="0">
                <a:latin typeface="Marianne" panose="02000000000000000000" pitchFamily="2" charset="0"/>
              </a:rPr>
              <a:t>(2) selon le scénario central de l'Insee. Le dernier exercice de projection de population a été publié en janvier 2024. Les données de ce chiffre clé ne sont pas mises à jour tous les ans.</a:t>
            </a:r>
          </a:p>
        </p:txBody>
      </p:sp>
      <p:graphicFrame>
        <p:nvGraphicFramePr>
          <p:cNvPr id="14" name="Graphique 13">
            <a:extLst>
              <a:ext uri="{FF2B5EF4-FFF2-40B4-BE49-F238E27FC236}">
                <a16:creationId xmlns:a16="http://schemas.microsoft.com/office/drawing/2014/main" id="{6CB1D685-3598-8CB5-7123-9DE7F7A63396}"/>
              </a:ext>
            </a:extLst>
          </p:cNvPr>
          <p:cNvGraphicFramePr>
            <a:graphicFrameLocks/>
          </p:cNvGraphicFramePr>
          <p:nvPr>
            <p:extLst>
              <p:ext uri="{D42A27DB-BD31-4B8C-83A1-F6EECF244321}">
                <p14:modId xmlns:p14="http://schemas.microsoft.com/office/powerpoint/2010/main" val="3336798678"/>
              </p:ext>
            </p:extLst>
          </p:nvPr>
        </p:nvGraphicFramePr>
        <p:xfrm>
          <a:off x="4755957" y="4676154"/>
          <a:ext cx="2823883" cy="1599797"/>
        </p:xfrm>
        <a:graphic>
          <a:graphicData uri="http://schemas.openxmlformats.org/drawingml/2006/chart">
            <c:chart xmlns:c="http://schemas.openxmlformats.org/drawingml/2006/chart" xmlns:r="http://schemas.openxmlformats.org/officeDocument/2006/relationships" r:id="rId2"/>
          </a:graphicData>
        </a:graphic>
      </p:graphicFrame>
      <p:sp>
        <p:nvSpPr>
          <p:cNvPr id="17" name="ZoneTexte 16">
            <a:extLst>
              <a:ext uri="{FF2B5EF4-FFF2-40B4-BE49-F238E27FC236}">
                <a16:creationId xmlns:a16="http://schemas.microsoft.com/office/drawing/2014/main" id="{A75771FC-548B-5044-8227-80ABD59E1B29}"/>
              </a:ext>
            </a:extLst>
          </p:cNvPr>
          <p:cNvSpPr txBox="1"/>
          <p:nvPr/>
        </p:nvSpPr>
        <p:spPr>
          <a:xfrm>
            <a:off x="7458297" y="4857117"/>
            <a:ext cx="2978524" cy="200055"/>
          </a:xfrm>
          <a:prstGeom prst="rect">
            <a:avLst/>
          </a:prstGeom>
          <a:noFill/>
        </p:spPr>
        <p:txBody>
          <a:bodyPr wrap="square" rtlCol="0">
            <a:spAutoFit/>
          </a:bodyPr>
          <a:lstStyle/>
          <a:p>
            <a:r>
              <a:rPr lang="fr-FR" sz="700" dirty="0">
                <a:latin typeface="Marianne" panose="02000000000000000000" pitchFamily="2" charset="0"/>
              </a:rPr>
              <a:t>Ille-et-Vilaine</a:t>
            </a:r>
            <a:r>
              <a:rPr lang="fr-FR" sz="675" dirty="0">
                <a:latin typeface="Marianne" panose="02000000000000000000" pitchFamily="2" charset="0"/>
              </a:rPr>
              <a:t> : </a:t>
            </a:r>
            <a:r>
              <a:rPr lang="fr-FR" sz="675" b="1" dirty="0">
                <a:latin typeface="Marianne" panose="02000000000000000000" pitchFamily="2" charset="0"/>
              </a:rPr>
              <a:t>+ 10,6 %</a:t>
            </a:r>
            <a:endParaRPr lang="fr-FR" sz="675" dirty="0">
              <a:latin typeface="Marianne" panose="02000000000000000000" pitchFamily="2" charset="0"/>
            </a:endParaRPr>
          </a:p>
        </p:txBody>
      </p:sp>
      <p:sp>
        <p:nvSpPr>
          <p:cNvPr id="19" name="ZoneTexte 18">
            <a:extLst>
              <a:ext uri="{FF2B5EF4-FFF2-40B4-BE49-F238E27FC236}">
                <a16:creationId xmlns:a16="http://schemas.microsoft.com/office/drawing/2014/main" id="{964B52B3-475E-723F-F313-77439EF78F99}"/>
              </a:ext>
            </a:extLst>
          </p:cNvPr>
          <p:cNvSpPr txBox="1"/>
          <p:nvPr/>
        </p:nvSpPr>
        <p:spPr>
          <a:xfrm>
            <a:off x="7458777" y="5193600"/>
            <a:ext cx="2978524" cy="200055"/>
          </a:xfrm>
          <a:prstGeom prst="rect">
            <a:avLst/>
          </a:prstGeom>
          <a:noFill/>
        </p:spPr>
        <p:txBody>
          <a:bodyPr wrap="square" rtlCol="0">
            <a:spAutoFit/>
          </a:bodyPr>
          <a:lstStyle/>
          <a:p>
            <a:r>
              <a:rPr lang="fr-FR" sz="700" dirty="0">
                <a:latin typeface="Marianne" panose="02000000000000000000" pitchFamily="2" charset="0"/>
              </a:rPr>
              <a:t>Morbihan</a:t>
            </a:r>
            <a:r>
              <a:rPr lang="fr-FR" sz="675" dirty="0">
                <a:latin typeface="Marianne" panose="02000000000000000000" pitchFamily="2" charset="0"/>
              </a:rPr>
              <a:t> : </a:t>
            </a:r>
            <a:r>
              <a:rPr lang="fr-FR" sz="675" b="1" dirty="0">
                <a:latin typeface="Marianne" panose="02000000000000000000" pitchFamily="2" charset="0"/>
              </a:rPr>
              <a:t>+ 6 %</a:t>
            </a:r>
          </a:p>
        </p:txBody>
      </p:sp>
      <p:sp>
        <p:nvSpPr>
          <p:cNvPr id="20" name="ZoneTexte 19">
            <a:extLst>
              <a:ext uri="{FF2B5EF4-FFF2-40B4-BE49-F238E27FC236}">
                <a16:creationId xmlns:a16="http://schemas.microsoft.com/office/drawing/2014/main" id="{320A643C-9054-7C6D-2F75-7E7C519D3C58}"/>
              </a:ext>
            </a:extLst>
          </p:cNvPr>
          <p:cNvSpPr txBox="1"/>
          <p:nvPr/>
        </p:nvSpPr>
        <p:spPr>
          <a:xfrm>
            <a:off x="7458297" y="5454553"/>
            <a:ext cx="2978524" cy="200055"/>
          </a:xfrm>
          <a:prstGeom prst="rect">
            <a:avLst/>
          </a:prstGeom>
          <a:noFill/>
        </p:spPr>
        <p:txBody>
          <a:bodyPr wrap="square" rtlCol="0">
            <a:spAutoFit/>
          </a:bodyPr>
          <a:lstStyle/>
          <a:p>
            <a:r>
              <a:rPr lang="fr-FR" sz="700" dirty="0">
                <a:latin typeface="Marianne" panose="02000000000000000000" pitchFamily="2" charset="0"/>
              </a:rPr>
              <a:t>Finistère</a:t>
            </a:r>
            <a:r>
              <a:rPr lang="fr-FR" sz="675" dirty="0">
                <a:latin typeface="Marianne" panose="02000000000000000000" pitchFamily="2" charset="0"/>
              </a:rPr>
              <a:t> : </a:t>
            </a:r>
            <a:r>
              <a:rPr lang="fr-FR" sz="675" b="1" dirty="0">
                <a:latin typeface="Marianne" panose="02000000000000000000" pitchFamily="2" charset="0"/>
              </a:rPr>
              <a:t>+ 3,1 %</a:t>
            </a:r>
          </a:p>
        </p:txBody>
      </p:sp>
      <p:sp>
        <p:nvSpPr>
          <p:cNvPr id="21" name="ZoneTexte 20">
            <a:extLst>
              <a:ext uri="{FF2B5EF4-FFF2-40B4-BE49-F238E27FC236}">
                <a16:creationId xmlns:a16="http://schemas.microsoft.com/office/drawing/2014/main" id="{100865D4-5C89-157F-7BC6-D7ED02C6FA3A}"/>
              </a:ext>
            </a:extLst>
          </p:cNvPr>
          <p:cNvSpPr txBox="1"/>
          <p:nvPr/>
        </p:nvSpPr>
        <p:spPr>
          <a:xfrm>
            <a:off x="7437412" y="5617767"/>
            <a:ext cx="2978524" cy="200055"/>
          </a:xfrm>
          <a:prstGeom prst="rect">
            <a:avLst/>
          </a:prstGeom>
          <a:noFill/>
        </p:spPr>
        <p:txBody>
          <a:bodyPr wrap="square" rtlCol="0">
            <a:spAutoFit/>
          </a:bodyPr>
          <a:lstStyle/>
          <a:p>
            <a:r>
              <a:rPr lang="fr-FR" sz="700" dirty="0">
                <a:latin typeface="Marianne" panose="02000000000000000000" pitchFamily="2" charset="0"/>
              </a:rPr>
              <a:t>Côtes-d'Armor </a:t>
            </a:r>
            <a:r>
              <a:rPr lang="fr-FR" sz="675" dirty="0">
                <a:latin typeface="Marianne" panose="02000000000000000000" pitchFamily="2" charset="0"/>
              </a:rPr>
              <a:t>: </a:t>
            </a:r>
            <a:r>
              <a:rPr lang="fr-FR" sz="675" b="1" dirty="0">
                <a:latin typeface="Marianne" panose="02000000000000000000" pitchFamily="2" charset="0"/>
              </a:rPr>
              <a:t>+ 2,4 %</a:t>
            </a:r>
          </a:p>
        </p:txBody>
      </p:sp>
      <p:graphicFrame>
        <p:nvGraphicFramePr>
          <p:cNvPr id="24" name="Graphique 23">
            <a:extLst>
              <a:ext uri="{FF2B5EF4-FFF2-40B4-BE49-F238E27FC236}">
                <a16:creationId xmlns:a16="http://schemas.microsoft.com/office/drawing/2014/main" id="{D5B2BBC8-C146-423F-5EC2-7476428524E0}"/>
              </a:ext>
            </a:extLst>
          </p:cNvPr>
          <p:cNvGraphicFramePr/>
          <p:nvPr>
            <p:extLst>
              <p:ext uri="{D42A27DB-BD31-4B8C-83A1-F6EECF244321}">
                <p14:modId xmlns:p14="http://schemas.microsoft.com/office/powerpoint/2010/main" val="1098718369"/>
              </p:ext>
            </p:extLst>
          </p:nvPr>
        </p:nvGraphicFramePr>
        <p:xfrm>
          <a:off x="1098855" y="4957145"/>
          <a:ext cx="2604012" cy="1449204"/>
        </p:xfrm>
        <a:graphic>
          <a:graphicData uri="http://schemas.openxmlformats.org/drawingml/2006/chart">
            <c:chart xmlns:c="http://schemas.openxmlformats.org/drawingml/2006/chart" xmlns:r="http://schemas.openxmlformats.org/officeDocument/2006/relationships" r:id="rId3"/>
          </a:graphicData>
        </a:graphic>
      </p:graphicFrame>
      <p:sp>
        <p:nvSpPr>
          <p:cNvPr id="25" name="ZoneTexte 24">
            <a:extLst>
              <a:ext uri="{FF2B5EF4-FFF2-40B4-BE49-F238E27FC236}">
                <a16:creationId xmlns:a16="http://schemas.microsoft.com/office/drawing/2014/main" id="{662DDF89-B732-2FD1-2871-E07641B36A63}"/>
              </a:ext>
            </a:extLst>
          </p:cNvPr>
          <p:cNvSpPr txBox="1"/>
          <p:nvPr/>
        </p:nvSpPr>
        <p:spPr>
          <a:xfrm>
            <a:off x="839561" y="4529511"/>
            <a:ext cx="3344508" cy="207749"/>
          </a:xfrm>
          <a:prstGeom prst="rect">
            <a:avLst/>
          </a:prstGeom>
          <a:noFill/>
        </p:spPr>
        <p:txBody>
          <a:bodyPr wrap="square" rtlCol="0">
            <a:spAutoFit/>
          </a:bodyPr>
          <a:lstStyle/>
          <a:p>
            <a:r>
              <a:rPr lang="fr-FR" sz="750" b="1" dirty="0">
                <a:latin typeface="Marianne" panose="02000000000000000000" pitchFamily="2" charset="0"/>
              </a:rPr>
              <a:t>Répartition de la population régionale par département en 2024 </a:t>
            </a:r>
          </a:p>
        </p:txBody>
      </p:sp>
      <p:sp>
        <p:nvSpPr>
          <p:cNvPr id="26" name="ZoneTexte 25">
            <a:extLst>
              <a:ext uri="{FF2B5EF4-FFF2-40B4-BE49-F238E27FC236}">
                <a16:creationId xmlns:a16="http://schemas.microsoft.com/office/drawing/2014/main" id="{55BE30AB-1FCA-3B76-269F-75B9C85B3273}"/>
              </a:ext>
            </a:extLst>
          </p:cNvPr>
          <p:cNvSpPr txBox="1"/>
          <p:nvPr/>
        </p:nvSpPr>
        <p:spPr>
          <a:xfrm>
            <a:off x="4940240" y="4512940"/>
            <a:ext cx="2823883" cy="207749"/>
          </a:xfrm>
          <a:prstGeom prst="rect">
            <a:avLst/>
          </a:prstGeom>
          <a:noFill/>
        </p:spPr>
        <p:txBody>
          <a:bodyPr wrap="square" rtlCol="0">
            <a:spAutoFit/>
          </a:bodyPr>
          <a:lstStyle/>
          <a:p>
            <a:r>
              <a:rPr lang="fr-FR" sz="750" b="1" dirty="0">
                <a:latin typeface="Marianne" panose="02000000000000000000" pitchFamily="2" charset="0"/>
              </a:rPr>
              <a:t>Evolution de la population départementale depuis 2013</a:t>
            </a:r>
          </a:p>
        </p:txBody>
      </p:sp>
      <p:sp>
        <p:nvSpPr>
          <p:cNvPr id="27" name="ZoneTexte 26">
            <a:extLst>
              <a:ext uri="{FF2B5EF4-FFF2-40B4-BE49-F238E27FC236}">
                <a16:creationId xmlns:a16="http://schemas.microsoft.com/office/drawing/2014/main" id="{740F50FD-42BA-F1DB-786A-CF9DBB11116A}"/>
              </a:ext>
            </a:extLst>
          </p:cNvPr>
          <p:cNvSpPr txBox="1"/>
          <p:nvPr/>
        </p:nvSpPr>
        <p:spPr>
          <a:xfrm>
            <a:off x="4940240" y="4633386"/>
            <a:ext cx="1749907" cy="184666"/>
          </a:xfrm>
          <a:prstGeom prst="rect">
            <a:avLst/>
          </a:prstGeom>
          <a:noFill/>
        </p:spPr>
        <p:txBody>
          <a:bodyPr wrap="square" rtlCol="0">
            <a:spAutoFit/>
          </a:bodyPr>
          <a:lstStyle/>
          <a:p>
            <a:r>
              <a:rPr lang="fr-FR" sz="600" dirty="0">
                <a:latin typeface="Marianne" panose="02000000000000000000" pitchFamily="2" charset="0"/>
              </a:rPr>
              <a:t>Base 100 ans 2013 - * Données provisoires </a:t>
            </a:r>
          </a:p>
        </p:txBody>
      </p:sp>
      <p:pic>
        <p:nvPicPr>
          <p:cNvPr id="8" name="Graphique 7" descr="Jouer avec un remplissage uni">
            <a:extLst>
              <a:ext uri="{FF2B5EF4-FFF2-40B4-BE49-F238E27FC236}">
                <a16:creationId xmlns:a16="http://schemas.microsoft.com/office/drawing/2014/main" id="{BB916BEB-73BE-43E2-2904-0F16DA769FE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969" y="318199"/>
            <a:ext cx="483650" cy="483650"/>
          </a:xfrm>
          <a:prstGeom prst="rect">
            <a:avLst/>
          </a:prstGeom>
        </p:spPr>
      </p:pic>
      <p:pic>
        <p:nvPicPr>
          <p:cNvPr id="3" name="Picture 2" descr="Free vector people aging process flat icons set">
            <a:extLst>
              <a:ext uri="{FF2B5EF4-FFF2-40B4-BE49-F238E27FC236}">
                <a16:creationId xmlns:a16="http://schemas.microsoft.com/office/drawing/2014/main" id="{5A4161E3-08B6-CEBD-8E49-4E4C27D98D7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48063"/>
          <a:stretch/>
        </p:blipFill>
        <p:spPr bwMode="auto">
          <a:xfrm>
            <a:off x="6730448" y="869441"/>
            <a:ext cx="1698784" cy="721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909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6C43035-28D7-2169-4C92-4C9C41301A71}"/>
              </a:ext>
            </a:extLst>
          </p:cNvPr>
          <p:cNvSpPr>
            <a:spLocks noGrp="1"/>
          </p:cNvSpPr>
          <p:nvPr>
            <p:ph type="sldNum" sz="quarter" idx="12"/>
          </p:nvPr>
        </p:nvSpPr>
        <p:spPr/>
        <p:txBody>
          <a:bodyPr/>
          <a:lstStyle/>
          <a:p>
            <a:fld id="{B4A918BC-4D43-4B42-B3C0-E7EBE25E6AF0}" type="slidenum">
              <a:rPr lang="en-US" smtClean="0"/>
              <a:t>5</a:t>
            </a:fld>
            <a:endParaRPr lang="en-US"/>
          </a:p>
        </p:txBody>
      </p:sp>
      <p:sp>
        <p:nvSpPr>
          <p:cNvPr id="9" name="ZoneTexte 8">
            <a:extLst>
              <a:ext uri="{FF2B5EF4-FFF2-40B4-BE49-F238E27FC236}">
                <a16:creationId xmlns:a16="http://schemas.microsoft.com/office/drawing/2014/main" id="{352D05E6-220C-1255-33E0-9482336118B9}"/>
              </a:ext>
            </a:extLst>
          </p:cNvPr>
          <p:cNvSpPr txBox="1"/>
          <p:nvPr/>
        </p:nvSpPr>
        <p:spPr>
          <a:xfrm>
            <a:off x="548893" y="324152"/>
            <a:ext cx="5359998" cy="600164"/>
          </a:xfrm>
          <a:prstGeom prst="rect">
            <a:avLst/>
          </a:prstGeom>
          <a:noFill/>
        </p:spPr>
        <p:txBody>
          <a:bodyPr wrap="square" rtlCol="0">
            <a:spAutoFit/>
          </a:bodyPr>
          <a:lstStyle/>
          <a:p>
            <a:r>
              <a:rPr lang="fr-FR" sz="2400" b="1" dirty="0">
                <a:latin typeface="Marianne" panose="02000000000000000000" pitchFamily="2" charset="0"/>
              </a:rPr>
              <a:t>Démographie </a:t>
            </a:r>
          </a:p>
          <a:p>
            <a:r>
              <a:rPr lang="fr-FR" sz="900" dirty="0">
                <a:latin typeface="Marianne" panose="02000000000000000000" pitchFamily="2" charset="0"/>
              </a:rPr>
              <a:t>Densité de population par commune en 2020 </a:t>
            </a:r>
          </a:p>
        </p:txBody>
      </p:sp>
      <p:pic>
        <p:nvPicPr>
          <p:cNvPr id="3" name="Graphique 2" descr="Jouer avec un remplissage uni">
            <a:extLst>
              <a:ext uri="{FF2B5EF4-FFF2-40B4-BE49-F238E27FC236}">
                <a16:creationId xmlns:a16="http://schemas.microsoft.com/office/drawing/2014/main" id="{51A722F0-AC0F-45B2-B7DA-F4AD0D6A03F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6725" y="324152"/>
            <a:ext cx="483650" cy="483650"/>
          </a:xfrm>
          <a:prstGeom prst="rect">
            <a:avLst/>
          </a:prstGeom>
        </p:spPr>
      </p:pic>
      <p:pic>
        <p:nvPicPr>
          <p:cNvPr id="5" name="Image 4">
            <a:extLst>
              <a:ext uri="{FF2B5EF4-FFF2-40B4-BE49-F238E27FC236}">
                <a16:creationId xmlns:a16="http://schemas.microsoft.com/office/drawing/2014/main" id="{FA9DA054-3AF1-4C56-1A99-6331F9ACB5C1}"/>
              </a:ext>
            </a:extLst>
          </p:cNvPr>
          <p:cNvPicPr>
            <a:picLocks noChangeAspect="1"/>
          </p:cNvPicPr>
          <p:nvPr/>
        </p:nvPicPr>
        <p:blipFill>
          <a:blip r:embed="rId4"/>
          <a:stretch>
            <a:fillRect/>
          </a:stretch>
        </p:blipFill>
        <p:spPr>
          <a:xfrm>
            <a:off x="854860" y="1050203"/>
            <a:ext cx="7207673" cy="4950548"/>
          </a:xfrm>
          <a:prstGeom prst="rect">
            <a:avLst/>
          </a:prstGeom>
        </p:spPr>
      </p:pic>
      <p:sp>
        <p:nvSpPr>
          <p:cNvPr id="7" name="Rectangle 6">
            <a:extLst>
              <a:ext uri="{FF2B5EF4-FFF2-40B4-BE49-F238E27FC236}">
                <a16:creationId xmlns:a16="http://schemas.microsoft.com/office/drawing/2014/main" id="{9D57FE94-0FBF-081A-02ED-153AD965CCD3}"/>
              </a:ext>
            </a:extLst>
          </p:cNvPr>
          <p:cNvSpPr/>
          <p:nvPr/>
        </p:nvSpPr>
        <p:spPr>
          <a:xfrm>
            <a:off x="3063785" y="1415006"/>
            <a:ext cx="2466158" cy="152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Tree>
    <p:extLst>
      <p:ext uri="{BB962C8B-B14F-4D97-AF65-F5344CB8AC3E}">
        <p14:creationId xmlns:p14="http://schemas.microsoft.com/office/powerpoint/2010/main" val="966928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6C43035-28D7-2169-4C92-4C9C41301A71}"/>
              </a:ext>
            </a:extLst>
          </p:cNvPr>
          <p:cNvSpPr>
            <a:spLocks noGrp="1"/>
          </p:cNvSpPr>
          <p:nvPr>
            <p:ph type="sldNum" sz="quarter" idx="12"/>
          </p:nvPr>
        </p:nvSpPr>
        <p:spPr/>
        <p:txBody>
          <a:bodyPr/>
          <a:lstStyle/>
          <a:p>
            <a:fld id="{B4A918BC-4D43-4B42-B3C0-E7EBE25E6AF0}" type="slidenum">
              <a:rPr lang="en-US" smtClean="0"/>
              <a:t>6</a:t>
            </a:fld>
            <a:endParaRPr lang="en-US"/>
          </a:p>
        </p:txBody>
      </p:sp>
      <p:sp>
        <p:nvSpPr>
          <p:cNvPr id="11" name="ZoneTexte 10">
            <a:extLst>
              <a:ext uri="{FF2B5EF4-FFF2-40B4-BE49-F238E27FC236}">
                <a16:creationId xmlns:a16="http://schemas.microsoft.com/office/drawing/2014/main" id="{12BC87BC-8402-2C97-866C-19B9FA575B08}"/>
              </a:ext>
            </a:extLst>
          </p:cNvPr>
          <p:cNvSpPr txBox="1"/>
          <p:nvPr/>
        </p:nvSpPr>
        <p:spPr>
          <a:xfrm>
            <a:off x="604789" y="287402"/>
            <a:ext cx="5359998" cy="600164"/>
          </a:xfrm>
          <a:prstGeom prst="rect">
            <a:avLst/>
          </a:prstGeom>
          <a:noFill/>
        </p:spPr>
        <p:txBody>
          <a:bodyPr wrap="square" rtlCol="0">
            <a:spAutoFit/>
          </a:bodyPr>
          <a:lstStyle/>
          <a:p>
            <a:r>
              <a:rPr lang="fr-FR" sz="2400" b="1" dirty="0">
                <a:latin typeface="Marianne" panose="02000000000000000000" pitchFamily="2" charset="0"/>
              </a:rPr>
              <a:t>Démographie </a:t>
            </a:r>
          </a:p>
          <a:p>
            <a:r>
              <a:rPr lang="fr-FR" sz="900" dirty="0">
                <a:latin typeface="Marianne" panose="02000000000000000000" pitchFamily="2" charset="0"/>
              </a:rPr>
              <a:t>Pyramides des âges</a:t>
            </a:r>
          </a:p>
        </p:txBody>
      </p:sp>
      <p:graphicFrame>
        <p:nvGraphicFramePr>
          <p:cNvPr id="2" name="Graphique 1">
            <a:extLst>
              <a:ext uri="{FF2B5EF4-FFF2-40B4-BE49-F238E27FC236}">
                <a16:creationId xmlns:a16="http://schemas.microsoft.com/office/drawing/2014/main" id="{B3D7D434-D3E3-47A9-9D5A-A43A94A275C9}"/>
              </a:ext>
            </a:extLst>
          </p:cNvPr>
          <p:cNvGraphicFramePr>
            <a:graphicFrameLocks/>
          </p:cNvGraphicFramePr>
          <p:nvPr>
            <p:extLst>
              <p:ext uri="{D42A27DB-BD31-4B8C-83A1-F6EECF244321}">
                <p14:modId xmlns:p14="http://schemas.microsoft.com/office/powerpoint/2010/main" val="3117335694"/>
              </p:ext>
            </p:extLst>
          </p:nvPr>
        </p:nvGraphicFramePr>
        <p:xfrm>
          <a:off x="0" y="3826048"/>
          <a:ext cx="3429000" cy="2057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aphique 5">
            <a:extLst>
              <a:ext uri="{FF2B5EF4-FFF2-40B4-BE49-F238E27FC236}">
                <a16:creationId xmlns:a16="http://schemas.microsoft.com/office/drawing/2014/main" id="{17D7504B-92F9-470C-8AF6-31CEEC4BDBBB}"/>
              </a:ext>
            </a:extLst>
          </p:cNvPr>
          <p:cNvGraphicFramePr>
            <a:graphicFrameLocks/>
          </p:cNvGraphicFramePr>
          <p:nvPr>
            <p:extLst>
              <p:ext uri="{D42A27DB-BD31-4B8C-83A1-F6EECF244321}">
                <p14:modId xmlns:p14="http://schemas.microsoft.com/office/powerpoint/2010/main" val="2511015108"/>
              </p:ext>
            </p:extLst>
          </p:nvPr>
        </p:nvGraphicFramePr>
        <p:xfrm>
          <a:off x="3284788" y="3799332"/>
          <a:ext cx="3429000" cy="2057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phique 8">
            <a:extLst>
              <a:ext uri="{FF2B5EF4-FFF2-40B4-BE49-F238E27FC236}">
                <a16:creationId xmlns:a16="http://schemas.microsoft.com/office/drawing/2014/main" id="{41860BA3-AF0B-4CC9-B8C6-74D124F91784}"/>
              </a:ext>
            </a:extLst>
          </p:cNvPr>
          <p:cNvGraphicFramePr>
            <a:graphicFrameLocks/>
          </p:cNvGraphicFramePr>
          <p:nvPr>
            <p:extLst>
              <p:ext uri="{D42A27DB-BD31-4B8C-83A1-F6EECF244321}">
                <p14:modId xmlns:p14="http://schemas.microsoft.com/office/powerpoint/2010/main" val="152103196"/>
              </p:ext>
            </p:extLst>
          </p:nvPr>
        </p:nvGraphicFramePr>
        <p:xfrm>
          <a:off x="3232106" y="941201"/>
          <a:ext cx="3429000" cy="2057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aphique 9">
            <a:extLst>
              <a:ext uri="{FF2B5EF4-FFF2-40B4-BE49-F238E27FC236}">
                <a16:creationId xmlns:a16="http://schemas.microsoft.com/office/drawing/2014/main" id="{3FE7B427-8A49-4748-B953-78B5B5B5CA42}"/>
              </a:ext>
            </a:extLst>
          </p:cNvPr>
          <p:cNvGraphicFramePr>
            <a:graphicFrameLocks/>
          </p:cNvGraphicFramePr>
          <p:nvPr>
            <p:extLst>
              <p:ext uri="{D42A27DB-BD31-4B8C-83A1-F6EECF244321}">
                <p14:modId xmlns:p14="http://schemas.microsoft.com/office/powerpoint/2010/main" val="1597877197"/>
              </p:ext>
            </p:extLst>
          </p:nvPr>
        </p:nvGraphicFramePr>
        <p:xfrm>
          <a:off x="217283" y="939775"/>
          <a:ext cx="3429000" cy="2057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Graphique 11">
            <a:extLst>
              <a:ext uri="{FF2B5EF4-FFF2-40B4-BE49-F238E27FC236}">
                <a16:creationId xmlns:a16="http://schemas.microsoft.com/office/drawing/2014/main" id="{E790B0BA-FB8C-4238-B3FF-C5325C5E2654}"/>
              </a:ext>
            </a:extLst>
          </p:cNvPr>
          <p:cNvGraphicFramePr>
            <a:graphicFrameLocks/>
          </p:cNvGraphicFramePr>
          <p:nvPr>
            <p:extLst>
              <p:ext uri="{D42A27DB-BD31-4B8C-83A1-F6EECF244321}">
                <p14:modId xmlns:p14="http://schemas.microsoft.com/office/powerpoint/2010/main" val="1924055143"/>
              </p:ext>
            </p:extLst>
          </p:nvPr>
        </p:nvGraphicFramePr>
        <p:xfrm>
          <a:off x="6206956" y="2519152"/>
          <a:ext cx="3429000" cy="2057400"/>
        </p:xfrm>
        <a:graphic>
          <a:graphicData uri="http://schemas.openxmlformats.org/drawingml/2006/chart">
            <c:chart xmlns:c="http://schemas.openxmlformats.org/drawingml/2006/chart" xmlns:r="http://schemas.openxmlformats.org/officeDocument/2006/relationships" r:id="rId6"/>
          </a:graphicData>
        </a:graphic>
      </p:graphicFrame>
      <p:sp>
        <p:nvSpPr>
          <p:cNvPr id="15" name="ZoneTexte 14">
            <a:extLst>
              <a:ext uri="{FF2B5EF4-FFF2-40B4-BE49-F238E27FC236}">
                <a16:creationId xmlns:a16="http://schemas.microsoft.com/office/drawing/2014/main" id="{AAC50286-B4FC-50F8-E63D-E61455A5E795}"/>
              </a:ext>
            </a:extLst>
          </p:cNvPr>
          <p:cNvSpPr txBox="1"/>
          <p:nvPr/>
        </p:nvSpPr>
        <p:spPr>
          <a:xfrm>
            <a:off x="8111535" y="4760581"/>
            <a:ext cx="1085044" cy="184666"/>
          </a:xfrm>
          <a:prstGeom prst="rect">
            <a:avLst/>
          </a:prstGeom>
          <a:noFill/>
        </p:spPr>
        <p:txBody>
          <a:bodyPr wrap="square" rtlCol="0">
            <a:spAutoFit/>
          </a:bodyPr>
          <a:lstStyle/>
          <a:p>
            <a:r>
              <a:rPr lang="fr-FR" sz="600" i="1" dirty="0">
                <a:latin typeface="Marianne" panose="02000000000000000000" pitchFamily="2" charset="0"/>
              </a:rPr>
              <a:t>Source : Insee, RP 2020 </a:t>
            </a:r>
          </a:p>
        </p:txBody>
      </p:sp>
      <p:pic>
        <p:nvPicPr>
          <p:cNvPr id="8" name="Graphique 7" descr="Jouer avec un remplissage uni">
            <a:extLst>
              <a:ext uri="{FF2B5EF4-FFF2-40B4-BE49-F238E27FC236}">
                <a16:creationId xmlns:a16="http://schemas.microsoft.com/office/drawing/2014/main" id="{4D866ABB-227E-10AF-2E35-0CC89D7DFBF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8495" y="283514"/>
            <a:ext cx="483650" cy="483650"/>
          </a:xfrm>
          <a:prstGeom prst="rect">
            <a:avLst/>
          </a:prstGeom>
        </p:spPr>
      </p:pic>
      <p:sp>
        <p:nvSpPr>
          <p:cNvPr id="5" name="Rectangle 4">
            <a:extLst>
              <a:ext uri="{FF2B5EF4-FFF2-40B4-BE49-F238E27FC236}">
                <a16:creationId xmlns:a16="http://schemas.microsoft.com/office/drawing/2014/main" id="{C44B91DF-67FF-21EA-751F-27D4ADAC4B45}"/>
              </a:ext>
            </a:extLst>
          </p:cNvPr>
          <p:cNvSpPr/>
          <p:nvPr/>
        </p:nvSpPr>
        <p:spPr>
          <a:xfrm>
            <a:off x="2599182" y="3607308"/>
            <a:ext cx="171450" cy="130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7" name="Rectangle 6">
            <a:extLst>
              <a:ext uri="{FF2B5EF4-FFF2-40B4-BE49-F238E27FC236}">
                <a16:creationId xmlns:a16="http://schemas.microsoft.com/office/drawing/2014/main" id="{46E151E7-9CA8-BAE3-52CF-EA8A5036BA28}"/>
              </a:ext>
            </a:extLst>
          </p:cNvPr>
          <p:cNvSpPr/>
          <p:nvPr/>
        </p:nvSpPr>
        <p:spPr>
          <a:xfrm>
            <a:off x="2599182" y="5726430"/>
            <a:ext cx="171450" cy="130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3" name="Rectangle 12">
            <a:extLst>
              <a:ext uri="{FF2B5EF4-FFF2-40B4-BE49-F238E27FC236}">
                <a16:creationId xmlns:a16="http://schemas.microsoft.com/office/drawing/2014/main" id="{0D92CF31-7C9C-E8ED-9950-D53CB3D05033}"/>
              </a:ext>
            </a:extLst>
          </p:cNvPr>
          <p:cNvSpPr/>
          <p:nvPr/>
        </p:nvSpPr>
        <p:spPr>
          <a:xfrm>
            <a:off x="5745482" y="3610301"/>
            <a:ext cx="171450" cy="130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4" name="Rectangle 13">
            <a:extLst>
              <a:ext uri="{FF2B5EF4-FFF2-40B4-BE49-F238E27FC236}">
                <a16:creationId xmlns:a16="http://schemas.microsoft.com/office/drawing/2014/main" id="{4BE283EB-914A-B3E8-B4F4-AB074387FCD2}"/>
              </a:ext>
            </a:extLst>
          </p:cNvPr>
          <p:cNvSpPr/>
          <p:nvPr/>
        </p:nvSpPr>
        <p:spPr>
          <a:xfrm>
            <a:off x="5588892" y="5575378"/>
            <a:ext cx="313180" cy="216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 name="Rectangle 2">
            <a:extLst>
              <a:ext uri="{FF2B5EF4-FFF2-40B4-BE49-F238E27FC236}">
                <a16:creationId xmlns:a16="http://schemas.microsoft.com/office/drawing/2014/main" id="{A7684D83-3269-56B7-222A-97E07A67F7F2}"/>
              </a:ext>
            </a:extLst>
          </p:cNvPr>
          <p:cNvSpPr/>
          <p:nvPr/>
        </p:nvSpPr>
        <p:spPr>
          <a:xfrm>
            <a:off x="5518027" y="2708233"/>
            <a:ext cx="313180" cy="216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6" name="Rectangle 15">
            <a:extLst>
              <a:ext uri="{FF2B5EF4-FFF2-40B4-BE49-F238E27FC236}">
                <a16:creationId xmlns:a16="http://schemas.microsoft.com/office/drawing/2014/main" id="{3FC41118-47A6-110E-7C34-2954DE02AFE2}"/>
              </a:ext>
            </a:extLst>
          </p:cNvPr>
          <p:cNvSpPr/>
          <p:nvPr/>
        </p:nvSpPr>
        <p:spPr>
          <a:xfrm>
            <a:off x="2528317" y="2717090"/>
            <a:ext cx="313180" cy="216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7" name="Rectangle 16">
            <a:extLst>
              <a:ext uri="{FF2B5EF4-FFF2-40B4-BE49-F238E27FC236}">
                <a16:creationId xmlns:a16="http://schemas.microsoft.com/office/drawing/2014/main" id="{C2E7EADE-CFBA-EA80-7807-360D9B997378}"/>
              </a:ext>
            </a:extLst>
          </p:cNvPr>
          <p:cNvSpPr/>
          <p:nvPr/>
        </p:nvSpPr>
        <p:spPr>
          <a:xfrm>
            <a:off x="2371727" y="5591612"/>
            <a:ext cx="313180" cy="216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8" name="Rectangle 17">
            <a:extLst>
              <a:ext uri="{FF2B5EF4-FFF2-40B4-BE49-F238E27FC236}">
                <a16:creationId xmlns:a16="http://schemas.microsoft.com/office/drawing/2014/main" id="{3B9AC727-BD66-36EB-2D35-9A9B1FEDBCBF}"/>
              </a:ext>
            </a:extLst>
          </p:cNvPr>
          <p:cNvSpPr/>
          <p:nvPr/>
        </p:nvSpPr>
        <p:spPr>
          <a:xfrm>
            <a:off x="8497467" y="4360349"/>
            <a:ext cx="313180" cy="216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Tree>
    <p:extLst>
      <p:ext uri="{BB962C8B-B14F-4D97-AF65-F5344CB8AC3E}">
        <p14:creationId xmlns:p14="http://schemas.microsoft.com/office/powerpoint/2010/main" val="3197032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BD03CF5-1D03-8C2A-5B0E-3D66EAA2AA77}"/>
              </a:ext>
            </a:extLst>
          </p:cNvPr>
          <p:cNvSpPr txBox="1"/>
          <p:nvPr/>
        </p:nvSpPr>
        <p:spPr>
          <a:xfrm>
            <a:off x="613085" y="309073"/>
            <a:ext cx="5292763" cy="600164"/>
          </a:xfrm>
          <a:prstGeom prst="rect">
            <a:avLst/>
          </a:prstGeom>
          <a:noFill/>
        </p:spPr>
        <p:txBody>
          <a:bodyPr wrap="square" rtlCol="0">
            <a:spAutoFit/>
          </a:bodyPr>
          <a:lstStyle/>
          <a:p>
            <a:r>
              <a:rPr lang="fr-FR" sz="2400" b="1" dirty="0">
                <a:latin typeface="Marianne" panose="02000000000000000000" pitchFamily="2" charset="0"/>
              </a:rPr>
              <a:t>Pauvreté - Précarité - Exclusion</a:t>
            </a:r>
          </a:p>
          <a:p>
            <a:r>
              <a:rPr lang="fr-FR" sz="900" dirty="0">
                <a:latin typeface="Marianne" panose="02000000000000000000" pitchFamily="2" charset="0"/>
              </a:rPr>
              <a:t>Revenus et inégalités de revenus (année 2021)</a:t>
            </a:r>
          </a:p>
        </p:txBody>
      </p:sp>
      <p:sp>
        <p:nvSpPr>
          <p:cNvPr id="4" name="Espace réservé du numéro de diapositive 3">
            <a:extLst>
              <a:ext uri="{FF2B5EF4-FFF2-40B4-BE49-F238E27FC236}">
                <a16:creationId xmlns:a16="http://schemas.microsoft.com/office/drawing/2014/main" id="{66C43035-28D7-2169-4C92-4C9C41301A71}"/>
              </a:ext>
            </a:extLst>
          </p:cNvPr>
          <p:cNvSpPr>
            <a:spLocks noGrp="1"/>
          </p:cNvSpPr>
          <p:nvPr>
            <p:ph type="sldNum" sz="quarter" idx="12"/>
          </p:nvPr>
        </p:nvSpPr>
        <p:spPr/>
        <p:txBody>
          <a:bodyPr/>
          <a:lstStyle/>
          <a:p>
            <a:fld id="{B4A918BC-4D43-4B42-B3C0-E7EBE25E6AF0}" type="slidenum">
              <a:rPr lang="en-US" smtClean="0"/>
              <a:t>7</a:t>
            </a:fld>
            <a:endParaRPr lang="en-US"/>
          </a:p>
        </p:txBody>
      </p:sp>
      <p:graphicFrame>
        <p:nvGraphicFramePr>
          <p:cNvPr id="10" name="Tableau 9">
            <a:extLst>
              <a:ext uri="{FF2B5EF4-FFF2-40B4-BE49-F238E27FC236}">
                <a16:creationId xmlns:a16="http://schemas.microsoft.com/office/drawing/2014/main" id="{07131A4E-E084-DDF6-49DC-389544CC5394}"/>
              </a:ext>
            </a:extLst>
          </p:cNvPr>
          <p:cNvGraphicFramePr>
            <a:graphicFrameLocks noGrp="1"/>
          </p:cNvGraphicFramePr>
          <p:nvPr>
            <p:extLst>
              <p:ext uri="{D42A27DB-BD31-4B8C-83A1-F6EECF244321}">
                <p14:modId xmlns:p14="http://schemas.microsoft.com/office/powerpoint/2010/main" val="1288122059"/>
              </p:ext>
            </p:extLst>
          </p:nvPr>
        </p:nvGraphicFramePr>
        <p:xfrm>
          <a:off x="249944" y="1753256"/>
          <a:ext cx="8697615" cy="1158028"/>
        </p:xfrm>
        <a:graphic>
          <a:graphicData uri="http://schemas.openxmlformats.org/drawingml/2006/table">
            <a:tbl>
              <a:tblPr>
                <a:tableStyleId>{5C22544A-7EE6-4342-B048-85BDC9FD1C3A}</a:tableStyleId>
              </a:tblPr>
              <a:tblGrid>
                <a:gridCol w="5018813">
                  <a:extLst>
                    <a:ext uri="{9D8B030D-6E8A-4147-A177-3AD203B41FA5}">
                      <a16:colId xmlns:a16="http://schemas.microsoft.com/office/drawing/2014/main" val="3650793683"/>
                    </a:ext>
                  </a:extLst>
                </a:gridCol>
                <a:gridCol w="576482">
                  <a:extLst>
                    <a:ext uri="{9D8B030D-6E8A-4147-A177-3AD203B41FA5}">
                      <a16:colId xmlns:a16="http://schemas.microsoft.com/office/drawing/2014/main" val="3211867214"/>
                    </a:ext>
                  </a:extLst>
                </a:gridCol>
                <a:gridCol w="618305">
                  <a:extLst>
                    <a:ext uri="{9D8B030D-6E8A-4147-A177-3AD203B41FA5}">
                      <a16:colId xmlns:a16="http://schemas.microsoft.com/office/drawing/2014/main" val="2505371186"/>
                    </a:ext>
                  </a:extLst>
                </a:gridCol>
                <a:gridCol w="618305">
                  <a:extLst>
                    <a:ext uri="{9D8B030D-6E8A-4147-A177-3AD203B41FA5}">
                      <a16:colId xmlns:a16="http://schemas.microsoft.com/office/drawing/2014/main" val="2499334286"/>
                    </a:ext>
                  </a:extLst>
                </a:gridCol>
                <a:gridCol w="618305">
                  <a:extLst>
                    <a:ext uri="{9D8B030D-6E8A-4147-A177-3AD203B41FA5}">
                      <a16:colId xmlns:a16="http://schemas.microsoft.com/office/drawing/2014/main" val="2729480876"/>
                    </a:ext>
                  </a:extLst>
                </a:gridCol>
                <a:gridCol w="618305">
                  <a:extLst>
                    <a:ext uri="{9D8B030D-6E8A-4147-A177-3AD203B41FA5}">
                      <a16:colId xmlns:a16="http://schemas.microsoft.com/office/drawing/2014/main" val="1411810694"/>
                    </a:ext>
                  </a:extLst>
                </a:gridCol>
                <a:gridCol w="629100">
                  <a:extLst>
                    <a:ext uri="{9D8B030D-6E8A-4147-A177-3AD203B41FA5}">
                      <a16:colId xmlns:a16="http://schemas.microsoft.com/office/drawing/2014/main" val="3790462303"/>
                    </a:ext>
                  </a:extLst>
                </a:gridCol>
              </a:tblGrid>
              <a:tr h="246643">
                <a:tc>
                  <a:txBody>
                    <a:bodyPr/>
                    <a:lstStyle/>
                    <a:p>
                      <a:pPr marL="0" algn="l" defTabSz="914400" rtl="0" eaLnBrk="1" fontAlgn="ctr" latinLnBrk="0" hangingPunct="1"/>
                      <a:r>
                        <a:rPr lang="fr-FR" sz="700" u="none" strike="noStrike" kern="1200" dirty="0">
                          <a:solidFill>
                            <a:schemeClr val="dk1"/>
                          </a:solidFill>
                          <a:effectLst/>
                          <a:latin typeface="Marianne" panose="02000000000000000000" pitchFamily="2" charset="0"/>
                          <a:ea typeface="+mn-ea"/>
                          <a:cs typeface="+mn-cs"/>
                        </a:rPr>
                        <a:t> </a:t>
                      </a:r>
                    </a:p>
                  </a:txBody>
                  <a:tcPr marL="5736" marR="5736" marT="5736" marB="0" anchor="ctr"/>
                </a:tc>
                <a:tc>
                  <a:txBody>
                    <a:bodyPr/>
                    <a:lstStyle/>
                    <a:p>
                      <a:pPr marL="0" algn="ctr" defTabSz="914400" rtl="0" eaLnBrk="1" fontAlgn="ctr" latinLnBrk="0" hangingPunct="1"/>
                      <a:r>
                        <a:rPr lang="fr-FR" sz="700" u="none" strike="noStrike" kern="1200" dirty="0">
                          <a:solidFill>
                            <a:schemeClr val="dk1"/>
                          </a:solidFill>
                          <a:effectLst/>
                          <a:latin typeface="Marianne" panose="02000000000000000000" pitchFamily="2" charset="0"/>
                          <a:ea typeface="+mn-ea"/>
                          <a:cs typeface="+mn-cs"/>
                        </a:rPr>
                        <a:t>Côtes-d'Armor</a:t>
                      </a:r>
                    </a:p>
                  </a:txBody>
                  <a:tcPr marL="5736" marR="5736" marT="5736" marB="0" anchor="ctr"/>
                </a:tc>
                <a:tc>
                  <a:txBody>
                    <a:bodyPr/>
                    <a:lstStyle/>
                    <a:p>
                      <a:pPr marL="0" algn="ctr" defTabSz="914400" rtl="0" eaLnBrk="1" fontAlgn="ctr" latinLnBrk="0" hangingPunct="1"/>
                      <a:r>
                        <a:rPr lang="fr-FR" sz="700" u="none" strike="noStrike" kern="1200">
                          <a:solidFill>
                            <a:schemeClr val="dk1"/>
                          </a:solidFill>
                          <a:effectLst/>
                          <a:latin typeface="Marianne" panose="02000000000000000000" pitchFamily="2" charset="0"/>
                          <a:ea typeface="+mn-ea"/>
                          <a:cs typeface="+mn-cs"/>
                        </a:rPr>
                        <a:t>Finistère</a:t>
                      </a:r>
                    </a:p>
                  </a:txBody>
                  <a:tcPr marL="5736" marR="5736" marT="5736" marB="0" anchor="ctr"/>
                </a:tc>
                <a:tc>
                  <a:txBody>
                    <a:bodyPr/>
                    <a:lstStyle/>
                    <a:p>
                      <a:pPr marL="0" algn="ctr" defTabSz="914400" rtl="0" eaLnBrk="1" fontAlgn="ctr" latinLnBrk="0" hangingPunct="1"/>
                      <a:r>
                        <a:rPr lang="fr-FR" sz="700" u="none" strike="noStrike" kern="1200">
                          <a:solidFill>
                            <a:schemeClr val="dk1"/>
                          </a:solidFill>
                          <a:effectLst/>
                          <a:latin typeface="Marianne" panose="02000000000000000000" pitchFamily="2" charset="0"/>
                          <a:ea typeface="+mn-ea"/>
                          <a:cs typeface="+mn-cs"/>
                        </a:rPr>
                        <a:t>Ille-et-Vilaine</a:t>
                      </a:r>
                    </a:p>
                  </a:txBody>
                  <a:tcPr marL="5736" marR="5736" marT="5736" marB="0" anchor="ctr"/>
                </a:tc>
                <a:tc>
                  <a:txBody>
                    <a:bodyPr/>
                    <a:lstStyle/>
                    <a:p>
                      <a:pPr marL="0" algn="ctr" defTabSz="914400" rtl="0" eaLnBrk="1" fontAlgn="ctr" latinLnBrk="0" hangingPunct="1"/>
                      <a:r>
                        <a:rPr lang="fr-FR" sz="700" u="none" strike="noStrike" kern="1200" dirty="0">
                          <a:solidFill>
                            <a:schemeClr val="dk1"/>
                          </a:solidFill>
                          <a:effectLst/>
                          <a:latin typeface="Marianne" panose="02000000000000000000" pitchFamily="2" charset="0"/>
                          <a:ea typeface="+mn-ea"/>
                          <a:cs typeface="+mn-cs"/>
                        </a:rPr>
                        <a:t>Morbihan</a:t>
                      </a:r>
                    </a:p>
                  </a:txBody>
                  <a:tcPr marL="5736" marR="5736" marT="5736" marB="0" anchor="ctr"/>
                </a:tc>
                <a:tc>
                  <a:txBody>
                    <a:bodyPr/>
                    <a:lstStyle/>
                    <a:p>
                      <a:pPr marL="0" algn="ctr" defTabSz="914400" rtl="0" eaLnBrk="1" fontAlgn="ctr" latinLnBrk="0" hangingPunct="1"/>
                      <a:r>
                        <a:rPr lang="fr-FR" sz="700" b="1" u="none" strike="noStrike" kern="1200" dirty="0">
                          <a:solidFill>
                            <a:schemeClr val="dk1"/>
                          </a:solidFill>
                          <a:effectLst/>
                          <a:latin typeface="Marianne" panose="02000000000000000000" pitchFamily="2" charset="0"/>
                          <a:ea typeface="+mn-ea"/>
                          <a:cs typeface="+mn-cs"/>
                        </a:rPr>
                        <a:t>BRETAGNE</a:t>
                      </a:r>
                    </a:p>
                  </a:txBody>
                  <a:tcPr marL="5736" marR="5736" marT="5736" marB="0" anchor="ctr">
                    <a:solidFill>
                      <a:srgbClr val="7AB1E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700" b="0" u="none" strike="noStrike" kern="1200" dirty="0">
                          <a:solidFill>
                            <a:schemeClr val="dk1"/>
                          </a:solidFill>
                          <a:effectLst/>
                          <a:latin typeface="Marianne" panose="02000000000000000000" pitchFamily="2" charset="0"/>
                          <a:ea typeface="+mn-ea"/>
                          <a:cs typeface="+mn-cs"/>
                        </a:rPr>
                        <a:t>France M</a:t>
                      </a:r>
                    </a:p>
                  </a:txBody>
                  <a:tcPr marL="7144" marR="7144" marT="7144" marB="0" anchor="ctr">
                    <a:solidFill>
                      <a:srgbClr val="F1F0EA"/>
                    </a:solidFill>
                  </a:tcPr>
                </a:tc>
                <a:extLst>
                  <a:ext uri="{0D108BD9-81ED-4DB2-BD59-A6C34878D82A}">
                    <a16:rowId xmlns:a16="http://schemas.microsoft.com/office/drawing/2014/main" val="1611579577"/>
                  </a:ext>
                </a:extLst>
              </a:tr>
              <a:tr h="137700">
                <a:tc>
                  <a:txBody>
                    <a:bodyPr/>
                    <a:lstStyle/>
                    <a:p>
                      <a:pPr algn="l" fontAlgn="ctr"/>
                      <a:r>
                        <a:rPr lang="fr-FR" sz="700" u="none" strike="noStrike" kern="1200" dirty="0">
                          <a:solidFill>
                            <a:schemeClr val="dk1"/>
                          </a:solidFill>
                          <a:effectLst/>
                          <a:latin typeface="Marianne" panose="02000000000000000000" pitchFamily="2" charset="0"/>
                          <a:ea typeface="+mn-ea"/>
                          <a:cs typeface="+mn-cs"/>
                        </a:rPr>
                        <a:t>Niveau de vie médian des ménages (en euros)</a:t>
                      </a:r>
                    </a:p>
                  </a:txBody>
                  <a:tcPr marL="9525" marR="9525" marT="9525" marB="0" anchor="ctr"/>
                </a:tc>
                <a:tc>
                  <a:txBody>
                    <a:bodyPr/>
                    <a:lstStyle/>
                    <a:p>
                      <a:pPr algn="r" fontAlgn="ctr"/>
                      <a:r>
                        <a:rPr lang="fr-FR" sz="700" u="none" strike="noStrike" kern="1200" dirty="0">
                          <a:solidFill>
                            <a:schemeClr val="dk1"/>
                          </a:solidFill>
                          <a:effectLst/>
                          <a:latin typeface="Marianne" panose="02000000000000000000" pitchFamily="2" charset="0"/>
                          <a:ea typeface="+mn-ea"/>
                          <a:cs typeface="+mn-cs"/>
                        </a:rPr>
                        <a:t>22 670</a:t>
                      </a:r>
                    </a:p>
                  </a:txBody>
                  <a:tcPr marL="9525" marR="9525" marT="9525" marB="0" anchor="ctr"/>
                </a:tc>
                <a:tc>
                  <a:txBody>
                    <a:bodyPr/>
                    <a:lstStyle/>
                    <a:p>
                      <a:pPr algn="r" fontAlgn="ctr"/>
                      <a:r>
                        <a:rPr lang="fr-FR" sz="700" u="none" strike="noStrike" kern="1200" dirty="0">
                          <a:solidFill>
                            <a:schemeClr val="dk1"/>
                          </a:solidFill>
                          <a:effectLst/>
                          <a:latin typeface="Marianne" panose="02000000000000000000" pitchFamily="2" charset="0"/>
                          <a:ea typeface="+mn-ea"/>
                          <a:cs typeface="+mn-cs"/>
                        </a:rPr>
                        <a:t>23 220</a:t>
                      </a:r>
                    </a:p>
                  </a:txBody>
                  <a:tcPr marL="9525" marR="9525" marT="9525" marB="0" anchor="ctr"/>
                </a:tc>
                <a:tc>
                  <a:txBody>
                    <a:bodyPr/>
                    <a:lstStyle/>
                    <a:p>
                      <a:pPr algn="r" fontAlgn="ctr"/>
                      <a:r>
                        <a:rPr lang="fr-FR" sz="700" u="none" strike="noStrike" kern="1200" dirty="0">
                          <a:solidFill>
                            <a:schemeClr val="dk1"/>
                          </a:solidFill>
                          <a:effectLst/>
                          <a:latin typeface="Marianne" panose="02000000000000000000" pitchFamily="2" charset="0"/>
                          <a:ea typeface="+mn-ea"/>
                          <a:cs typeface="+mn-cs"/>
                        </a:rPr>
                        <a:t>23 690</a:t>
                      </a:r>
                    </a:p>
                  </a:txBody>
                  <a:tcPr marL="9525" marR="9525" marT="9525" marB="0" anchor="ctr"/>
                </a:tc>
                <a:tc>
                  <a:txBody>
                    <a:bodyPr/>
                    <a:lstStyle/>
                    <a:p>
                      <a:pPr algn="r" fontAlgn="ctr"/>
                      <a:r>
                        <a:rPr lang="fr-FR" sz="700" u="none" strike="noStrike" kern="1200" dirty="0">
                          <a:solidFill>
                            <a:schemeClr val="dk1"/>
                          </a:solidFill>
                          <a:effectLst/>
                          <a:latin typeface="Marianne" panose="02000000000000000000" pitchFamily="2" charset="0"/>
                          <a:ea typeface="+mn-ea"/>
                          <a:cs typeface="+mn-cs"/>
                        </a:rPr>
                        <a:t>23 140</a:t>
                      </a:r>
                    </a:p>
                  </a:txBody>
                  <a:tcPr marL="9525" marR="9525" marT="9525" marB="0" anchor="ctr"/>
                </a:tc>
                <a:tc>
                  <a:txBody>
                    <a:bodyPr/>
                    <a:lstStyle/>
                    <a:p>
                      <a:pPr algn="r" fontAlgn="ctr"/>
                      <a:r>
                        <a:rPr lang="fr-FR" sz="700" b="1" u="none" strike="noStrike" kern="1200" dirty="0">
                          <a:solidFill>
                            <a:schemeClr val="dk1"/>
                          </a:solidFill>
                          <a:effectLst/>
                          <a:latin typeface="Marianne" panose="02000000000000000000" pitchFamily="2" charset="0"/>
                          <a:ea typeface="+mn-ea"/>
                          <a:cs typeface="+mn-cs"/>
                        </a:rPr>
                        <a:t>23 240</a:t>
                      </a:r>
                    </a:p>
                  </a:txBody>
                  <a:tcPr marL="9525" marR="9525" marT="9525" marB="0" anchor="ctr">
                    <a:solidFill>
                      <a:srgbClr val="7AB1E8"/>
                    </a:solidFill>
                  </a:tcPr>
                </a:tc>
                <a:tc>
                  <a:txBody>
                    <a:bodyPr/>
                    <a:lstStyle/>
                    <a:p>
                      <a:pPr marL="0" algn="r" defTabSz="685800" rtl="0" eaLnBrk="1" fontAlgn="ctr" latinLnBrk="0" hangingPunct="1"/>
                      <a:r>
                        <a:rPr lang="fr-FR" sz="700" u="none" strike="noStrike" kern="1200" dirty="0">
                          <a:solidFill>
                            <a:schemeClr val="dk1"/>
                          </a:solidFill>
                          <a:effectLst/>
                          <a:latin typeface="Marianne" panose="02000000000000000000" pitchFamily="2" charset="0"/>
                          <a:ea typeface="+mn-ea"/>
                          <a:cs typeface="+mn-cs"/>
                        </a:rPr>
                        <a:t>23 080</a:t>
                      </a:r>
                    </a:p>
                  </a:txBody>
                  <a:tcPr marL="9525" marR="9525" marT="9525" marB="0" anchor="ctr">
                    <a:solidFill>
                      <a:srgbClr val="F1F0EA"/>
                    </a:solidFill>
                  </a:tcPr>
                </a:tc>
                <a:extLst>
                  <a:ext uri="{0D108BD9-81ED-4DB2-BD59-A6C34878D82A}">
                    <a16:rowId xmlns:a16="http://schemas.microsoft.com/office/drawing/2014/main" val="3000628764"/>
                  </a:ext>
                </a:extLst>
              </a:tr>
              <a:tr h="137700">
                <a:tc>
                  <a:txBody>
                    <a:bodyPr/>
                    <a:lstStyle/>
                    <a:p>
                      <a:pPr algn="l" fontAlgn="ctr"/>
                      <a:r>
                        <a:rPr lang="fr-FR" sz="700" u="none" strike="noStrike" kern="1200" dirty="0">
                          <a:solidFill>
                            <a:schemeClr val="dk1"/>
                          </a:solidFill>
                          <a:effectLst/>
                          <a:latin typeface="Marianne" panose="02000000000000000000" pitchFamily="2" charset="0"/>
                          <a:ea typeface="+mn-ea"/>
                          <a:cs typeface="+mn-cs"/>
                        </a:rPr>
                        <a:t>Disparités des revenus des ménages (rapport inter décile D9/D1 du niveau de vie)</a:t>
                      </a:r>
                    </a:p>
                  </a:txBody>
                  <a:tcPr marL="9525" marR="9525" marT="9525" marB="0" anchor="ctr"/>
                </a:tc>
                <a:tc>
                  <a:txBody>
                    <a:bodyPr/>
                    <a:lstStyle/>
                    <a:p>
                      <a:pPr algn="r" fontAlgn="ctr"/>
                      <a:r>
                        <a:rPr lang="fr-FR" sz="700" u="none" strike="noStrike" kern="1200">
                          <a:solidFill>
                            <a:schemeClr val="dk1"/>
                          </a:solidFill>
                          <a:effectLst/>
                          <a:latin typeface="Marianne" panose="02000000000000000000" pitchFamily="2" charset="0"/>
                          <a:ea typeface="+mn-ea"/>
                          <a:cs typeface="+mn-cs"/>
                        </a:rPr>
                        <a:t>2,8</a:t>
                      </a:r>
                    </a:p>
                  </a:txBody>
                  <a:tcPr marL="9525" marR="9525" marT="9525" marB="0" anchor="ctr"/>
                </a:tc>
                <a:tc>
                  <a:txBody>
                    <a:bodyPr/>
                    <a:lstStyle/>
                    <a:p>
                      <a:pPr algn="r" fontAlgn="ctr"/>
                      <a:r>
                        <a:rPr lang="fr-FR" sz="700" u="none" strike="noStrike" kern="1200" dirty="0">
                          <a:solidFill>
                            <a:schemeClr val="dk1"/>
                          </a:solidFill>
                          <a:effectLst/>
                          <a:latin typeface="Marianne" panose="02000000000000000000" pitchFamily="2" charset="0"/>
                          <a:ea typeface="+mn-ea"/>
                          <a:cs typeface="+mn-cs"/>
                        </a:rPr>
                        <a:t>2,8</a:t>
                      </a:r>
                    </a:p>
                  </a:txBody>
                  <a:tcPr marL="9525" marR="9525" marT="9525" marB="0" anchor="ctr"/>
                </a:tc>
                <a:tc>
                  <a:txBody>
                    <a:bodyPr/>
                    <a:lstStyle/>
                    <a:p>
                      <a:pPr algn="r" fontAlgn="ctr"/>
                      <a:r>
                        <a:rPr lang="fr-FR" sz="700" u="none" strike="noStrike" kern="1200">
                          <a:solidFill>
                            <a:schemeClr val="dk1"/>
                          </a:solidFill>
                          <a:effectLst/>
                          <a:latin typeface="Marianne" panose="02000000000000000000" pitchFamily="2" charset="0"/>
                          <a:ea typeface="+mn-ea"/>
                          <a:cs typeface="+mn-cs"/>
                        </a:rPr>
                        <a:t>2,9</a:t>
                      </a:r>
                    </a:p>
                  </a:txBody>
                  <a:tcPr marL="9525" marR="9525" marT="9525" marB="0" anchor="ctr"/>
                </a:tc>
                <a:tc>
                  <a:txBody>
                    <a:bodyPr/>
                    <a:lstStyle/>
                    <a:p>
                      <a:pPr algn="r" fontAlgn="ctr"/>
                      <a:r>
                        <a:rPr lang="fr-FR" sz="700" u="none" strike="noStrike" kern="1200">
                          <a:solidFill>
                            <a:schemeClr val="dk1"/>
                          </a:solidFill>
                          <a:effectLst/>
                          <a:latin typeface="Marianne" panose="02000000000000000000" pitchFamily="2" charset="0"/>
                          <a:ea typeface="+mn-ea"/>
                          <a:cs typeface="+mn-cs"/>
                        </a:rPr>
                        <a:t>2,8</a:t>
                      </a:r>
                    </a:p>
                  </a:txBody>
                  <a:tcPr marL="9525" marR="9525" marT="9525" marB="0" anchor="ctr"/>
                </a:tc>
                <a:tc>
                  <a:txBody>
                    <a:bodyPr/>
                    <a:lstStyle/>
                    <a:p>
                      <a:pPr algn="r" fontAlgn="ctr"/>
                      <a:r>
                        <a:rPr lang="fr-FR" sz="700" b="1" u="none" strike="noStrike" kern="1200" dirty="0">
                          <a:solidFill>
                            <a:schemeClr val="dk1"/>
                          </a:solidFill>
                          <a:effectLst/>
                          <a:latin typeface="Marianne" panose="02000000000000000000" pitchFamily="2" charset="0"/>
                          <a:ea typeface="+mn-ea"/>
                          <a:cs typeface="+mn-cs"/>
                        </a:rPr>
                        <a:t>2,8</a:t>
                      </a:r>
                    </a:p>
                  </a:txBody>
                  <a:tcPr marL="9525" marR="9525" marT="9525" marB="0" anchor="ctr">
                    <a:solidFill>
                      <a:srgbClr val="7AB1E8"/>
                    </a:solidFill>
                  </a:tcPr>
                </a:tc>
                <a:tc>
                  <a:txBody>
                    <a:bodyPr/>
                    <a:lstStyle/>
                    <a:p>
                      <a:pPr marL="0" algn="r" defTabSz="685800" rtl="0" eaLnBrk="1" fontAlgn="ctr" latinLnBrk="0" hangingPunct="1"/>
                      <a:r>
                        <a:rPr lang="fr-FR" sz="700" u="none" strike="noStrike" kern="1200" dirty="0">
                          <a:solidFill>
                            <a:schemeClr val="dk1"/>
                          </a:solidFill>
                          <a:effectLst/>
                          <a:latin typeface="Marianne" panose="02000000000000000000" pitchFamily="2" charset="0"/>
                          <a:ea typeface="+mn-ea"/>
                          <a:cs typeface="+mn-cs"/>
                        </a:rPr>
                        <a:t>3,4</a:t>
                      </a:r>
                    </a:p>
                  </a:txBody>
                  <a:tcPr marL="9525" marR="9525" marT="9525" marB="0" anchor="ctr">
                    <a:solidFill>
                      <a:srgbClr val="F1F0EA"/>
                    </a:solidFill>
                  </a:tcPr>
                </a:tc>
                <a:extLst>
                  <a:ext uri="{0D108BD9-81ED-4DB2-BD59-A6C34878D82A}">
                    <a16:rowId xmlns:a16="http://schemas.microsoft.com/office/drawing/2014/main" val="2665865076"/>
                  </a:ext>
                </a:extLst>
              </a:tr>
              <a:tr h="137700">
                <a:tc>
                  <a:txBody>
                    <a:bodyPr/>
                    <a:lstStyle/>
                    <a:p>
                      <a:pPr algn="l" fontAlgn="ctr"/>
                      <a:r>
                        <a:rPr lang="fr-FR" sz="700" u="none" strike="noStrike" kern="1200" dirty="0">
                          <a:solidFill>
                            <a:schemeClr val="dk1"/>
                          </a:solidFill>
                          <a:effectLst/>
                          <a:latin typeface="Marianne" panose="02000000000000000000" pitchFamily="2" charset="0"/>
                          <a:ea typeface="+mn-ea"/>
                          <a:cs typeface="+mn-cs"/>
                        </a:rPr>
                        <a:t>Taux de pauvreté monétaire (seuil de pauvreté à 60%)</a:t>
                      </a:r>
                    </a:p>
                  </a:txBody>
                  <a:tcPr marL="9525" marR="9525" marT="9525" marB="0" anchor="ctr"/>
                </a:tc>
                <a:tc>
                  <a:txBody>
                    <a:bodyPr/>
                    <a:lstStyle/>
                    <a:p>
                      <a:pPr algn="r" fontAlgn="ctr"/>
                      <a:r>
                        <a:rPr lang="fr-FR" sz="700" u="none" strike="noStrike" kern="1200">
                          <a:solidFill>
                            <a:schemeClr val="dk1"/>
                          </a:solidFill>
                          <a:effectLst/>
                          <a:latin typeface="Marianne" panose="02000000000000000000" pitchFamily="2" charset="0"/>
                          <a:ea typeface="+mn-ea"/>
                          <a:cs typeface="+mn-cs"/>
                        </a:rPr>
                        <a:t>11,8</a:t>
                      </a:r>
                    </a:p>
                  </a:txBody>
                  <a:tcPr marL="9525" marR="9525" marT="9525" marB="0" anchor="ctr"/>
                </a:tc>
                <a:tc>
                  <a:txBody>
                    <a:bodyPr/>
                    <a:lstStyle/>
                    <a:p>
                      <a:pPr algn="r" fontAlgn="ctr"/>
                      <a:r>
                        <a:rPr lang="fr-FR" sz="700" u="none" strike="noStrike" kern="1200">
                          <a:solidFill>
                            <a:schemeClr val="dk1"/>
                          </a:solidFill>
                          <a:effectLst/>
                          <a:latin typeface="Marianne" panose="02000000000000000000" pitchFamily="2" charset="0"/>
                          <a:ea typeface="+mn-ea"/>
                          <a:cs typeface="+mn-cs"/>
                        </a:rPr>
                        <a:t>10,8</a:t>
                      </a:r>
                    </a:p>
                  </a:txBody>
                  <a:tcPr marL="9525" marR="9525" marT="9525" marB="0" anchor="ctr"/>
                </a:tc>
                <a:tc>
                  <a:txBody>
                    <a:bodyPr/>
                    <a:lstStyle/>
                    <a:p>
                      <a:pPr algn="r" fontAlgn="ctr"/>
                      <a:r>
                        <a:rPr lang="fr-FR" sz="700" u="none" strike="noStrike" kern="1200">
                          <a:solidFill>
                            <a:schemeClr val="dk1"/>
                          </a:solidFill>
                          <a:effectLst/>
                          <a:latin typeface="Marianne" panose="02000000000000000000" pitchFamily="2" charset="0"/>
                          <a:ea typeface="+mn-ea"/>
                          <a:cs typeface="+mn-cs"/>
                        </a:rPr>
                        <a:t>10,8</a:t>
                      </a:r>
                    </a:p>
                  </a:txBody>
                  <a:tcPr marL="9525" marR="9525" marT="9525" marB="0" anchor="ctr"/>
                </a:tc>
                <a:tc>
                  <a:txBody>
                    <a:bodyPr/>
                    <a:lstStyle/>
                    <a:p>
                      <a:pPr algn="r" fontAlgn="ctr"/>
                      <a:r>
                        <a:rPr lang="fr-FR" sz="700" u="none" strike="noStrike" kern="1200" dirty="0">
                          <a:solidFill>
                            <a:schemeClr val="dk1"/>
                          </a:solidFill>
                          <a:effectLst/>
                          <a:latin typeface="Marianne" panose="02000000000000000000" pitchFamily="2" charset="0"/>
                          <a:ea typeface="+mn-ea"/>
                          <a:cs typeface="+mn-cs"/>
                        </a:rPr>
                        <a:t>11,1</a:t>
                      </a:r>
                    </a:p>
                  </a:txBody>
                  <a:tcPr marL="9525" marR="9525" marT="9525" marB="0" anchor="ctr"/>
                </a:tc>
                <a:tc>
                  <a:txBody>
                    <a:bodyPr/>
                    <a:lstStyle/>
                    <a:p>
                      <a:pPr algn="r" fontAlgn="ctr"/>
                      <a:r>
                        <a:rPr lang="fr-FR" sz="700" b="1" u="none" strike="noStrike" kern="1200" dirty="0">
                          <a:solidFill>
                            <a:schemeClr val="dk1"/>
                          </a:solidFill>
                          <a:effectLst/>
                          <a:latin typeface="Marianne" panose="02000000000000000000" pitchFamily="2" charset="0"/>
                          <a:ea typeface="+mn-ea"/>
                          <a:cs typeface="+mn-cs"/>
                        </a:rPr>
                        <a:t>11,2</a:t>
                      </a:r>
                    </a:p>
                  </a:txBody>
                  <a:tcPr marL="9525" marR="9525" marT="9525" marB="0" anchor="ctr">
                    <a:solidFill>
                      <a:srgbClr val="7AB1E8"/>
                    </a:solidFill>
                  </a:tcPr>
                </a:tc>
                <a:tc>
                  <a:txBody>
                    <a:bodyPr/>
                    <a:lstStyle/>
                    <a:p>
                      <a:pPr marL="0" algn="r" defTabSz="685800" rtl="0" eaLnBrk="1" fontAlgn="ctr" latinLnBrk="0" hangingPunct="1"/>
                      <a:r>
                        <a:rPr lang="fr-FR" sz="700" u="none" strike="noStrike" kern="1200" dirty="0">
                          <a:solidFill>
                            <a:schemeClr val="dk1"/>
                          </a:solidFill>
                          <a:effectLst/>
                          <a:latin typeface="Marianne" panose="02000000000000000000" pitchFamily="2" charset="0"/>
                          <a:ea typeface="+mn-ea"/>
                          <a:cs typeface="+mn-cs"/>
                        </a:rPr>
                        <a:t>14,9</a:t>
                      </a:r>
                    </a:p>
                  </a:txBody>
                  <a:tcPr marL="9525" marR="9525" marT="9525" marB="0" anchor="ctr">
                    <a:solidFill>
                      <a:srgbClr val="F1F0EA"/>
                    </a:solidFill>
                  </a:tcPr>
                </a:tc>
                <a:extLst>
                  <a:ext uri="{0D108BD9-81ED-4DB2-BD59-A6C34878D82A}">
                    <a16:rowId xmlns:a16="http://schemas.microsoft.com/office/drawing/2014/main" val="3720762676"/>
                  </a:ext>
                </a:extLst>
              </a:tr>
              <a:tr h="137700">
                <a:tc>
                  <a:txBody>
                    <a:bodyPr/>
                    <a:lstStyle/>
                    <a:p>
                      <a:pPr algn="l" fontAlgn="ctr"/>
                      <a:r>
                        <a:rPr lang="fr-FR" sz="700" u="none" strike="noStrike" kern="1200" dirty="0">
                          <a:solidFill>
                            <a:schemeClr val="dk1"/>
                          </a:solidFill>
                          <a:effectLst/>
                          <a:latin typeface="Marianne" panose="02000000000000000000" pitchFamily="2" charset="0"/>
                          <a:ea typeface="+mn-ea"/>
                          <a:cs typeface="+mn-cs"/>
                        </a:rPr>
                        <a:t>Taux de pauvreté monétaire des ménages  (seuil de pauvreté à 60%) dont le référent fiscal est âgé de moins de 30 ans</a:t>
                      </a:r>
                    </a:p>
                  </a:txBody>
                  <a:tcPr marL="9525" marR="9525" marT="9525" marB="0" anchor="ctr"/>
                </a:tc>
                <a:tc>
                  <a:txBody>
                    <a:bodyPr/>
                    <a:lstStyle/>
                    <a:p>
                      <a:pPr algn="r" fontAlgn="ctr"/>
                      <a:r>
                        <a:rPr lang="fr-FR" sz="700" u="none" strike="noStrike" kern="1200" dirty="0">
                          <a:solidFill>
                            <a:schemeClr val="dk1"/>
                          </a:solidFill>
                          <a:effectLst/>
                          <a:latin typeface="Marianne" panose="02000000000000000000" pitchFamily="2" charset="0"/>
                          <a:ea typeface="+mn-ea"/>
                          <a:cs typeface="+mn-cs"/>
                        </a:rPr>
                        <a:t>18,6</a:t>
                      </a:r>
                    </a:p>
                  </a:txBody>
                  <a:tcPr marL="9525" marR="9525" marT="9525" marB="0" anchor="ctr"/>
                </a:tc>
                <a:tc>
                  <a:txBody>
                    <a:bodyPr/>
                    <a:lstStyle/>
                    <a:p>
                      <a:pPr algn="r" fontAlgn="ctr"/>
                      <a:r>
                        <a:rPr lang="fr-FR" sz="700" u="none" strike="noStrike" kern="1200" dirty="0">
                          <a:solidFill>
                            <a:schemeClr val="dk1"/>
                          </a:solidFill>
                          <a:effectLst/>
                          <a:latin typeface="Marianne" panose="02000000000000000000" pitchFamily="2" charset="0"/>
                          <a:ea typeface="+mn-ea"/>
                          <a:cs typeface="+mn-cs"/>
                        </a:rPr>
                        <a:t>19,3</a:t>
                      </a:r>
                    </a:p>
                  </a:txBody>
                  <a:tcPr marL="9525" marR="9525" marT="9525" marB="0" anchor="ctr"/>
                </a:tc>
                <a:tc>
                  <a:txBody>
                    <a:bodyPr/>
                    <a:lstStyle/>
                    <a:p>
                      <a:pPr algn="r" fontAlgn="ctr"/>
                      <a:r>
                        <a:rPr lang="fr-FR" sz="700" u="none" strike="noStrike" kern="1200">
                          <a:solidFill>
                            <a:schemeClr val="dk1"/>
                          </a:solidFill>
                          <a:effectLst/>
                          <a:latin typeface="Marianne" panose="02000000000000000000" pitchFamily="2" charset="0"/>
                          <a:ea typeface="+mn-ea"/>
                          <a:cs typeface="+mn-cs"/>
                        </a:rPr>
                        <a:t>20,2</a:t>
                      </a:r>
                    </a:p>
                  </a:txBody>
                  <a:tcPr marL="9525" marR="9525" marT="9525" marB="0" anchor="ctr"/>
                </a:tc>
                <a:tc>
                  <a:txBody>
                    <a:bodyPr/>
                    <a:lstStyle/>
                    <a:p>
                      <a:pPr algn="r" fontAlgn="ctr"/>
                      <a:r>
                        <a:rPr lang="fr-FR" sz="700" u="none" strike="noStrike" kern="1200">
                          <a:solidFill>
                            <a:schemeClr val="dk1"/>
                          </a:solidFill>
                          <a:effectLst/>
                          <a:latin typeface="Marianne" panose="02000000000000000000" pitchFamily="2" charset="0"/>
                          <a:ea typeface="+mn-ea"/>
                          <a:cs typeface="+mn-cs"/>
                        </a:rPr>
                        <a:t>18,3</a:t>
                      </a:r>
                    </a:p>
                  </a:txBody>
                  <a:tcPr marL="9525" marR="9525" marT="9525" marB="0" anchor="ctr"/>
                </a:tc>
                <a:tc>
                  <a:txBody>
                    <a:bodyPr/>
                    <a:lstStyle/>
                    <a:p>
                      <a:pPr algn="r" fontAlgn="ctr"/>
                      <a:r>
                        <a:rPr lang="fr-FR" sz="700" b="1" u="none" strike="noStrike" kern="1200" dirty="0">
                          <a:solidFill>
                            <a:schemeClr val="dk1"/>
                          </a:solidFill>
                          <a:effectLst/>
                          <a:latin typeface="Marianne" panose="02000000000000000000" pitchFamily="2" charset="0"/>
                          <a:ea typeface="+mn-ea"/>
                          <a:cs typeface="+mn-cs"/>
                        </a:rPr>
                        <a:t>19,4</a:t>
                      </a:r>
                    </a:p>
                  </a:txBody>
                  <a:tcPr marL="9525" marR="9525" marT="9525" marB="0" anchor="ctr">
                    <a:solidFill>
                      <a:srgbClr val="7AB1E8"/>
                    </a:solidFill>
                  </a:tcPr>
                </a:tc>
                <a:tc>
                  <a:txBody>
                    <a:bodyPr/>
                    <a:lstStyle/>
                    <a:p>
                      <a:pPr marL="0" algn="r" defTabSz="685800" rtl="0" eaLnBrk="1" fontAlgn="ctr" latinLnBrk="0" hangingPunct="1"/>
                      <a:r>
                        <a:rPr lang="fr-FR" sz="700" u="none" strike="noStrike" kern="1200" dirty="0">
                          <a:solidFill>
                            <a:schemeClr val="dk1"/>
                          </a:solidFill>
                          <a:effectLst/>
                          <a:latin typeface="Marianne" panose="02000000000000000000" pitchFamily="2" charset="0"/>
                          <a:ea typeface="+mn-ea"/>
                          <a:cs typeface="+mn-cs"/>
                        </a:rPr>
                        <a:t>22,7</a:t>
                      </a:r>
                    </a:p>
                  </a:txBody>
                  <a:tcPr marL="9525" marR="9525" marT="9525" marB="0" anchor="ctr">
                    <a:solidFill>
                      <a:srgbClr val="F1F0EA"/>
                    </a:solidFill>
                  </a:tcPr>
                </a:tc>
                <a:extLst>
                  <a:ext uri="{0D108BD9-81ED-4DB2-BD59-A6C34878D82A}">
                    <a16:rowId xmlns:a16="http://schemas.microsoft.com/office/drawing/2014/main" val="962256151"/>
                  </a:ext>
                </a:extLst>
              </a:tr>
              <a:tr h="137700">
                <a:tc>
                  <a:txBody>
                    <a:bodyPr/>
                    <a:lstStyle/>
                    <a:p>
                      <a:pPr algn="l" fontAlgn="ctr"/>
                      <a:r>
                        <a:rPr lang="fr-FR" sz="700" u="none" strike="noStrike" kern="1200" dirty="0">
                          <a:solidFill>
                            <a:schemeClr val="dk1"/>
                          </a:solidFill>
                          <a:effectLst/>
                          <a:latin typeface="Marianne" panose="02000000000000000000" pitchFamily="2" charset="0"/>
                          <a:ea typeface="+mn-ea"/>
                          <a:cs typeface="+mn-cs"/>
                        </a:rPr>
                        <a:t>Taux de pauvreté monétaire des ménages  (seuil de pauvreté à 60%) dont le référent fiscal est âgé de 75 ans ou plus</a:t>
                      </a:r>
                    </a:p>
                  </a:txBody>
                  <a:tcPr marL="9525" marR="9525" marT="9525" marB="0" anchor="ctr"/>
                </a:tc>
                <a:tc>
                  <a:txBody>
                    <a:bodyPr/>
                    <a:lstStyle/>
                    <a:p>
                      <a:pPr algn="r" fontAlgn="ctr"/>
                      <a:r>
                        <a:rPr lang="fr-FR" sz="700" u="none" strike="noStrike" kern="1200">
                          <a:solidFill>
                            <a:schemeClr val="dk1"/>
                          </a:solidFill>
                          <a:effectLst/>
                          <a:latin typeface="Marianne" panose="02000000000000000000" pitchFamily="2" charset="0"/>
                          <a:ea typeface="+mn-ea"/>
                          <a:cs typeface="+mn-cs"/>
                        </a:rPr>
                        <a:t>10,6</a:t>
                      </a:r>
                    </a:p>
                  </a:txBody>
                  <a:tcPr marL="9525" marR="9525" marT="9525" marB="0" anchor="ctr"/>
                </a:tc>
                <a:tc>
                  <a:txBody>
                    <a:bodyPr/>
                    <a:lstStyle/>
                    <a:p>
                      <a:pPr algn="r" fontAlgn="ctr"/>
                      <a:r>
                        <a:rPr lang="fr-FR" sz="700" u="none" strike="noStrike" kern="1200">
                          <a:solidFill>
                            <a:schemeClr val="dk1"/>
                          </a:solidFill>
                          <a:effectLst/>
                          <a:latin typeface="Marianne" panose="02000000000000000000" pitchFamily="2" charset="0"/>
                          <a:ea typeface="+mn-ea"/>
                          <a:cs typeface="+mn-cs"/>
                        </a:rPr>
                        <a:t>8,9</a:t>
                      </a:r>
                    </a:p>
                  </a:txBody>
                  <a:tcPr marL="9525" marR="9525" marT="9525" marB="0" anchor="ctr"/>
                </a:tc>
                <a:tc>
                  <a:txBody>
                    <a:bodyPr/>
                    <a:lstStyle/>
                    <a:p>
                      <a:pPr algn="r" fontAlgn="ctr"/>
                      <a:r>
                        <a:rPr lang="fr-FR" sz="700" u="none" strike="noStrike" kern="1200">
                          <a:solidFill>
                            <a:schemeClr val="dk1"/>
                          </a:solidFill>
                          <a:effectLst/>
                          <a:latin typeface="Marianne" panose="02000000000000000000" pitchFamily="2" charset="0"/>
                          <a:ea typeface="+mn-ea"/>
                          <a:cs typeface="+mn-cs"/>
                        </a:rPr>
                        <a:t>8,6</a:t>
                      </a:r>
                    </a:p>
                  </a:txBody>
                  <a:tcPr marL="9525" marR="9525" marT="9525" marB="0" anchor="ctr"/>
                </a:tc>
                <a:tc>
                  <a:txBody>
                    <a:bodyPr/>
                    <a:lstStyle/>
                    <a:p>
                      <a:pPr algn="r" fontAlgn="ctr"/>
                      <a:r>
                        <a:rPr lang="fr-FR" sz="700" u="none" strike="noStrike" kern="1200">
                          <a:solidFill>
                            <a:schemeClr val="dk1"/>
                          </a:solidFill>
                          <a:effectLst/>
                          <a:latin typeface="Marianne" panose="02000000000000000000" pitchFamily="2" charset="0"/>
                          <a:ea typeface="+mn-ea"/>
                          <a:cs typeface="+mn-cs"/>
                        </a:rPr>
                        <a:t>8,9</a:t>
                      </a:r>
                    </a:p>
                  </a:txBody>
                  <a:tcPr marL="9525" marR="9525" marT="9525" marB="0" anchor="ctr"/>
                </a:tc>
                <a:tc>
                  <a:txBody>
                    <a:bodyPr/>
                    <a:lstStyle/>
                    <a:p>
                      <a:pPr algn="r" fontAlgn="ctr"/>
                      <a:r>
                        <a:rPr lang="fr-FR" sz="700" b="1" u="none" strike="noStrike" kern="1200" dirty="0">
                          <a:solidFill>
                            <a:schemeClr val="dk1"/>
                          </a:solidFill>
                          <a:effectLst/>
                          <a:latin typeface="Marianne" panose="02000000000000000000" pitchFamily="2" charset="0"/>
                          <a:ea typeface="+mn-ea"/>
                          <a:cs typeface="+mn-cs"/>
                        </a:rPr>
                        <a:t>9,2</a:t>
                      </a:r>
                    </a:p>
                  </a:txBody>
                  <a:tcPr marL="9525" marR="9525" marT="9525" marB="0" anchor="ctr">
                    <a:solidFill>
                      <a:srgbClr val="7AB1E8"/>
                    </a:solidFill>
                  </a:tcPr>
                </a:tc>
                <a:tc>
                  <a:txBody>
                    <a:bodyPr/>
                    <a:lstStyle/>
                    <a:p>
                      <a:pPr marL="0" algn="r" defTabSz="685800" rtl="0" eaLnBrk="1" fontAlgn="ctr" latinLnBrk="0" hangingPunct="1"/>
                      <a:r>
                        <a:rPr lang="fr-FR" sz="700" u="none" strike="noStrike" kern="1200" dirty="0">
                          <a:solidFill>
                            <a:schemeClr val="dk1"/>
                          </a:solidFill>
                          <a:effectLst/>
                          <a:latin typeface="Marianne" panose="02000000000000000000" pitchFamily="2" charset="0"/>
                          <a:ea typeface="+mn-ea"/>
                          <a:cs typeface="+mn-cs"/>
                        </a:rPr>
                        <a:t>11,0</a:t>
                      </a:r>
                    </a:p>
                  </a:txBody>
                  <a:tcPr marL="9525" marR="9525" marT="9525" marB="0" anchor="ctr">
                    <a:solidFill>
                      <a:srgbClr val="F1F0EA"/>
                    </a:solidFill>
                  </a:tcPr>
                </a:tc>
                <a:extLst>
                  <a:ext uri="{0D108BD9-81ED-4DB2-BD59-A6C34878D82A}">
                    <a16:rowId xmlns:a16="http://schemas.microsoft.com/office/drawing/2014/main" val="2830504654"/>
                  </a:ext>
                </a:extLst>
              </a:tr>
              <a:tr h="137700">
                <a:tc>
                  <a:txBody>
                    <a:bodyPr/>
                    <a:lstStyle/>
                    <a:p>
                      <a:pPr algn="l" fontAlgn="ctr"/>
                      <a:r>
                        <a:rPr lang="fr-FR" sz="700" u="none" strike="noStrike" kern="1200" dirty="0">
                          <a:solidFill>
                            <a:schemeClr val="dk1"/>
                          </a:solidFill>
                          <a:effectLst/>
                          <a:latin typeface="Marianne" panose="02000000000000000000" pitchFamily="2" charset="0"/>
                          <a:ea typeface="+mn-ea"/>
                          <a:cs typeface="+mn-cs"/>
                        </a:rPr>
                        <a:t>Intensité de la pauvreté monétaire en 2020 (1)</a:t>
                      </a:r>
                    </a:p>
                  </a:txBody>
                  <a:tcPr marL="9525" marR="9525" marT="9525" marB="0" anchor="ctr"/>
                </a:tc>
                <a:tc>
                  <a:txBody>
                    <a:bodyPr/>
                    <a:lstStyle/>
                    <a:p>
                      <a:pPr marL="0" algn="r" defTabSz="685800" rtl="0" eaLnBrk="1" fontAlgn="ctr" latinLnBrk="0" hangingPunct="1"/>
                      <a:r>
                        <a:rPr lang="fr-FR" sz="700" u="none" strike="noStrike" kern="1200" dirty="0">
                          <a:solidFill>
                            <a:schemeClr val="dk1"/>
                          </a:solidFill>
                          <a:effectLst/>
                          <a:latin typeface="Marianne" panose="02000000000000000000" pitchFamily="2" charset="0"/>
                          <a:ea typeface="+mn-ea"/>
                          <a:cs typeface="+mn-cs"/>
                        </a:rPr>
                        <a:t>18,6</a:t>
                      </a:r>
                    </a:p>
                  </a:txBody>
                  <a:tcPr marL="9525" marR="9525" marT="9525" marB="0" anchor="ctr"/>
                </a:tc>
                <a:tc>
                  <a:txBody>
                    <a:bodyPr/>
                    <a:lstStyle/>
                    <a:p>
                      <a:pPr marL="0" algn="r" defTabSz="685800" rtl="0" eaLnBrk="1" fontAlgn="ctr" latinLnBrk="0" hangingPunct="1"/>
                      <a:r>
                        <a:rPr lang="fr-FR" sz="700" u="none" strike="noStrike" kern="1200" dirty="0">
                          <a:solidFill>
                            <a:schemeClr val="dk1"/>
                          </a:solidFill>
                          <a:effectLst/>
                          <a:latin typeface="Marianne" panose="02000000000000000000" pitchFamily="2" charset="0"/>
                          <a:ea typeface="+mn-ea"/>
                          <a:cs typeface="+mn-cs"/>
                        </a:rPr>
                        <a:t>18,9</a:t>
                      </a:r>
                    </a:p>
                  </a:txBody>
                  <a:tcPr marL="9525" marR="9525" marT="9525" marB="0" anchor="ctr"/>
                </a:tc>
                <a:tc>
                  <a:txBody>
                    <a:bodyPr/>
                    <a:lstStyle/>
                    <a:p>
                      <a:pPr marL="0" algn="r" defTabSz="685800" rtl="0" eaLnBrk="1" fontAlgn="ctr" latinLnBrk="0" hangingPunct="1"/>
                      <a:r>
                        <a:rPr lang="fr-FR" sz="700" u="none" strike="noStrike" kern="1200" dirty="0">
                          <a:solidFill>
                            <a:schemeClr val="dk1"/>
                          </a:solidFill>
                          <a:effectLst/>
                          <a:latin typeface="Marianne" panose="02000000000000000000" pitchFamily="2" charset="0"/>
                          <a:ea typeface="+mn-ea"/>
                          <a:cs typeface="+mn-cs"/>
                        </a:rPr>
                        <a:t>18,6</a:t>
                      </a:r>
                    </a:p>
                  </a:txBody>
                  <a:tcPr marL="9525" marR="9525" marT="9525" marB="0" anchor="ctr"/>
                </a:tc>
                <a:tc>
                  <a:txBody>
                    <a:bodyPr/>
                    <a:lstStyle/>
                    <a:p>
                      <a:pPr marL="0" algn="r" defTabSz="685800" rtl="0" eaLnBrk="1" fontAlgn="ctr" latinLnBrk="0" hangingPunct="1"/>
                      <a:r>
                        <a:rPr lang="fr-FR" sz="700" u="none" strike="noStrike" kern="1200" dirty="0">
                          <a:solidFill>
                            <a:schemeClr val="dk1"/>
                          </a:solidFill>
                          <a:effectLst/>
                          <a:latin typeface="Marianne" panose="02000000000000000000" pitchFamily="2" charset="0"/>
                          <a:ea typeface="+mn-ea"/>
                          <a:cs typeface="+mn-cs"/>
                        </a:rPr>
                        <a:t>18,6</a:t>
                      </a:r>
                    </a:p>
                  </a:txBody>
                  <a:tcPr marL="9525" marR="9525" marT="9525" marB="0" anchor="ctr"/>
                </a:tc>
                <a:tc>
                  <a:txBody>
                    <a:bodyPr/>
                    <a:lstStyle/>
                    <a:p>
                      <a:pPr marL="0" algn="r" defTabSz="685800" rtl="0" eaLnBrk="1" fontAlgn="ctr" latinLnBrk="0" hangingPunct="1"/>
                      <a:r>
                        <a:rPr lang="fr-FR" sz="700" b="1" u="none" strike="noStrike" kern="1200" dirty="0">
                          <a:solidFill>
                            <a:schemeClr val="dk1"/>
                          </a:solidFill>
                          <a:effectLst/>
                          <a:latin typeface="Marianne" panose="02000000000000000000" pitchFamily="2" charset="0"/>
                          <a:ea typeface="+mn-ea"/>
                          <a:cs typeface="+mn-cs"/>
                        </a:rPr>
                        <a:t>18,7</a:t>
                      </a:r>
                    </a:p>
                  </a:txBody>
                  <a:tcPr marL="9525" marR="9525" marT="9525" marB="0" anchor="ctr">
                    <a:solidFill>
                      <a:srgbClr val="7AB1E8"/>
                    </a:solidFill>
                  </a:tcPr>
                </a:tc>
                <a:tc>
                  <a:txBody>
                    <a:bodyPr/>
                    <a:lstStyle/>
                    <a:p>
                      <a:pPr marL="0" algn="r" defTabSz="685800" rtl="0" eaLnBrk="1" fontAlgn="ctr" latinLnBrk="0" hangingPunct="1"/>
                      <a:r>
                        <a:rPr lang="fr-FR" sz="700" u="none" strike="noStrike" kern="1200" dirty="0">
                          <a:solidFill>
                            <a:schemeClr val="dk1"/>
                          </a:solidFill>
                          <a:effectLst/>
                          <a:latin typeface="Marianne" panose="02000000000000000000" pitchFamily="2" charset="0"/>
                          <a:ea typeface="+mn-ea"/>
                          <a:cs typeface="+mn-cs"/>
                        </a:rPr>
                        <a:t>20,1</a:t>
                      </a:r>
                    </a:p>
                  </a:txBody>
                  <a:tcPr marL="9525" marR="9525" marT="9525" marB="0" anchor="ctr">
                    <a:solidFill>
                      <a:srgbClr val="F1F0EA"/>
                    </a:solidFill>
                  </a:tcPr>
                </a:tc>
                <a:extLst>
                  <a:ext uri="{0D108BD9-81ED-4DB2-BD59-A6C34878D82A}">
                    <a16:rowId xmlns:a16="http://schemas.microsoft.com/office/drawing/2014/main" val="2284306624"/>
                  </a:ext>
                </a:extLst>
              </a:tr>
            </a:tbl>
          </a:graphicData>
        </a:graphic>
      </p:graphicFrame>
      <p:sp>
        <p:nvSpPr>
          <p:cNvPr id="11" name="ZoneTexte 10">
            <a:extLst>
              <a:ext uri="{FF2B5EF4-FFF2-40B4-BE49-F238E27FC236}">
                <a16:creationId xmlns:a16="http://schemas.microsoft.com/office/drawing/2014/main" id="{9FCE7FF2-511B-53C9-361C-3FFEBA3042AD}"/>
              </a:ext>
            </a:extLst>
          </p:cNvPr>
          <p:cNvSpPr txBox="1"/>
          <p:nvPr/>
        </p:nvSpPr>
        <p:spPr>
          <a:xfrm>
            <a:off x="150416" y="3019002"/>
            <a:ext cx="4044325" cy="276999"/>
          </a:xfrm>
          <a:prstGeom prst="rect">
            <a:avLst/>
          </a:prstGeom>
          <a:noFill/>
        </p:spPr>
        <p:txBody>
          <a:bodyPr wrap="square" rtlCol="0">
            <a:spAutoFit/>
          </a:bodyPr>
          <a:lstStyle/>
          <a:p>
            <a:r>
              <a:rPr lang="fr-FR" sz="600" i="1" dirty="0">
                <a:latin typeface="Marianne" panose="02000000000000000000" pitchFamily="2" charset="0"/>
              </a:rPr>
              <a:t>Sources : DREES ; Insee, Fichier localisé social et fiscal (</a:t>
            </a:r>
            <a:r>
              <a:rPr lang="fr-FR" sz="600" i="1" dirty="0" err="1">
                <a:latin typeface="Marianne" panose="02000000000000000000" pitchFamily="2" charset="0"/>
              </a:rPr>
              <a:t>FiLoSoFi</a:t>
            </a:r>
            <a:r>
              <a:rPr lang="fr-FR" sz="600" i="1" dirty="0">
                <a:latin typeface="Marianne" panose="02000000000000000000" pitchFamily="2" charset="0"/>
              </a:rPr>
              <a:t>) 2021 et 2020 </a:t>
            </a:r>
          </a:p>
          <a:p>
            <a:r>
              <a:rPr lang="fr-FR" sz="600" i="1" dirty="0">
                <a:latin typeface="Marianne" panose="02000000000000000000" pitchFamily="2" charset="0"/>
              </a:rPr>
              <a:t>(1) Indicateurs sociaux départementaux.</a:t>
            </a:r>
          </a:p>
        </p:txBody>
      </p:sp>
      <p:graphicFrame>
        <p:nvGraphicFramePr>
          <p:cNvPr id="6" name="Graphique 5">
            <a:extLst>
              <a:ext uri="{FF2B5EF4-FFF2-40B4-BE49-F238E27FC236}">
                <a16:creationId xmlns:a16="http://schemas.microsoft.com/office/drawing/2014/main" id="{A529D0B1-D5CF-599D-9107-76F430F526FC}"/>
              </a:ext>
            </a:extLst>
          </p:cNvPr>
          <p:cNvGraphicFramePr/>
          <p:nvPr>
            <p:extLst>
              <p:ext uri="{D42A27DB-BD31-4B8C-83A1-F6EECF244321}">
                <p14:modId xmlns:p14="http://schemas.microsoft.com/office/powerpoint/2010/main" val="1554546770"/>
              </p:ext>
            </p:extLst>
          </p:nvPr>
        </p:nvGraphicFramePr>
        <p:xfrm>
          <a:off x="4275879" y="3939961"/>
          <a:ext cx="4627084" cy="2436168"/>
        </p:xfrm>
        <a:graphic>
          <a:graphicData uri="http://schemas.openxmlformats.org/drawingml/2006/chart">
            <c:chart xmlns:c="http://schemas.openxmlformats.org/drawingml/2006/chart" xmlns:r="http://schemas.openxmlformats.org/officeDocument/2006/relationships" r:id="rId2"/>
          </a:graphicData>
        </a:graphic>
      </p:graphicFrame>
      <p:sp>
        <p:nvSpPr>
          <p:cNvPr id="18" name="ZoneTexte 17">
            <a:extLst>
              <a:ext uri="{FF2B5EF4-FFF2-40B4-BE49-F238E27FC236}">
                <a16:creationId xmlns:a16="http://schemas.microsoft.com/office/drawing/2014/main" id="{E8405F37-D915-A146-214C-370BC6BAE812}"/>
              </a:ext>
            </a:extLst>
          </p:cNvPr>
          <p:cNvSpPr txBox="1"/>
          <p:nvPr/>
        </p:nvSpPr>
        <p:spPr>
          <a:xfrm>
            <a:off x="5407164" y="3607836"/>
            <a:ext cx="3108822" cy="215444"/>
          </a:xfrm>
          <a:prstGeom prst="rect">
            <a:avLst/>
          </a:prstGeom>
          <a:noFill/>
        </p:spPr>
        <p:txBody>
          <a:bodyPr wrap="square" rtlCol="0">
            <a:spAutoFit/>
          </a:bodyPr>
          <a:lstStyle/>
          <a:p>
            <a:r>
              <a:rPr lang="fr-FR" sz="800" b="1" dirty="0">
                <a:latin typeface="Marianne" panose="02000000000000000000" pitchFamily="2" charset="0"/>
              </a:rPr>
              <a:t>Niveau de vie médian des ménages en 2021</a:t>
            </a:r>
          </a:p>
        </p:txBody>
      </p:sp>
      <p:pic>
        <p:nvPicPr>
          <p:cNvPr id="5" name="Graphique 4" descr="Jouer avec un remplissage uni">
            <a:extLst>
              <a:ext uri="{FF2B5EF4-FFF2-40B4-BE49-F238E27FC236}">
                <a16:creationId xmlns:a16="http://schemas.microsoft.com/office/drawing/2014/main" id="{0A6ECA70-D9D8-1ED8-615B-69490349E7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416" y="327179"/>
            <a:ext cx="483650" cy="483650"/>
          </a:xfrm>
          <a:prstGeom prst="rect">
            <a:avLst/>
          </a:prstGeom>
        </p:spPr>
      </p:pic>
    </p:spTree>
    <p:extLst>
      <p:ext uri="{BB962C8B-B14F-4D97-AF65-F5344CB8AC3E}">
        <p14:creationId xmlns:p14="http://schemas.microsoft.com/office/powerpoint/2010/main" val="727732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BD03CF5-1D03-8C2A-5B0E-3D66EAA2AA77}"/>
              </a:ext>
            </a:extLst>
          </p:cNvPr>
          <p:cNvSpPr txBox="1"/>
          <p:nvPr/>
        </p:nvSpPr>
        <p:spPr>
          <a:xfrm>
            <a:off x="622132" y="300349"/>
            <a:ext cx="5292763" cy="600164"/>
          </a:xfrm>
          <a:prstGeom prst="rect">
            <a:avLst/>
          </a:prstGeom>
          <a:noFill/>
        </p:spPr>
        <p:txBody>
          <a:bodyPr wrap="square" rtlCol="0">
            <a:spAutoFit/>
          </a:bodyPr>
          <a:lstStyle/>
          <a:p>
            <a:r>
              <a:rPr lang="fr-FR" sz="2400" b="1" dirty="0">
                <a:latin typeface="Marianne" panose="02000000000000000000" pitchFamily="2" charset="0"/>
              </a:rPr>
              <a:t>Pauvreté - Précarité - Exclusion</a:t>
            </a:r>
          </a:p>
          <a:p>
            <a:r>
              <a:rPr lang="fr-FR" sz="900" dirty="0">
                <a:latin typeface="Marianne" panose="02000000000000000000" pitchFamily="2" charset="0"/>
              </a:rPr>
              <a:t>Taux de pauvreté par EPCI en 2021 </a:t>
            </a:r>
          </a:p>
        </p:txBody>
      </p:sp>
      <p:sp>
        <p:nvSpPr>
          <p:cNvPr id="4" name="Espace réservé du numéro de diapositive 3">
            <a:extLst>
              <a:ext uri="{FF2B5EF4-FFF2-40B4-BE49-F238E27FC236}">
                <a16:creationId xmlns:a16="http://schemas.microsoft.com/office/drawing/2014/main" id="{66C43035-28D7-2169-4C92-4C9C41301A71}"/>
              </a:ext>
            </a:extLst>
          </p:cNvPr>
          <p:cNvSpPr>
            <a:spLocks noGrp="1"/>
          </p:cNvSpPr>
          <p:nvPr>
            <p:ph type="sldNum" sz="quarter" idx="12"/>
          </p:nvPr>
        </p:nvSpPr>
        <p:spPr/>
        <p:txBody>
          <a:bodyPr/>
          <a:lstStyle/>
          <a:p>
            <a:fld id="{B4A918BC-4D43-4B42-B3C0-E7EBE25E6AF0}" type="slidenum">
              <a:rPr lang="en-US" smtClean="0"/>
              <a:t>8</a:t>
            </a:fld>
            <a:endParaRPr lang="en-US"/>
          </a:p>
        </p:txBody>
      </p:sp>
      <p:pic>
        <p:nvPicPr>
          <p:cNvPr id="7" name="Graphique 6" descr="Jouer avec un remplissage uni">
            <a:extLst>
              <a:ext uri="{FF2B5EF4-FFF2-40B4-BE49-F238E27FC236}">
                <a16:creationId xmlns:a16="http://schemas.microsoft.com/office/drawing/2014/main" id="{68A9141A-3A97-0DEA-2BFA-DF9D7A9918C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5598" y="318455"/>
            <a:ext cx="483650" cy="483650"/>
          </a:xfrm>
          <a:prstGeom prst="rect">
            <a:avLst/>
          </a:prstGeom>
        </p:spPr>
      </p:pic>
      <p:sp>
        <p:nvSpPr>
          <p:cNvPr id="11" name="Rectangle 10">
            <a:extLst>
              <a:ext uri="{FF2B5EF4-FFF2-40B4-BE49-F238E27FC236}">
                <a16:creationId xmlns:a16="http://schemas.microsoft.com/office/drawing/2014/main" id="{A385FBCF-5444-6CC8-D737-CA9DF8AA0ED7}"/>
              </a:ext>
            </a:extLst>
          </p:cNvPr>
          <p:cNvSpPr/>
          <p:nvPr/>
        </p:nvSpPr>
        <p:spPr>
          <a:xfrm>
            <a:off x="2571500" y="1713423"/>
            <a:ext cx="1873751" cy="146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6" name="Image 5">
            <a:extLst>
              <a:ext uri="{FF2B5EF4-FFF2-40B4-BE49-F238E27FC236}">
                <a16:creationId xmlns:a16="http://schemas.microsoft.com/office/drawing/2014/main" id="{DB347DDE-6324-6765-D875-AF1CD5DB39B9}"/>
              </a:ext>
            </a:extLst>
          </p:cNvPr>
          <p:cNvPicPr>
            <a:picLocks noChangeAspect="1"/>
          </p:cNvPicPr>
          <p:nvPr/>
        </p:nvPicPr>
        <p:blipFill rotWithShape="1">
          <a:blip r:embed="rId4"/>
          <a:srcRect l="238" t="6118" r="2765" b="-324"/>
          <a:stretch/>
        </p:blipFill>
        <p:spPr>
          <a:xfrm>
            <a:off x="622132" y="1197934"/>
            <a:ext cx="7643802" cy="5165869"/>
          </a:xfrm>
          <a:prstGeom prst="rect">
            <a:avLst/>
          </a:prstGeom>
        </p:spPr>
      </p:pic>
    </p:spTree>
    <p:extLst>
      <p:ext uri="{BB962C8B-B14F-4D97-AF65-F5344CB8AC3E}">
        <p14:creationId xmlns:p14="http://schemas.microsoft.com/office/powerpoint/2010/main" val="1095077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BD03CF5-1D03-8C2A-5B0E-3D66EAA2AA77}"/>
              </a:ext>
            </a:extLst>
          </p:cNvPr>
          <p:cNvSpPr txBox="1"/>
          <p:nvPr/>
        </p:nvSpPr>
        <p:spPr>
          <a:xfrm>
            <a:off x="636768" y="293510"/>
            <a:ext cx="5292763" cy="600164"/>
          </a:xfrm>
          <a:prstGeom prst="rect">
            <a:avLst/>
          </a:prstGeom>
          <a:noFill/>
        </p:spPr>
        <p:txBody>
          <a:bodyPr wrap="square" rtlCol="0">
            <a:spAutoFit/>
          </a:bodyPr>
          <a:lstStyle/>
          <a:p>
            <a:r>
              <a:rPr lang="fr-FR" sz="2400" b="1" dirty="0">
                <a:latin typeface="Marianne" panose="02000000000000000000" pitchFamily="2" charset="0"/>
              </a:rPr>
              <a:t>Pauvreté - Précarité - Exclusion</a:t>
            </a:r>
          </a:p>
          <a:p>
            <a:r>
              <a:rPr lang="fr-FR" sz="900" dirty="0">
                <a:latin typeface="Marianne" panose="02000000000000000000" pitchFamily="2" charset="0"/>
              </a:rPr>
              <a:t>Chômage 2023</a:t>
            </a:r>
          </a:p>
        </p:txBody>
      </p:sp>
      <p:sp>
        <p:nvSpPr>
          <p:cNvPr id="4" name="Espace réservé du numéro de diapositive 3">
            <a:extLst>
              <a:ext uri="{FF2B5EF4-FFF2-40B4-BE49-F238E27FC236}">
                <a16:creationId xmlns:a16="http://schemas.microsoft.com/office/drawing/2014/main" id="{66C43035-28D7-2169-4C92-4C9C41301A71}"/>
              </a:ext>
            </a:extLst>
          </p:cNvPr>
          <p:cNvSpPr>
            <a:spLocks noGrp="1"/>
          </p:cNvSpPr>
          <p:nvPr>
            <p:ph type="sldNum" sz="quarter" idx="12"/>
          </p:nvPr>
        </p:nvSpPr>
        <p:spPr/>
        <p:txBody>
          <a:bodyPr/>
          <a:lstStyle/>
          <a:p>
            <a:fld id="{B4A918BC-4D43-4B42-B3C0-E7EBE25E6AF0}" type="slidenum">
              <a:rPr lang="en-US" smtClean="0"/>
              <a:t>9</a:t>
            </a:fld>
            <a:endParaRPr lang="en-US"/>
          </a:p>
        </p:txBody>
      </p:sp>
      <p:graphicFrame>
        <p:nvGraphicFramePr>
          <p:cNvPr id="3" name="Tableau 2">
            <a:extLst>
              <a:ext uri="{FF2B5EF4-FFF2-40B4-BE49-F238E27FC236}">
                <a16:creationId xmlns:a16="http://schemas.microsoft.com/office/drawing/2014/main" id="{92232173-2122-6FE9-59BD-49A099EFB0E5}"/>
              </a:ext>
            </a:extLst>
          </p:cNvPr>
          <p:cNvGraphicFramePr>
            <a:graphicFrameLocks noGrp="1"/>
          </p:cNvGraphicFramePr>
          <p:nvPr>
            <p:extLst>
              <p:ext uri="{D42A27DB-BD31-4B8C-83A1-F6EECF244321}">
                <p14:modId xmlns:p14="http://schemas.microsoft.com/office/powerpoint/2010/main" val="231607685"/>
              </p:ext>
            </p:extLst>
          </p:nvPr>
        </p:nvGraphicFramePr>
        <p:xfrm>
          <a:off x="528132" y="1982768"/>
          <a:ext cx="7992000" cy="1359342"/>
        </p:xfrm>
        <a:graphic>
          <a:graphicData uri="http://schemas.openxmlformats.org/drawingml/2006/table">
            <a:tbl>
              <a:tblPr>
                <a:tableStyleId>{5C22544A-7EE6-4342-B048-85BDC9FD1C3A}</a:tableStyleId>
              </a:tblPr>
              <a:tblGrid>
                <a:gridCol w="4392000">
                  <a:extLst>
                    <a:ext uri="{9D8B030D-6E8A-4147-A177-3AD203B41FA5}">
                      <a16:colId xmlns:a16="http://schemas.microsoft.com/office/drawing/2014/main" val="325924930"/>
                    </a:ext>
                  </a:extLst>
                </a:gridCol>
                <a:gridCol w="720000">
                  <a:extLst>
                    <a:ext uri="{9D8B030D-6E8A-4147-A177-3AD203B41FA5}">
                      <a16:colId xmlns:a16="http://schemas.microsoft.com/office/drawing/2014/main" val="765061249"/>
                    </a:ext>
                  </a:extLst>
                </a:gridCol>
                <a:gridCol w="720000">
                  <a:extLst>
                    <a:ext uri="{9D8B030D-6E8A-4147-A177-3AD203B41FA5}">
                      <a16:colId xmlns:a16="http://schemas.microsoft.com/office/drawing/2014/main" val="995763596"/>
                    </a:ext>
                  </a:extLst>
                </a:gridCol>
                <a:gridCol w="720000">
                  <a:extLst>
                    <a:ext uri="{9D8B030D-6E8A-4147-A177-3AD203B41FA5}">
                      <a16:colId xmlns:a16="http://schemas.microsoft.com/office/drawing/2014/main" val="2419314365"/>
                    </a:ext>
                  </a:extLst>
                </a:gridCol>
                <a:gridCol w="720000">
                  <a:extLst>
                    <a:ext uri="{9D8B030D-6E8A-4147-A177-3AD203B41FA5}">
                      <a16:colId xmlns:a16="http://schemas.microsoft.com/office/drawing/2014/main" val="2699875222"/>
                    </a:ext>
                  </a:extLst>
                </a:gridCol>
                <a:gridCol w="720000">
                  <a:extLst>
                    <a:ext uri="{9D8B030D-6E8A-4147-A177-3AD203B41FA5}">
                      <a16:colId xmlns:a16="http://schemas.microsoft.com/office/drawing/2014/main" val="1546105385"/>
                    </a:ext>
                  </a:extLst>
                </a:gridCol>
              </a:tblGrid>
              <a:tr h="218277">
                <a:tc>
                  <a:txBody>
                    <a:bodyPr/>
                    <a:lstStyle/>
                    <a:p>
                      <a:pPr algn="ctr" fontAlgn="ctr"/>
                      <a:r>
                        <a:rPr lang="fr-FR" sz="700" u="none" strike="noStrike" kern="1200" dirty="0">
                          <a:solidFill>
                            <a:schemeClr val="dk1"/>
                          </a:solidFill>
                          <a:effectLst/>
                          <a:latin typeface="Marianne" panose="02000000000000000000" pitchFamily="2" charset="0"/>
                          <a:ea typeface="+mn-ea"/>
                          <a:cs typeface="+mn-cs"/>
                        </a:rPr>
                        <a:t> </a:t>
                      </a:r>
                    </a:p>
                  </a:txBody>
                  <a:tcPr marL="5076" marR="5076" marT="5076" marB="0" anchor="ctr"/>
                </a:tc>
                <a:tc>
                  <a:txBody>
                    <a:bodyPr/>
                    <a:lstStyle/>
                    <a:p>
                      <a:pPr algn="r" fontAlgn="ctr"/>
                      <a:r>
                        <a:rPr lang="fr-FR" sz="700" u="none" strike="noStrike" kern="1200" dirty="0">
                          <a:solidFill>
                            <a:schemeClr val="dk1"/>
                          </a:solidFill>
                          <a:effectLst/>
                          <a:latin typeface="Marianne" panose="02000000000000000000" pitchFamily="2" charset="0"/>
                          <a:ea typeface="+mn-ea"/>
                          <a:cs typeface="+mn-cs"/>
                        </a:rPr>
                        <a:t>Côtes-d'Armor</a:t>
                      </a:r>
                    </a:p>
                  </a:txBody>
                  <a:tcPr marL="5076" marR="5076" marT="5076" marB="0" anchor="ctr"/>
                </a:tc>
                <a:tc>
                  <a:txBody>
                    <a:bodyPr/>
                    <a:lstStyle/>
                    <a:p>
                      <a:pPr algn="r" fontAlgn="ctr"/>
                      <a:r>
                        <a:rPr lang="fr-FR" sz="700" u="none" strike="noStrike" kern="1200">
                          <a:solidFill>
                            <a:schemeClr val="dk1"/>
                          </a:solidFill>
                          <a:effectLst/>
                          <a:latin typeface="Marianne" panose="02000000000000000000" pitchFamily="2" charset="0"/>
                          <a:ea typeface="+mn-ea"/>
                          <a:cs typeface="+mn-cs"/>
                        </a:rPr>
                        <a:t>Finistère</a:t>
                      </a:r>
                    </a:p>
                  </a:txBody>
                  <a:tcPr marL="5076" marR="5076" marT="5076" marB="0" anchor="ctr"/>
                </a:tc>
                <a:tc>
                  <a:txBody>
                    <a:bodyPr/>
                    <a:lstStyle/>
                    <a:p>
                      <a:pPr algn="r" fontAlgn="ctr"/>
                      <a:r>
                        <a:rPr lang="fr-FR" sz="700" u="none" strike="noStrike" kern="1200">
                          <a:solidFill>
                            <a:schemeClr val="dk1"/>
                          </a:solidFill>
                          <a:effectLst/>
                          <a:latin typeface="Marianne" panose="02000000000000000000" pitchFamily="2" charset="0"/>
                          <a:ea typeface="+mn-ea"/>
                          <a:cs typeface="+mn-cs"/>
                        </a:rPr>
                        <a:t>Ille-et-Vilaine</a:t>
                      </a:r>
                    </a:p>
                  </a:txBody>
                  <a:tcPr marL="5076" marR="5076" marT="5076" marB="0" anchor="ctr"/>
                </a:tc>
                <a:tc>
                  <a:txBody>
                    <a:bodyPr/>
                    <a:lstStyle/>
                    <a:p>
                      <a:pPr algn="r" fontAlgn="ctr"/>
                      <a:r>
                        <a:rPr lang="fr-FR" sz="700" u="none" strike="noStrike" kern="1200">
                          <a:solidFill>
                            <a:schemeClr val="dk1"/>
                          </a:solidFill>
                          <a:effectLst/>
                          <a:latin typeface="Marianne" panose="02000000000000000000" pitchFamily="2" charset="0"/>
                          <a:ea typeface="+mn-ea"/>
                          <a:cs typeface="+mn-cs"/>
                        </a:rPr>
                        <a:t>Morbihan</a:t>
                      </a:r>
                    </a:p>
                  </a:txBody>
                  <a:tcPr marL="5076" marR="5076" marT="5076" marB="0" anchor="ctr"/>
                </a:tc>
                <a:tc>
                  <a:txBody>
                    <a:bodyPr/>
                    <a:lstStyle/>
                    <a:p>
                      <a:pPr algn="r" fontAlgn="ctr"/>
                      <a:r>
                        <a:rPr lang="fr-FR" sz="700" b="1" u="none" strike="noStrike" kern="1200" dirty="0">
                          <a:solidFill>
                            <a:schemeClr val="dk1"/>
                          </a:solidFill>
                          <a:effectLst/>
                          <a:latin typeface="Marianne" panose="02000000000000000000" pitchFamily="2" charset="0"/>
                          <a:ea typeface="+mn-ea"/>
                          <a:cs typeface="+mn-cs"/>
                        </a:rPr>
                        <a:t>BRETAGNE</a:t>
                      </a:r>
                    </a:p>
                  </a:txBody>
                  <a:tcPr marL="5076" marR="5076" marT="5076" marB="0" anchor="ctr">
                    <a:solidFill>
                      <a:srgbClr val="7AB1E8"/>
                    </a:solidFill>
                  </a:tcPr>
                </a:tc>
                <a:extLst>
                  <a:ext uri="{0D108BD9-81ED-4DB2-BD59-A6C34878D82A}">
                    <a16:rowId xmlns:a16="http://schemas.microsoft.com/office/drawing/2014/main" val="3415781508"/>
                  </a:ext>
                </a:extLst>
              </a:tr>
              <a:tr h="137700">
                <a:tc>
                  <a:txBody>
                    <a:bodyPr/>
                    <a:lstStyle/>
                    <a:p>
                      <a:pPr algn="l" fontAlgn="ctr"/>
                      <a:r>
                        <a:rPr lang="fr-FR" sz="700" b="1" u="none" strike="noStrike" kern="1200" dirty="0">
                          <a:solidFill>
                            <a:schemeClr val="dk1"/>
                          </a:solidFill>
                          <a:effectLst/>
                          <a:latin typeface="Marianne" panose="02000000000000000000" pitchFamily="2" charset="0"/>
                          <a:ea typeface="+mn-ea"/>
                          <a:cs typeface="+mn-cs"/>
                        </a:rPr>
                        <a:t>Données au 4ème trimestre 2023</a:t>
                      </a:r>
                    </a:p>
                  </a:txBody>
                  <a:tcPr marL="9525" marR="9525" marT="9525" marB="0" anchor="ctr"/>
                </a:tc>
                <a:tc>
                  <a:txBody>
                    <a:bodyPr/>
                    <a:lstStyle/>
                    <a:p>
                      <a:pPr algn="r" fontAlgn="ctr"/>
                      <a:endParaRPr lang="fr-FR"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endParaRPr lang="fr-FR"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endParaRPr lang="fr-FR"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endParaRPr lang="fr-FR"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endParaRPr lang="fr-FR" sz="700" u="none" strike="noStrike" kern="1200">
                        <a:solidFill>
                          <a:schemeClr val="dk1"/>
                        </a:solidFill>
                        <a:effectLst/>
                        <a:latin typeface="Marianne" panose="02000000000000000000" pitchFamily="2" charset="0"/>
                        <a:ea typeface="+mn-ea"/>
                        <a:cs typeface="+mn-cs"/>
                      </a:endParaRPr>
                    </a:p>
                  </a:txBody>
                  <a:tcPr marL="5076" marR="5076" marT="5076" marB="0" anchor="ctr">
                    <a:solidFill>
                      <a:srgbClr val="7AB1E8"/>
                    </a:solidFill>
                  </a:tcPr>
                </a:tc>
                <a:extLst>
                  <a:ext uri="{0D108BD9-81ED-4DB2-BD59-A6C34878D82A}">
                    <a16:rowId xmlns:a16="http://schemas.microsoft.com/office/drawing/2014/main" val="1493059488"/>
                  </a:ext>
                </a:extLst>
              </a:tr>
              <a:tr h="137700">
                <a:tc>
                  <a:txBody>
                    <a:bodyPr/>
                    <a:lstStyle/>
                    <a:p>
                      <a:pPr algn="l" fontAlgn="ctr"/>
                      <a:r>
                        <a:rPr lang="fr-FR" sz="700" u="none" strike="noStrike" kern="1200">
                          <a:solidFill>
                            <a:schemeClr val="dk1"/>
                          </a:solidFill>
                          <a:effectLst/>
                          <a:latin typeface="Marianne" panose="02000000000000000000" pitchFamily="2" charset="0"/>
                          <a:ea typeface="+mn-ea"/>
                          <a:cs typeface="+mn-cs"/>
                        </a:rPr>
                        <a:t>Nombre de demandeurs d'emploi  de catégories A, B, C</a:t>
                      </a:r>
                    </a:p>
                  </a:txBody>
                  <a:tcPr marL="9525" marR="9525" marT="9525" marB="0" anchor="ctr"/>
                </a:tc>
                <a:tc>
                  <a:txBody>
                    <a:bodyPr/>
                    <a:lstStyle/>
                    <a:p>
                      <a:pPr algn="r" fontAlgn="ctr"/>
                      <a:r>
                        <a:rPr lang="fr-FR" sz="700" u="none" strike="noStrike" kern="1200" dirty="0">
                          <a:solidFill>
                            <a:schemeClr val="dk1"/>
                          </a:solidFill>
                          <a:effectLst/>
                          <a:latin typeface="Marianne" panose="02000000000000000000" pitchFamily="2" charset="0"/>
                          <a:ea typeface="+mn-ea"/>
                          <a:cs typeface="+mn-cs"/>
                        </a:rPr>
                        <a:t>43 880</a:t>
                      </a:r>
                    </a:p>
                  </a:txBody>
                  <a:tcPr marL="9525" marR="9525" marT="9525" marB="0" anchor="ctr"/>
                </a:tc>
                <a:tc>
                  <a:txBody>
                    <a:bodyPr/>
                    <a:lstStyle/>
                    <a:p>
                      <a:pPr algn="r" fontAlgn="ctr"/>
                      <a:r>
                        <a:rPr lang="fr-FR" sz="700" u="none" strike="noStrike" kern="1200">
                          <a:solidFill>
                            <a:schemeClr val="dk1"/>
                          </a:solidFill>
                          <a:effectLst/>
                          <a:latin typeface="Marianne" panose="02000000000000000000" pitchFamily="2" charset="0"/>
                          <a:ea typeface="+mn-ea"/>
                          <a:cs typeface="+mn-cs"/>
                        </a:rPr>
                        <a:t>66 670</a:t>
                      </a:r>
                    </a:p>
                  </a:txBody>
                  <a:tcPr marL="9525" marR="9525" marT="9525" marB="0" anchor="ctr"/>
                </a:tc>
                <a:tc>
                  <a:txBody>
                    <a:bodyPr/>
                    <a:lstStyle/>
                    <a:p>
                      <a:pPr algn="r" fontAlgn="ctr"/>
                      <a:r>
                        <a:rPr lang="fr-FR" sz="700" u="none" strike="noStrike" kern="1200">
                          <a:solidFill>
                            <a:schemeClr val="dk1"/>
                          </a:solidFill>
                          <a:effectLst/>
                          <a:latin typeface="Marianne" panose="02000000000000000000" pitchFamily="2" charset="0"/>
                          <a:ea typeface="+mn-ea"/>
                          <a:cs typeface="+mn-cs"/>
                        </a:rPr>
                        <a:t>80 400</a:t>
                      </a:r>
                    </a:p>
                  </a:txBody>
                  <a:tcPr marL="9525" marR="9525" marT="9525" marB="0" anchor="ctr"/>
                </a:tc>
                <a:tc>
                  <a:txBody>
                    <a:bodyPr/>
                    <a:lstStyle/>
                    <a:p>
                      <a:pPr algn="r" fontAlgn="ctr"/>
                      <a:r>
                        <a:rPr lang="fr-FR" sz="700" u="none" strike="noStrike" kern="1200" dirty="0">
                          <a:solidFill>
                            <a:schemeClr val="dk1"/>
                          </a:solidFill>
                          <a:effectLst/>
                          <a:latin typeface="Marianne" panose="02000000000000000000" pitchFamily="2" charset="0"/>
                          <a:ea typeface="+mn-ea"/>
                          <a:cs typeface="+mn-cs"/>
                        </a:rPr>
                        <a:t>54 100</a:t>
                      </a:r>
                    </a:p>
                  </a:txBody>
                  <a:tcPr marL="9525" marR="9525" marT="9525" marB="0" anchor="ctr"/>
                </a:tc>
                <a:tc>
                  <a:txBody>
                    <a:bodyPr/>
                    <a:lstStyle/>
                    <a:p>
                      <a:pPr algn="r" fontAlgn="ctr"/>
                      <a:r>
                        <a:rPr lang="fr-FR" sz="700" u="none" strike="noStrike" kern="1200" dirty="0">
                          <a:solidFill>
                            <a:schemeClr val="dk1"/>
                          </a:solidFill>
                          <a:effectLst/>
                          <a:latin typeface="Marianne" panose="02000000000000000000" pitchFamily="2" charset="0"/>
                          <a:ea typeface="+mn-ea"/>
                          <a:cs typeface="+mn-cs"/>
                        </a:rPr>
                        <a:t>245 050</a:t>
                      </a:r>
                    </a:p>
                  </a:txBody>
                  <a:tcPr marL="9525" marR="9525" marT="9525" marB="0" anchor="ctr">
                    <a:solidFill>
                      <a:srgbClr val="7AB1E8"/>
                    </a:solidFill>
                  </a:tcPr>
                </a:tc>
                <a:extLst>
                  <a:ext uri="{0D108BD9-81ED-4DB2-BD59-A6C34878D82A}">
                    <a16:rowId xmlns:a16="http://schemas.microsoft.com/office/drawing/2014/main" val="142012797"/>
                  </a:ext>
                </a:extLst>
              </a:tr>
              <a:tr h="137700">
                <a:tc>
                  <a:txBody>
                    <a:bodyPr/>
                    <a:lstStyle/>
                    <a:p>
                      <a:pPr algn="l" fontAlgn="ctr"/>
                      <a:r>
                        <a:rPr lang="fr-FR" sz="700" u="none" strike="noStrike" kern="1200" dirty="0">
                          <a:solidFill>
                            <a:schemeClr val="dk1"/>
                          </a:solidFill>
                          <a:effectLst/>
                          <a:latin typeface="Marianne" panose="02000000000000000000" pitchFamily="2" charset="0"/>
                          <a:ea typeface="+mn-ea"/>
                          <a:cs typeface="+mn-cs"/>
                        </a:rPr>
                        <a:t>Nombre de demandeurs d'emploi de catégorie A</a:t>
                      </a:r>
                    </a:p>
                  </a:txBody>
                  <a:tcPr marL="9525" marR="9525" marT="9525" marB="0" anchor="ctr"/>
                </a:tc>
                <a:tc>
                  <a:txBody>
                    <a:bodyPr/>
                    <a:lstStyle/>
                    <a:p>
                      <a:pPr algn="r" fontAlgn="ctr"/>
                      <a:r>
                        <a:rPr lang="fr-FR" sz="700" u="none" strike="noStrike" kern="1200">
                          <a:solidFill>
                            <a:schemeClr val="dk1"/>
                          </a:solidFill>
                          <a:effectLst/>
                          <a:latin typeface="Marianne" panose="02000000000000000000" pitchFamily="2" charset="0"/>
                          <a:ea typeface="+mn-ea"/>
                          <a:cs typeface="+mn-cs"/>
                        </a:rPr>
                        <a:t>21 210</a:t>
                      </a:r>
                    </a:p>
                  </a:txBody>
                  <a:tcPr marL="9525" marR="9525" marT="9525" marB="0" anchor="ctr"/>
                </a:tc>
                <a:tc>
                  <a:txBody>
                    <a:bodyPr/>
                    <a:lstStyle/>
                    <a:p>
                      <a:pPr algn="r" fontAlgn="ctr"/>
                      <a:r>
                        <a:rPr lang="fr-FR" sz="700" u="none" strike="noStrike" kern="1200" dirty="0">
                          <a:solidFill>
                            <a:schemeClr val="dk1"/>
                          </a:solidFill>
                          <a:effectLst/>
                          <a:latin typeface="Marianne" panose="02000000000000000000" pitchFamily="2" charset="0"/>
                          <a:ea typeface="+mn-ea"/>
                          <a:cs typeface="+mn-cs"/>
                        </a:rPr>
                        <a:t>32 640</a:t>
                      </a:r>
                    </a:p>
                  </a:txBody>
                  <a:tcPr marL="9525" marR="9525" marT="9525" marB="0" anchor="ctr"/>
                </a:tc>
                <a:tc>
                  <a:txBody>
                    <a:bodyPr/>
                    <a:lstStyle/>
                    <a:p>
                      <a:pPr algn="r" fontAlgn="ctr"/>
                      <a:r>
                        <a:rPr lang="fr-FR" sz="700" u="none" strike="noStrike" kern="1200" dirty="0">
                          <a:solidFill>
                            <a:schemeClr val="dk1"/>
                          </a:solidFill>
                          <a:effectLst/>
                          <a:latin typeface="Marianne" panose="02000000000000000000" pitchFamily="2" charset="0"/>
                          <a:ea typeface="+mn-ea"/>
                          <a:cs typeface="+mn-cs"/>
                        </a:rPr>
                        <a:t>37 880</a:t>
                      </a:r>
                    </a:p>
                  </a:txBody>
                  <a:tcPr marL="9525" marR="9525" marT="9525" marB="0" anchor="ctr"/>
                </a:tc>
                <a:tc>
                  <a:txBody>
                    <a:bodyPr/>
                    <a:lstStyle/>
                    <a:p>
                      <a:pPr algn="r" fontAlgn="ctr"/>
                      <a:r>
                        <a:rPr lang="fr-FR" sz="700" u="none" strike="noStrike" kern="1200">
                          <a:solidFill>
                            <a:schemeClr val="dk1"/>
                          </a:solidFill>
                          <a:effectLst/>
                          <a:latin typeface="Marianne" panose="02000000000000000000" pitchFamily="2" charset="0"/>
                          <a:ea typeface="+mn-ea"/>
                          <a:cs typeface="+mn-cs"/>
                        </a:rPr>
                        <a:t>26 070</a:t>
                      </a:r>
                    </a:p>
                  </a:txBody>
                  <a:tcPr marL="9525" marR="9525" marT="9525" marB="0" anchor="ctr"/>
                </a:tc>
                <a:tc>
                  <a:txBody>
                    <a:bodyPr/>
                    <a:lstStyle/>
                    <a:p>
                      <a:pPr algn="r" fontAlgn="ctr"/>
                      <a:r>
                        <a:rPr lang="fr-FR" sz="700" u="none" strike="noStrike" kern="1200" dirty="0">
                          <a:solidFill>
                            <a:schemeClr val="dk1"/>
                          </a:solidFill>
                          <a:effectLst/>
                          <a:latin typeface="Marianne" panose="02000000000000000000" pitchFamily="2" charset="0"/>
                          <a:ea typeface="+mn-ea"/>
                          <a:cs typeface="+mn-cs"/>
                        </a:rPr>
                        <a:t>117 800</a:t>
                      </a:r>
                    </a:p>
                  </a:txBody>
                  <a:tcPr marL="9525" marR="9525" marT="9525" marB="0" anchor="ctr">
                    <a:solidFill>
                      <a:srgbClr val="7AB1E8"/>
                    </a:solidFill>
                  </a:tcPr>
                </a:tc>
                <a:extLst>
                  <a:ext uri="{0D108BD9-81ED-4DB2-BD59-A6C34878D82A}">
                    <a16:rowId xmlns:a16="http://schemas.microsoft.com/office/drawing/2014/main" val="1811718184"/>
                  </a:ext>
                </a:extLst>
              </a:tr>
              <a:tr h="137700">
                <a:tc>
                  <a:txBody>
                    <a:bodyPr/>
                    <a:lstStyle/>
                    <a:p>
                      <a:pPr algn="l" fontAlgn="ctr"/>
                      <a:r>
                        <a:rPr lang="fr-FR" sz="700" u="none" strike="noStrike" kern="1200">
                          <a:solidFill>
                            <a:schemeClr val="dk1"/>
                          </a:solidFill>
                          <a:effectLst/>
                          <a:latin typeface="Marianne" panose="02000000000000000000" pitchFamily="2" charset="0"/>
                          <a:ea typeface="+mn-ea"/>
                          <a:cs typeface="+mn-cs"/>
                        </a:rPr>
                        <a:t>Proportion en % de demandeurs d'emploi longue durée (Catégories A, B, C)</a:t>
                      </a:r>
                    </a:p>
                  </a:txBody>
                  <a:tcPr marL="9525" marR="9525" marT="9525" marB="0" anchor="ctr"/>
                </a:tc>
                <a:tc>
                  <a:txBody>
                    <a:bodyPr/>
                    <a:lstStyle/>
                    <a:p>
                      <a:pPr algn="r" fontAlgn="ctr"/>
                      <a:r>
                        <a:rPr lang="fr-FR" sz="700" u="none" strike="noStrike" kern="1200">
                          <a:solidFill>
                            <a:schemeClr val="dk1"/>
                          </a:solidFill>
                          <a:effectLst/>
                          <a:latin typeface="Marianne" panose="02000000000000000000" pitchFamily="2" charset="0"/>
                          <a:ea typeface="+mn-ea"/>
                          <a:cs typeface="+mn-cs"/>
                        </a:rPr>
                        <a:t>45,4</a:t>
                      </a:r>
                    </a:p>
                  </a:txBody>
                  <a:tcPr marL="9525" marR="9525" marT="9525" marB="0" anchor="ctr"/>
                </a:tc>
                <a:tc>
                  <a:txBody>
                    <a:bodyPr/>
                    <a:lstStyle/>
                    <a:p>
                      <a:pPr algn="r" fontAlgn="ctr"/>
                      <a:r>
                        <a:rPr lang="fr-FR" sz="700" u="none" strike="noStrike" kern="1200">
                          <a:solidFill>
                            <a:schemeClr val="dk1"/>
                          </a:solidFill>
                          <a:effectLst/>
                          <a:latin typeface="Marianne" panose="02000000000000000000" pitchFamily="2" charset="0"/>
                          <a:ea typeface="+mn-ea"/>
                          <a:cs typeface="+mn-cs"/>
                        </a:rPr>
                        <a:t>45,2</a:t>
                      </a:r>
                    </a:p>
                  </a:txBody>
                  <a:tcPr marL="9525" marR="9525" marT="9525" marB="0" anchor="ctr"/>
                </a:tc>
                <a:tc>
                  <a:txBody>
                    <a:bodyPr/>
                    <a:lstStyle/>
                    <a:p>
                      <a:pPr algn="r" fontAlgn="ctr"/>
                      <a:r>
                        <a:rPr lang="fr-FR" sz="700" u="none" strike="noStrike" kern="1200">
                          <a:solidFill>
                            <a:schemeClr val="dk1"/>
                          </a:solidFill>
                          <a:effectLst/>
                          <a:latin typeface="Marianne" panose="02000000000000000000" pitchFamily="2" charset="0"/>
                          <a:ea typeface="+mn-ea"/>
                          <a:cs typeface="+mn-cs"/>
                        </a:rPr>
                        <a:t>43,7</a:t>
                      </a:r>
                    </a:p>
                  </a:txBody>
                  <a:tcPr marL="9525" marR="9525" marT="9525" marB="0" anchor="ctr"/>
                </a:tc>
                <a:tc>
                  <a:txBody>
                    <a:bodyPr/>
                    <a:lstStyle/>
                    <a:p>
                      <a:pPr algn="r" fontAlgn="ctr"/>
                      <a:r>
                        <a:rPr lang="fr-FR" sz="700" u="none" strike="noStrike" kern="1200">
                          <a:solidFill>
                            <a:schemeClr val="dk1"/>
                          </a:solidFill>
                          <a:effectLst/>
                          <a:latin typeface="Marianne" panose="02000000000000000000" pitchFamily="2" charset="0"/>
                          <a:ea typeface="+mn-ea"/>
                          <a:cs typeface="+mn-cs"/>
                        </a:rPr>
                        <a:t>43,6</a:t>
                      </a:r>
                    </a:p>
                  </a:txBody>
                  <a:tcPr marL="9525" marR="9525" marT="9525" marB="0" anchor="ctr"/>
                </a:tc>
                <a:tc>
                  <a:txBody>
                    <a:bodyPr/>
                    <a:lstStyle/>
                    <a:p>
                      <a:pPr algn="r" fontAlgn="ctr"/>
                      <a:r>
                        <a:rPr lang="fr-FR" sz="700" u="none" strike="noStrike" kern="1200" dirty="0">
                          <a:solidFill>
                            <a:schemeClr val="dk1"/>
                          </a:solidFill>
                          <a:effectLst/>
                          <a:latin typeface="Marianne" panose="02000000000000000000" pitchFamily="2" charset="0"/>
                          <a:ea typeface="+mn-ea"/>
                          <a:cs typeface="+mn-cs"/>
                        </a:rPr>
                        <a:t>44,4</a:t>
                      </a:r>
                    </a:p>
                  </a:txBody>
                  <a:tcPr marL="9525" marR="9525" marT="9525" marB="0" anchor="ctr">
                    <a:solidFill>
                      <a:srgbClr val="7AB1E8"/>
                    </a:solidFill>
                  </a:tcPr>
                </a:tc>
                <a:extLst>
                  <a:ext uri="{0D108BD9-81ED-4DB2-BD59-A6C34878D82A}">
                    <a16:rowId xmlns:a16="http://schemas.microsoft.com/office/drawing/2014/main" val="3588919729"/>
                  </a:ext>
                </a:extLst>
              </a:tr>
              <a:tr h="137700">
                <a:tc>
                  <a:txBody>
                    <a:bodyPr/>
                    <a:lstStyle/>
                    <a:p>
                      <a:pPr algn="l" fontAlgn="ctr"/>
                      <a:r>
                        <a:rPr lang="fr-FR" sz="700" u="none" strike="noStrike" kern="1200" dirty="0">
                          <a:solidFill>
                            <a:schemeClr val="dk1"/>
                          </a:solidFill>
                          <a:effectLst/>
                          <a:latin typeface="Marianne" panose="02000000000000000000" pitchFamily="2" charset="0"/>
                          <a:ea typeface="+mn-ea"/>
                          <a:cs typeface="+mn-cs"/>
                        </a:rPr>
                        <a:t>Proportion en % des femmes parmi les demandeurs d'emploi de catégories A, B, C</a:t>
                      </a:r>
                    </a:p>
                  </a:txBody>
                  <a:tcPr marL="9525" marR="9525" marT="9525" marB="0" anchor="ctr"/>
                </a:tc>
                <a:tc>
                  <a:txBody>
                    <a:bodyPr/>
                    <a:lstStyle/>
                    <a:p>
                      <a:pPr algn="r" fontAlgn="ctr"/>
                      <a:r>
                        <a:rPr lang="fr-FR" sz="700" u="none" strike="noStrike" kern="1200">
                          <a:solidFill>
                            <a:schemeClr val="dk1"/>
                          </a:solidFill>
                          <a:effectLst/>
                          <a:latin typeface="Marianne" panose="02000000000000000000" pitchFamily="2" charset="0"/>
                          <a:ea typeface="+mn-ea"/>
                          <a:cs typeface="+mn-cs"/>
                        </a:rPr>
                        <a:t>52,8</a:t>
                      </a:r>
                    </a:p>
                  </a:txBody>
                  <a:tcPr marL="9525" marR="9525" marT="9525" marB="0" anchor="ctr"/>
                </a:tc>
                <a:tc>
                  <a:txBody>
                    <a:bodyPr/>
                    <a:lstStyle/>
                    <a:p>
                      <a:pPr algn="r" fontAlgn="ctr"/>
                      <a:r>
                        <a:rPr lang="fr-FR" sz="700" u="none" strike="noStrike" kern="1200">
                          <a:solidFill>
                            <a:schemeClr val="dk1"/>
                          </a:solidFill>
                          <a:effectLst/>
                          <a:latin typeface="Marianne" panose="02000000000000000000" pitchFamily="2" charset="0"/>
                          <a:ea typeface="+mn-ea"/>
                          <a:cs typeface="+mn-cs"/>
                        </a:rPr>
                        <a:t>53,9</a:t>
                      </a:r>
                    </a:p>
                  </a:txBody>
                  <a:tcPr marL="9525" marR="9525" marT="9525" marB="0" anchor="ctr"/>
                </a:tc>
                <a:tc>
                  <a:txBody>
                    <a:bodyPr/>
                    <a:lstStyle/>
                    <a:p>
                      <a:pPr algn="r" fontAlgn="ctr"/>
                      <a:r>
                        <a:rPr lang="fr-FR" sz="700" u="none" strike="noStrike" kern="1200" dirty="0">
                          <a:solidFill>
                            <a:schemeClr val="dk1"/>
                          </a:solidFill>
                          <a:effectLst/>
                          <a:latin typeface="Marianne" panose="02000000000000000000" pitchFamily="2" charset="0"/>
                          <a:ea typeface="+mn-ea"/>
                          <a:cs typeface="+mn-cs"/>
                        </a:rPr>
                        <a:t>52,3</a:t>
                      </a:r>
                    </a:p>
                  </a:txBody>
                  <a:tcPr marL="9525" marR="9525" marT="9525" marB="0" anchor="ctr"/>
                </a:tc>
                <a:tc>
                  <a:txBody>
                    <a:bodyPr/>
                    <a:lstStyle/>
                    <a:p>
                      <a:pPr algn="r" fontAlgn="ctr"/>
                      <a:r>
                        <a:rPr lang="fr-FR" sz="700" u="none" strike="noStrike" kern="1200">
                          <a:solidFill>
                            <a:schemeClr val="dk1"/>
                          </a:solidFill>
                          <a:effectLst/>
                          <a:latin typeface="Marianne" panose="02000000000000000000" pitchFamily="2" charset="0"/>
                          <a:ea typeface="+mn-ea"/>
                          <a:cs typeface="+mn-cs"/>
                        </a:rPr>
                        <a:t>53,8</a:t>
                      </a:r>
                    </a:p>
                  </a:txBody>
                  <a:tcPr marL="9525" marR="9525" marT="9525" marB="0" anchor="ctr"/>
                </a:tc>
                <a:tc>
                  <a:txBody>
                    <a:bodyPr/>
                    <a:lstStyle/>
                    <a:p>
                      <a:pPr algn="r" fontAlgn="ctr"/>
                      <a:r>
                        <a:rPr lang="fr-FR" sz="700" u="none" strike="noStrike" kern="1200" dirty="0">
                          <a:solidFill>
                            <a:schemeClr val="dk1"/>
                          </a:solidFill>
                          <a:effectLst/>
                          <a:latin typeface="Marianne" panose="02000000000000000000" pitchFamily="2" charset="0"/>
                          <a:ea typeface="+mn-ea"/>
                          <a:cs typeface="+mn-cs"/>
                        </a:rPr>
                        <a:t>53,2</a:t>
                      </a:r>
                    </a:p>
                  </a:txBody>
                  <a:tcPr marL="9525" marR="9525" marT="9525" marB="0" anchor="ctr">
                    <a:solidFill>
                      <a:srgbClr val="7AB1E8"/>
                    </a:solidFill>
                  </a:tcPr>
                </a:tc>
                <a:extLst>
                  <a:ext uri="{0D108BD9-81ED-4DB2-BD59-A6C34878D82A}">
                    <a16:rowId xmlns:a16="http://schemas.microsoft.com/office/drawing/2014/main" val="690778820"/>
                  </a:ext>
                </a:extLst>
              </a:tr>
              <a:tr h="137700">
                <a:tc>
                  <a:txBody>
                    <a:bodyPr/>
                    <a:lstStyle/>
                    <a:p>
                      <a:pPr algn="l" fontAlgn="ctr"/>
                      <a:r>
                        <a:rPr lang="fr-FR" sz="700" u="none" strike="noStrike" kern="1200" dirty="0">
                          <a:solidFill>
                            <a:schemeClr val="dk1"/>
                          </a:solidFill>
                          <a:effectLst/>
                          <a:latin typeface="Marianne" panose="02000000000000000000" pitchFamily="2" charset="0"/>
                          <a:ea typeface="+mn-ea"/>
                          <a:cs typeface="+mn-cs"/>
                        </a:rPr>
                        <a:t>Proportion en % des moins de 25 ans parmi les demandeurs d'emploi de catégories A, B, C</a:t>
                      </a:r>
                    </a:p>
                  </a:txBody>
                  <a:tcPr marL="9525" marR="9525" marT="9525" marB="0" anchor="ctr"/>
                </a:tc>
                <a:tc>
                  <a:txBody>
                    <a:bodyPr/>
                    <a:lstStyle/>
                    <a:p>
                      <a:pPr algn="r" fontAlgn="ctr"/>
                      <a:r>
                        <a:rPr lang="fr-FR" sz="700" u="none" strike="noStrike" kern="1200">
                          <a:solidFill>
                            <a:schemeClr val="dk1"/>
                          </a:solidFill>
                          <a:effectLst/>
                          <a:latin typeface="Marianne" panose="02000000000000000000" pitchFamily="2" charset="0"/>
                          <a:ea typeface="+mn-ea"/>
                          <a:cs typeface="+mn-cs"/>
                        </a:rPr>
                        <a:t>13,1</a:t>
                      </a:r>
                    </a:p>
                  </a:txBody>
                  <a:tcPr marL="9525" marR="9525" marT="9525" marB="0" anchor="ctr"/>
                </a:tc>
                <a:tc>
                  <a:txBody>
                    <a:bodyPr/>
                    <a:lstStyle/>
                    <a:p>
                      <a:pPr algn="r" fontAlgn="ctr"/>
                      <a:r>
                        <a:rPr lang="fr-FR" sz="700" u="none" strike="noStrike" kern="1200">
                          <a:solidFill>
                            <a:schemeClr val="dk1"/>
                          </a:solidFill>
                          <a:effectLst/>
                          <a:latin typeface="Marianne" panose="02000000000000000000" pitchFamily="2" charset="0"/>
                          <a:ea typeface="+mn-ea"/>
                          <a:cs typeface="+mn-cs"/>
                        </a:rPr>
                        <a:t>13,3</a:t>
                      </a:r>
                    </a:p>
                  </a:txBody>
                  <a:tcPr marL="9525" marR="9525" marT="9525" marB="0" anchor="ctr"/>
                </a:tc>
                <a:tc>
                  <a:txBody>
                    <a:bodyPr/>
                    <a:lstStyle/>
                    <a:p>
                      <a:pPr algn="r" fontAlgn="ctr"/>
                      <a:r>
                        <a:rPr lang="fr-FR" sz="700" u="none" strike="noStrike" kern="1200" dirty="0">
                          <a:solidFill>
                            <a:schemeClr val="dk1"/>
                          </a:solidFill>
                          <a:effectLst/>
                          <a:latin typeface="Marianne" panose="02000000000000000000" pitchFamily="2" charset="0"/>
                          <a:ea typeface="+mn-ea"/>
                          <a:cs typeface="+mn-cs"/>
                        </a:rPr>
                        <a:t>13,8</a:t>
                      </a:r>
                    </a:p>
                  </a:txBody>
                  <a:tcPr marL="9525" marR="9525" marT="9525" marB="0" anchor="ctr"/>
                </a:tc>
                <a:tc>
                  <a:txBody>
                    <a:bodyPr/>
                    <a:lstStyle/>
                    <a:p>
                      <a:pPr algn="r" fontAlgn="ctr"/>
                      <a:r>
                        <a:rPr lang="fr-FR" sz="700" u="none" strike="noStrike" kern="1200" dirty="0">
                          <a:solidFill>
                            <a:schemeClr val="dk1"/>
                          </a:solidFill>
                          <a:effectLst/>
                          <a:latin typeface="Marianne" panose="02000000000000000000" pitchFamily="2" charset="0"/>
                          <a:ea typeface="+mn-ea"/>
                          <a:cs typeface="+mn-cs"/>
                        </a:rPr>
                        <a:t>12,0</a:t>
                      </a:r>
                    </a:p>
                  </a:txBody>
                  <a:tcPr marL="9525" marR="9525" marT="9525" marB="0" anchor="ctr"/>
                </a:tc>
                <a:tc>
                  <a:txBody>
                    <a:bodyPr/>
                    <a:lstStyle/>
                    <a:p>
                      <a:pPr algn="r" fontAlgn="ctr"/>
                      <a:r>
                        <a:rPr lang="fr-FR" sz="700" u="none" strike="noStrike" kern="1200" dirty="0">
                          <a:solidFill>
                            <a:schemeClr val="dk1"/>
                          </a:solidFill>
                          <a:effectLst/>
                          <a:latin typeface="Marianne" panose="02000000000000000000" pitchFamily="2" charset="0"/>
                          <a:ea typeface="+mn-ea"/>
                          <a:cs typeface="+mn-cs"/>
                        </a:rPr>
                        <a:t>13,1</a:t>
                      </a:r>
                    </a:p>
                  </a:txBody>
                  <a:tcPr marL="9525" marR="9525" marT="9525" marB="0" anchor="ctr">
                    <a:solidFill>
                      <a:srgbClr val="7AB1E8"/>
                    </a:solidFill>
                  </a:tcPr>
                </a:tc>
                <a:extLst>
                  <a:ext uri="{0D108BD9-81ED-4DB2-BD59-A6C34878D82A}">
                    <a16:rowId xmlns:a16="http://schemas.microsoft.com/office/drawing/2014/main" val="1385046161"/>
                  </a:ext>
                </a:extLst>
              </a:tr>
              <a:tr h="137700">
                <a:tc>
                  <a:txBody>
                    <a:bodyPr/>
                    <a:lstStyle/>
                    <a:p>
                      <a:pPr algn="l" fontAlgn="ctr"/>
                      <a:r>
                        <a:rPr lang="fr-FR" sz="700" u="none" strike="noStrike" kern="1200" dirty="0">
                          <a:solidFill>
                            <a:schemeClr val="dk1"/>
                          </a:solidFill>
                          <a:effectLst/>
                          <a:latin typeface="Marianne" panose="02000000000000000000" pitchFamily="2" charset="0"/>
                          <a:ea typeface="+mn-ea"/>
                          <a:cs typeface="+mn-cs"/>
                        </a:rPr>
                        <a:t>Proportion en % des 50 ans et plus parmi les demandeurs d'emploi de catégories A, B, C</a:t>
                      </a:r>
                    </a:p>
                  </a:txBody>
                  <a:tcPr marL="9525" marR="9525" marT="9525" marB="0" anchor="ctr"/>
                </a:tc>
                <a:tc>
                  <a:txBody>
                    <a:bodyPr/>
                    <a:lstStyle/>
                    <a:p>
                      <a:pPr algn="r" fontAlgn="ctr"/>
                      <a:r>
                        <a:rPr lang="fr-FR" sz="700" u="none" strike="noStrike" kern="1200">
                          <a:solidFill>
                            <a:schemeClr val="dk1"/>
                          </a:solidFill>
                          <a:effectLst/>
                          <a:latin typeface="Marianne" panose="02000000000000000000" pitchFamily="2" charset="0"/>
                          <a:ea typeface="+mn-ea"/>
                          <a:cs typeface="+mn-cs"/>
                        </a:rPr>
                        <a:t>29,9</a:t>
                      </a:r>
                    </a:p>
                  </a:txBody>
                  <a:tcPr marL="9525" marR="9525" marT="9525" marB="0" anchor="ctr"/>
                </a:tc>
                <a:tc>
                  <a:txBody>
                    <a:bodyPr/>
                    <a:lstStyle/>
                    <a:p>
                      <a:pPr algn="r" fontAlgn="ctr"/>
                      <a:r>
                        <a:rPr lang="fr-FR" sz="700" u="none" strike="noStrike" kern="1200">
                          <a:solidFill>
                            <a:schemeClr val="dk1"/>
                          </a:solidFill>
                          <a:effectLst/>
                          <a:latin typeface="Marianne" panose="02000000000000000000" pitchFamily="2" charset="0"/>
                          <a:ea typeface="+mn-ea"/>
                          <a:cs typeface="+mn-cs"/>
                        </a:rPr>
                        <a:t>28,2</a:t>
                      </a:r>
                    </a:p>
                  </a:txBody>
                  <a:tcPr marL="9525" marR="9525" marT="9525" marB="0" anchor="ctr"/>
                </a:tc>
                <a:tc>
                  <a:txBody>
                    <a:bodyPr/>
                    <a:lstStyle/>
                    <a:p>
                      <a:pPr algn="r" fontAlgn="ctr"/>
                      <a:r>
                        <a:rPr lang="fr-FR" sz="700" u="none" strike="noStrike" kern="1200">
                          <a:solidFill>
                            <a:schemeClr val="dk1"/>
                          </a:solidFill>
                          <a:effectLst/>
                          <a:latin typeface="Marianne" panose="02000000000000000000" pitchFamily="2" charset="0"/>
                          <a:ea typeface="+mn-ea"/>
                          <a:cs typeface="+mn-cs"/>
                        </a:rPr>
                        <a:t>23,2</a:t>
                      </a:r>
                    </a:p>
                  </a:txBody>
                  <a:tcPr marL="9525" marR="9525" marT="9525" marB="0" anchor="ctr"/>
                </a:tc>
                <a:tc>
                  <a:txBody>
                    <a:bodyPr/>
                    <a:lstStyle/>
                    <a:p>
                      <a:pPr algn="r" fontAlgn="ctr"/>
                      <a:r>
                        <a:rPr lang="fr-FR" sz="700" u="none" strike="noStrike" kern="1200" dirty="0">
                          <a:solidFill>
                            <a:schemeClr val="dk1"/>
                          </a:solidFill>
                          <a:effectLst/>
                          <a:latin typeface="Marianne" panose="02000000000000000000" pitchFamily="2" charset="0"/>
                          <a:ea typeface="+mn-ea"/>
                          <a:cs typeface="+mn-cs"/>
                        </a:rPr>
                        <a:t>29,4</a:t>
                      </a:r>
                    </a:p>
                  </a:txBody>
                  <a:tcPr marL="9525" marR="9525" marT="9525" marB="0" anchor="ctr"/>
                </a:tc>
                <a:tc>
                  <a:txBody>
                    <a:bodyPr/>
                    <a:lstStyle/>
                    <a:p>
                      <a:pPr algn="r" fontAlgn="ctr"/>
                      <a:r>
                        <a:rPr lang="fr-FR" sz="700" u="none" strike="noStrike" kern="1200" dirty="0">
                          <a:solidFill>
                            <a:schemeClr val="dk1"/>
                          </a:solidFill>
                          <a:effectLst/>
                          <a:latin typeface="Marianne" panose="02000000000000000000" pitchFamily="2" charset="0"/>
                          <a:ea typeface="+mn-ea"/>
                          <a:cs typeface="+mn-cs"/>
                        </a:rPr>
                        <a:t>27,1</a:t>
                      </a:r>
                    </a:p>
                  </a:txBody>
                  <a:tcPr marL="9525" marR="9525" marT="9525" marB="0" anchor="ctr">
                    <a:solidFill>
                      <a:srgbClr val="7AB1E8"/>
                    </a:solidFill>
                  </a:tcPr>
                </a:tc>
                <a:extLst>
                  <a:ext uri="{0D108BD9-81ED-4DB2-BD59-A6C34878D82A}">
                    <a16:rowId xmlns:a16="http://schemas.microsoft.com/office/drawing/2014/main" val="997507931"/>
                  </a:ext>
                </a:extLst>
              </a:tr>
              <a:tr h="137700">
                <a:tc>
                  <a:txBody>
                    <a:bodyPr/>
                    <a:lstStyle/>
                    <a:p>
                      <a:pPr algn="l" fontAlgn="ctr"/>
                      <a:r>
                        <a:rPr lang="fr-FR" sz="700" u="none" strike="noStrike" kern="1200" dirty="0">
                          <a:solidFill>
                            <a:schemeClr val="dk1"/>
                          </a:solidFill>
                          <a:effectLst/>
                          <a:latin typeface="Marianne" panose="02000000000000000000" pitchFamily="2" charset="0"/>
                          <a:ea typeface="+mn-ea"/>
                          <a:cs typeface="+mn-cs"/>
                        </a:rPr>
                        <a:t>Taux de chômage localisé en % (1)</a:t>
                      </a:r>
                    </a:p>
                  </a:txBody>
                  <a:tcPr marL="9525" marR="9525" marT="9525" marB="0" anchor="ctr"/>
                </a:tc>
                <a:tc>
                  <a:txBody>
                    <a:bodyPr/>
                    <a:lstStyle/>
                    <a:p>
                      <a:pPr algn="r" fontAlgn="ctr"/>
                      <a:r>
                        <a:rPr lang="fr-FR" sz="700" u="none" strike="noStrike" kern="1200">
                          <a:solidFill>
                            <a:schemeClr val="dk1"/>
                          </a:solidFill>
                          <a:effectLst/>
                          <a:latin typeface="Marianne" panose="02000000000000000000" pitchFamily="2" charset="0"/>
                          <a:ea typeface="+mn-ea"/>
                          <a:cs typeface="+mn-cs"/>
                        </a:rPr>
                        <a:t>6,1</a:t>
                      </a:r>
                    </a:p>
                  </a:txBody>
                  <a:tcPr marL="9525" marR="9525" marT="9525" marB="0" anchor="ctr"/>
                </a:tc>
                <a:tc>
                  <a:txBody>
                    <a:bodyPr/>
                    <a:lstStyle/>
                    <a:p>
                      <a:pPr algn="r" fontAlgn="ctr"/>
                      <a:r>
                        <a:rPr lang="fr-FR" sz="700" u="none" strike="noStrike" kern="1200">
                          <a:solidFill>
                            <a:schemeClr val="dk1"/>
                          </a:solidFill>
                          <a:effectLst/>
                          <a:latin typeface="Marianne" panose="02000000000000000000" pitchFamily="2" charset="0"/>
                          <a:ea typeface="+mn-ea"/>
                          <a:cs typeface="+mn-cs"/>
                        </a:rPr>
                        <a:t>6,0</a:t>
                      </a:r>
                    </a:p>
                  </a:txBody>
                  <a:tcPr marL="9525" marR="9525" marT="9525" marB="0" anchor="ctr"/>
                </a:tc>
                <a:tc>
                  <a:txBody>
                    <a:bodyPr/>
                    <a:lstStyle/>
                    <a:p>
                      <a:pPr algn="r" fontAlgn="ctr"/>
                      <a:r>
                        <a:rPr lang="fr-FR" sz="700" u="none" strike="noStrike" kern="1200">
                          <a:solidFill>
                            <a:schemeClr val="dk1"/>
                          </a:solidFill>
                          <a:effectLst/>
                          <a:latin typeface="Marianne" panose="02000000000000000000" pitchFamily="2" charset="0"/>
                          <a:ea typeface="+mn-ea"/>
                          <a:cs typeface="+mn-cs"/>
                        </a:rPr>
                        <a:t>5,3</a:t>
                      </a:r>
                    </a:p>
                  </a:txBody>
                  <a:tcPr marL="9525" marR="9525" marT="9525" marB="0" anchor="ctr"/>
                </a:tc>
                <a:tc>
                  <a:txBody>
                    <a:bodyPr/>
                    <a:lstStyle/>
                    <a:p>
                      <a:pPr algn="r" fontAlgn="ctr"/>
                      <a:r>
                        <a:rPr lang="fr-FR" sz="700" u="none" strike="noStrike" kern="1200" dirty="0">
                          <a:solidFill>
                            <a:schemeClr val="dk1"/>
                          </a:solidFill>
                          <a:effectLst/>
                          <a:latin typeface="Marianne" panose="02000000000000000000" pitchFamily="2" charset="0"/>
                          <a:ea typeface="+mn-ea"/>
                          <a:cs typeface="+mn-cs"/>
                        </a:rPr>
                        <a:t>5,6</a:t>
                      </a:r>
                    </a:p>
                  </a:txBody>
                  <a:tcPr marL="9525" marR="9525" marT="9525" marB="0" anchor="ctr"/>
                </a:tc>
                <a:tc>
                  <a:txBody>
                    <a:bodyPr/>
                    <a:lstStyle/>
                    <a:p>
                      <a:pPr algn="r" fontAlgn="ctr"/>
                      <a:r>
                        <a:rPr lang="fr-FR" sz="700" u="none" strike="noStrike" kern="1200" dirty="0">
                          <a:solidFill>
                            <a:schemeClr val="dk1"/>
                          </a:solidFill>
                          <a:effectLst/>
                          <a:latin typeface="Marianne" panose="02000000000000000000" pitchFamily="2" charset="0"/>
                          <a:ea typeface="+mn-ea"/>
                          <a:cs typeface="+mn-cs"/>
                        </a:rPr>
                        <a:t>5,8</a:t>
                      </a:r>
                    </a:p>
                  </a:txBody>
                  <a:tcPr marL="9525" marR="9525" marT="9525" marB="0" anchor="ctr">
                    <a:solidFill>
                      <a:srgbClr val="7AB1E8"/>
                    </a:solidFill>
                  </a:tcPr>
                </a:tc>
                <a:extLst>
                  <a:ext uri="{0D108BD9-81ED-4DB2-BD59-A6C34878D82A}">
                    <a16:rowId xmlns:a16="http://schemas.microsoft.com/office/drawing/2014/main" val="1764726038"/>
                  </a:ext>
                </a:extLst>
              </a:tr>
            </a:tbl>
          </a:graphicData>
        </a:graphic>
      </p:graphicFrame>
      <p:sp>
        <p:nvSpPr>
          <p:cNvPr id="5" name="ZoneTexte 4">
            <a:extLst>
              <a:ext uri="{FF2B5EF4-FFF2-40B4-BE49-F238E27FC236}">
                <a16:creationId xmlns:a16="http://schemas.microsoft.com/office/drawing/2014/main" id="{DBE9029E-6AE5-849B-4DB0-6F9674E8CC04}"/>
              </a:ext>
            </a:extLst>
          </p:cNvPr>
          <p:cNvSpPr txBox="1"/>
          <p:nvPr/>
        </p:nvSpPr>
        <p:spPr>
          <a:xfrm>
            <a:off x="421423" y="3456375"/>
            <a:ext cx="7436237" cy="369332"/>
          </a:xfrm>
          <a:prstGeom prst="rect">
            <a:avLst/>
          </a:prstGeom>
          <a:noFill/>
        </p:spPr>
        <p:txBody>
          <a:bodyPr wrap="square" rtlCol="0">
            <a:spAutoFit/>
          </a:bodyPr>
          <a:lstStyle/>
          <a:p>
            <a:r>
              <a:rPr lang="fr-FR" sz="600" i="1" dirty="0">
                <a:latin typeface="Marianne" panose="02000000000000000000" pitchFamily="2" charset="0"/>
              </a:rPr>
              <a:t>Sources :  Insee, estimations de taux de chômage localisés et taux de chômage au sens du BIT ; France travail; Dares, statistiques du marché du travail CVS-CJO (champ : demandeurs d'emploi inscrits à Pôle emploi, tenus de faire des actes positifs de recherche d'emploi)</a:t>
            </a:r>
          </a:p>
          <a:p>
            <a:pPr marL="171450" indent="-171450">
              <a:buAutoNum type="arabicParenBoth"/>
            </a:pPr>
            <a:r>
              <a:rPr lang="fr-FR" sz="600" i="1" dirty="0">
                <a:latin typeface="Marianne" panose="02000000000000000000" pitchFamily="2" charset="0"/>
              </a:rPr>
              <a:t>Indicateurs sociaux départementaux, données provisoires</a:t>
            </a:r>
          </a:p>
        </p:txBody>
      </p:sp>
      <p:pic>
        <p:nvPicPr>
          <p:cNvPr id="8" name="Graphique 7" descr="Jouer avec un remplissage uni">
            <a:extLst>
              <a:ext uri="{FF2B5EF4-FFF2-40B4-BE49-F238E27FC236}">
                <a16:creationId xmlns:a16="http://schemas.microsoft.com/office/drawing/2014/main" id="{AFC6AC07-3137-4526-7FE8-201FDAB39DB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9598" y="311430"/>
            <a:ext cx="483650" cy="483650"/>
          </a:xfrm>
          <a:prstGeom prst="rect">
            <a:avLst/>
          </a:prstGeom>
        </p:spPr>
      </p:pic>
    </p:spTree>
    <p:extLst>
      <p:ext uri="{BB962C8B-B14F-4D97-AF65-F5344CB8AC3E}">
        <p14:creationId xmlns:p14="http://schemas.microsoft.com/office/powerpoint/2010/main" val="382868988"/>
      </p:ext>
    </p:extLst>
  </p:cSld>
  <p:clrMapOvr>
    <a:masterClrMapping/>
  </p:clrMapOvr>
</p:sld>
</file>

<file path=ppt/theme/theme1.xml><?xml version="1.0" encoding="utf-8"?>
<a:theme xmlns:a="http://schemas.openxmlformats.org/drawingml/2006/main" name="BevelVTI">
  <a:themeElements>
    <a:clrScheme name="AnalogousFromLightSeedLeftStep">
      <a:dk1>
        <a:srgbClr val="000000"/>
      </a:dk1>
      <a:lt1>
        <a:srgbClr val="FFFFFF"/>
      </a:lt1>
      <a:dk2>
        <a:srgbClr val="1B2F2C"/>
      </a:dk2>
      <a:lt2>
        <a:srgbClr val="F0F0F3"/>
      </a:lt2>
      <a:accent1>
        <a:srgbClr val="A7A259"/>
      </a:accent1>
      <a:accent2>
        <a:srgbClr val="D99147"/>
      </a:accent2>
      <a:accent3>
        <a:srgbClr val="E38379"/>
      </a:accent3>
      <a:accent4>
        <a:srgbClr val="DD5C85"/>
      </a:accent4>
      <a:accent5>
        <a:srgbClr val="E379C8"/>
      </a:accent5>
      <a:accent6>
        <a:srgbClr val="C95CDD"/>
      </a:accent6>
      <a:hlink>
        <a:srgbClr val="6C71B0"/>
      </a:hlink>
      <a:folHlink>
        <a:srgbClr val="7F7F7F"/>
      </a:folHlink>
    </a:clrScheme>
    <a:fontScheme name="Custom 53">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velVTI" id="{C9E5F598-602B-46C1-AA16-073CEB959654}" vid="{2AE1FD39-65AD-4D34-93E9-C7019D0ECBAC}"/>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5285</TotalTime>
  <Words>10544</Words>
  <Application>Microsoft Office PowerPoint</Application>
  <PresentationFormat>Affichage à l'écran (4:3)</PresentationFormat>
  <Paragraphs>3228</Paragraphs>
  <Slides>34</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34</vt:i4>
      </vt:variant>
    </vt:vector>
  </HeadingPairs>
  <TitlesOfParts>
    <vt:vector size="42" baseType="lpstr">
      <vt:lpstr>Arial</vt:lpstr>
      <vt:lpstr>Bierstadt</vt:lpstr>
      <vt:lpstr>Calibri</vt:lpstr>
      <vt:lpstr>Mariane</vt:lpstr>
      <vt:lpstr>Marianne</vt:lpstr>
      <vt:lpstr>Marianne Medium</vt:lpstr>
      <vt:lpstr>SegoeUI</vt:lpstr>
      <vt:lpstr>BevelVTI</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Ministeres Sociaux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LEDAIN, Ophelie (DREETS-BRET)</dc:creator>
  <cp:lastModifiedBy>BOUCHARD, Catherine (DREETS-BRET)</cp:lastModifiedBy>
  <cp:revision>386</cp:revision>
  <cp:lastPrinted>2023-08-25T09:04:29Z</cp:lastPrinted>
  <dcterms:created xsi:type="dcterms:W3CDTF">2023-07-10T09:42:27Z</dcterms:created>
  <dcterms:modified xsi:type="dcterms:W3CDTF">2024-07-12T06:14:08Z</dcterms:modified>
</cp:coreProperties>
</file>